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drawings/drawing2.xml" ContentType="application/vnd.openxmlformats-officedocument.drawingml.chartshapes+xml"/>
  <Override PartName="/ppt/notesSlides/notesSlide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drawings/drawing3.xml" ContentType="application/vnd.openxmlformats-officedocument.drawingml.chartshapes+xml"/>
  <Override PartName="/ppt/notesSlides/notesSlide2.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drawings/drawing4.xml" ContentType="application/vnd.openxmlformats-officedocument.drawingml.chartshapes+xml"/>
  <Override PartName="/ppt/notesSlides/notesSlide3.xml" ContentType="application/vnd.openxmlformats-officedocument.presentationml.notesSlide+xml"/>
  <Override PartName="/ppt/charts/chart7.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6"/>
    <p:sldMasterId id="2147483698" r:id="rId7"/>
    <p:sldMasterId id="2147483828" r:id="rId8"/>
    <p:sldMasterId id="2147483734" r:id="rId9"/>
    <p:sldMasterId id="2147483776" r:id="rId10"/>
    <p:sldMasterId id="2147483859" r:id="rId11"/>
  </p:sldMasterIdLst>
  <p:notesMasterIdLst>
    <p:notesMasterId r:id="rId36"/>
  </p:notesMasterIdLst>
  <p:handoutMasterIdLst>
    <p:handoutMasterId r:id="rId37"/>
  </p:handoutMasterIdLst>
  <p:sldIdLst>
    <p:sldId id="459" r:id="rId12"/>
    <p:sldId id="460" r:id="rId13"/>
    <p:sldId id="348" r:id="rId14"/>
    <p:sldId id="426" r:id="rId15"/>
    <p:sldId id="465" r:id="rId16"/>
    <p:sldId id="384" r:id="rId17"/>
    <p:sldId id="385" r:id="rId18"/>
    <p:sldId id="493" r:id="rId19"/>
    <p:sldId id="497" r:id="rId20"/>
    <p:sldId id="498" r:id="rId21"/>
    <p:sldId id="500" r:id="rId22"/>
    <p:sldId id="501" r:id="rId23"/>
    <p:sldId id="499" r:id="rId24"/>
    <p:sldId id="495" r:id="rId25"/>
    <p:sldId id="468" r:id="rId26"/>
    <p:sldId id="400" r:id="rId27"/>
    <p:sldId id="463" r:id="rId28"/>
    <p:sldId id="464" r:id="rId29"/>
    <p:sldId id="496" r:id="rId30"/>
    <p:sldId id="502" r:id="rId31"/>
    <p:sldId id="256" r:id="rId32"/>
    <p:sldId id="257" r:id="rId33"/>
    <p:sldId id="258" r:id="rId34"/>
    <p:sldId id="491" r:id="rId35"/>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Verlag Office" pitchFamily="2" charset="0"/>
      <p:regular r:id="rId44"/>
      <p:bold r:id="rId45"/>
      <p:italic r:id="rId46"/>
      <p:boldItalic r:id="rId47"/>
    </p:embeddedFont>
  </p:embeddedFontLst>
  <p:defaultTextStyle>
    <a:defPPr>
      <a:defRPr lang="de-DE"/>
    </a:defPPr>
    <a:lvl1pPr marL="0" algn="l" defTabSz="914400" rtl="0" eaLnBrk="1" latinLnBrk="0" hangingPunct="1">
      <a:lnSpc>
        <a:spcPts val="1300"/>
      </a:lnSpc>
      <a:spcBef>
        <a:spcPts val="0"/>
      </a:spcBef>
      <a:spcAft>
        <a:spcPts val="567"/>
      </a:spcAft>
      <a:buFont typeface="Arial" panose="020B0604020202020204" pitchFamily="34" charset="0"/>
      <a:buNone/>
      <a:defRPr sz="1000" kern="1200">
        <a:solidFill>
          <a:schemeClr val="tx1"/>
        </a:solidFill>
        <a:latin typeface="+mn-lt"/>
        <a:ea typeface="+mn-ea"/>
        <a:cs typeface="+mn-cs"/>
      </a:defRPr>
    </a:lvl1pPr>
    <a:lvl2pPr marL="180000" indent="-180000" algn="l" defTabSz="914400" rtl="0" eaLnBrk="1" latinLnBrk="0" hangingPunct="1">
      <a:lnSpc>
        <a:spcPts val="1300"/>
      </a:lnSpc>
      <a:spcBef>
        <a:spcPts val="0"/>
      </a:spcBef>
      <a:spcAft>
        <a:spcPts val="567"/>
      </a:spcAft>
      <a:buFont typeface="Verlag Office" pitchFamily="2" charset="0"/>
      <a:buChar char="•"/>
      <a:defRPr sz="1000" kern="1200">
        <a:solidFill>
          <a:schemeClr val="tx1"/>
        </a:solidFill>
        <a:latin typeface="+mn-lt"/>
        <a:ea typeface="+mn-ea"/>
        <a:cs typeface="+mn-cs"/>
      </a:defRPr>
    </a:lvl2pPr>
    <a:lvl3pPr marL="360000" indent="-180000" algn="l" defTabSz="914400" rtl="0" eaLnBrk="1" latinLnBrk="0" hangingPunct="1">
      <a:lnSpc>
        <a:spcPts val="1300"/>
      </a:lnSpc>
      <a:spcBef>
        <a:spcPts val="0"/>
      </a:spcBef>
      <a:spcAft>
        <a:spcPts val="567"/>
      </a:spcAft>
      <a:buFont typeface="Verlag Office" pitchFamily="2" charset="0"/>
      <a:buChar char="–"/>
      <a:defRPr sz="1000" kern="1200">
        <a:solidFill>
          <a:schemeClr val="tx1"/>
        </a:solidFill>
        <a:latin typeface="+mn-lt"/>
        <a:ea typeface="+mn-ea"/>
        <a:cs typeface="+mn-cs"/>
      </a:defRPr>
    </a:lvl3pPr>
    <a:lvl4pPr marL="540000" indent="-180000" algn="l" defTabSz="914400" rtl="0" eaLnBrk="1" latinLnBrk="0" hangingPunct="1">
      <a:lnSpc>
        <a:spcPts val="1300"/>
      </a:lnSpc>
      <a:spcBef>
        <a:spcPts val="0"/>
      </a:spcBef>
      <a:spcAft>
        <a:spcPts val="567"/>
      </a:spcAft>
      <a:buFont typeface="Verlag Office" pitchFamily="2" charset="0"/>
      <a:buChar char="&gt;"/>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035" userDrawn="1">
          <p15:clr>
            <a:srgbClr val="A4A3A4"/>
          </p15:clr>
        </p15:guide>
        <p15:guide id="3" orient="horz" pos="1298" userDrawn="1">
          <p15:clr>
            <a:srgbClr val="A4A3A4"/>
          </p15:clr>
        </p15:guide>
        <p15:guide id="4" pos="2540" userDrawn="1">
          <p15:clr>
            <a:srgbClr val="A4A3A4"/>
          </p15:clr>
        </p15:guide>
        <p15:guide id="5" orient="horz" pos="3317" userDrawn="1">
          <p15:clr>
            <a:srgbClr val="A4A3A4"/>
          </p15:clr>
        </p15:guide>
        <p15:guide id="6" pos="4422" userDrawn="1">
          <p15:clr>
            <a:srgbClr val="A4A3A4"/>
          </p15:clr>
        </p15:guide>
        <p15:guide id="7" pos="2880" userDrawn="1">
          <p15:clr>
            <a:srgbClr val="A4A3A4"/>
          </p15:clr>
        </p15:guide>
        <p15:guide id="8" pos="72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drea.pugnetti@juliusbaer.com" initials="ap" lastIdx="9" clrIdx="6">
    <p:extLst>
      <p:ext uri="{19B8F6BF-5375-455C-9EA6-DF929625EA0E}">
        <p15:presenceInfo xmlns:p15="http://schemas.microsoft.com/office/powerpoint/2012/main" userId="andrea.pugnetti@juliusbaer.com" providerId="None"/>
      </p:ext>
    </p:extLst>
  </p:cmAuthor>
  <p:cmAuthor id="1" name="Joho Jones, Beatrice" initials="JJB" lastIdx="126" clrIdx="0">
    <p:extLst>
      <p:ext uri="{19B8F6BF-5375-455C-9EA6-DF929625EA0E}">
        <p15:presenceInfo xmlns:p15="http://schemas.microsoft.com/office/powerpoint/2012/main" userId="Joho Jones, Beatrice" providerId="None"/>
      </p:ext>
    </p:extLst>
  </p:cmAuthor>
  <p:cmAuthor id="8" name="sara.alghisi@juliusbaer.com" initials="s" lastIdx="78" clrIdx="7">
    <p:extLst>
      <p:ext uri="{19B8F6BF-5375-455C-9EA6-DF929625EA0E}">
        <p15:presenceInfo xmlns:p15="http://schemas.microsoft.com/office/powerpoint/2012/main" userId="sara.alghisi@juliusbaer.com" providerId="None"/>
      </p:ext>
    </p:extLst>
  </p:cmAuthor>
  <p:cmAuthor id="2" name="mike.rauber@juliusbaer.com" initials="m" lastIdx="10" clrIdx="1">
    <p:extLst>
      <p:ext uri="{19B8F6BF-5375-455C-9EA6-DF929625EA0E}">
        <p15:presenceInfo xmlns:p15="http://schemas.microsoft.com/office/powerpoint/2012/main" userId="mike.rauber@juliusbaer.com" providerId="None"/>
      </p:ext>
    </p:extLst>
  </p:cmAuthor>
  <p:cmAuthor id="9" name="patricio.rosas@juliusbaer.com" initials="PR" lastIdx="8" clrIdx="8">
    <p:extLst>
      <p:ext uri="{19B8F6BF-5375-455C-9EA6-DF929625EA0E}">
        <p15:presenceInfo xmlns:p15="http://schemas.microsoft.com/office/powerpoint/2012/main" userId="patricio.rosas@juliusbaer.com" providerId="None"/>
      </p:ext>
    </p:extLst>
  </p:cmAuthor>
  <p:cmAuthor id="3" name="sharon.wilcox@juliusbaer.com" initials="s" lastIdx="11" clrIdx="2">
    <p:extLst>
      <p:ext uri="{19B8F6BF-5375-455C-9EA6-DF929625EA0E}">
        <p15:presenceInfo xmlns:p15="http://schemas.microsoft.com/office/powerpoint/2012/main" userId="sharon.wilcox@juliusbaer.com" providerId="None"/>
      </p:ext>
    </p:extLst>
  </p:cmAuthor>
  <p:cmAuthor id="4" name="sara.uhlig@juliusbaer.com" initials="s" lastIdx="18" clrIdx="3">
    <p:extLst>
      <p:ext uri="{19B8F6BF-5375-455C-9EA6-DF929625EA0E}">
        <p15:presenceInfo xmlns:p15="http://schemas.microsoft.com/office/powerpoint/2012/main" userId="sara.uhlig@juliusbaer.com" providerId="None"/>
      </p:ext>
    </p:extLst>
  </p:cmAuthor>
  <p:cmAuthor id="5" name="simon.bischof@juliusbaer.com" initials="s" lastIdx="1" clrIdx="4">
    <p:extLst>
      <p:ext uri="{19B8F6BF-5375-455C-9EA6-DF929625EA0E}">
        <p15:presenceInfo xmlns:p15="http://schemas.microsoft.com/office/powerpoint/2012/main" userId="simon.bischof@juliusbaer.com" providerId="None"/>
      </p:ext>
    </p:extLst>
  </p:cmAuthor>
  <p:cmAuthor id="6" name="javier.kalhat@juliusbaer.com" initials="j" lastIdx="10" clrIdx="5">
    <p:extLst>
      <p:ext uri="{19B8F6BF-5375-455C-9EA6-DF929625EA0E}">
        <p15:presenceInfo xmlns:p15="http://schemas.microsoft.com/office/powerpoint/2012/main" userId="javier.kalhat@juliusbaer.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AA7E"/>
    <a:srgbClr val="182257"/>
    <a:srgbClr val="EFEEE5"/>
    <a:srgbClr val="0014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3" autoAdjust="0"/>
    <p:restoredTop sz="95572" autoAdjust="0"/>
  </p:normalViewPr>
  <p:slideViewPr>
    <p:cSldViewPr snapToGrid="0" showGuides="1">
      <p:cViewPr varScale="1">
        <p:scale>
          <a:sx n="86" d="100"/>
          <a:sy n="86" d="100"/>
        </p:scale>
        <p:origin x="1314" y="78"/>
      </p:cViewPr>
      <p:guideLst>
        <p:guide pos="5035"/>
        <p:guide orient="horz" pos="1298"/>
        <p:guide pos="2540"/>
        <p:guide orient="horz" pos="3317"/>
        <p:guide pos="4422"/>
        <p:guide pos="2880"/>
        <p:guide pos="725"/>
      </p:guideLst>
    </p:cSldViewPr>
  </p:slideViewPr>
  <p:notesTextViewPr>
    <p:cViewPr>
      <p:scale>
        <a:sx n="1" d="1"/>
        <a:sy n="1" d="1"/>
      </p:scale>
      <p:origin x="0" y="0"/>
    </p:cViewPr>
  </p:notesTextViewPr>
  <p:notesViewPr>
    <p:cSldViewPr snapToGrid="0" showGuides="1">
      <p:cViewPr varScale="1">
        <p:scale>
          <a:sx n="94" d="100"/>
          <a:sy n="94" d="100"/>
        </p:scale>
        <p:origin x="360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2.fntdata"/><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6.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Master" Target="slideMasters/slideMaster5.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6.fntdata"/><Relationship Id="rId48" Type="http://schemas.openxmlformats.org/officeDocument/2006/relationships/commentAuthors" Target="commentAuthors.xml"/><Relationship Id="rId8" Type="http://schemas.openxmlformats.org/officeDocument/2006/relationships/slideMaster" Target="slideMasters/slideMaster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9.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JULIUSBAER.COM\JBOrg\ZRH\CWDAD\5_Campaigns\5.1_Market%20Outlook\2022\T2\Sales%20Presentation\Excel%20charts\slide%205_and_7.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48792\AppData\Local\Microsoft\Windows\INetCache\Content.Outlook\1RVQR0DS\20220516_US%20Inflation_v4%20(003).xlsm"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JULIUSBAER.COM\JBOrg\ZRH\CWDAD\5_Campaigns\5.1_Market%20Outlook\2022\T2\Sales%20Presentation\Excel%20charts\slide%205_and_7.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JULIUSBAER.COM\JBOrg\ZRH\CWDAD\5_Campaigns\5.1_Market%20Outlook\2022\T2\Sales%20Presentation\Excel%20charts\slide%2014%20and_18.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JULIUSBAER.COM\JBOrg\ZRH\CWDAD\5_Campaigns\5.1_Market%20Outlook\2022\T2\Sales%20Presentation\Excel%20charts\slide%209_and%2010.xlsx" TargetMode="Externa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JULIUSBAER.COM\JBOrg\ZRH\CWDAD\5_Campaigns\5.1_Market%20Outlook\2022\T2\Sales%20Presentation\Excel%20charts\slide%2013.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1" Type="http://schemas.openxmlformats.org/officeDocument/2006/relationships/oleObject" Target="file:///\\JULIUSBAER.COM\JBOrg\ZRH\CWDAD\5_Campaigns\5.1_Market%20Outlook\2022\T2\Sales%20Presentation\Excel%20charts\slide%2014%20and_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302986808378693E-2"/>
          <c:y val="9.8270363466889693E-2"/>
          <c:w val="0.91218028350779579"/>
          <c:h val="0.74757390987702044"/>
        </c:manualLayout>
      </c:layout>
      <c:barChart>
        <c:barDir val="col"/>
        <c:grouping val="stacked"/>
        <c:varyColors val="0"/>
        <c:ser>
          <c:idx val="0"/>
          <c:order val="1"/>
          <c:tx>
            <c:strRef>
              <c:f>'ProbRange&amp;Recession (2)'!$J$2</c:f>
              <c:strCache>
                <c:ptCount val="1"/>
                <c:pt idx="0">
                  <c:v>0</c:v>
                </c:pt>
              </c:strCache>
            </c:strRef>
          </c:tx>
          <c:spPr>
            <a:solidFill>
              <a:srgbClr val="EFEEE5"/>
            </a:solidFill>
            <a:ln w="25400">
              <a:solidFill>
                <a:srgbClr val="DFDDCB"/>
              </a:solidFill>
              <a:prstDash val="solid"/>
            </a:ln>
          </c:spPr>
          <c:invertIfNegative val="0"/>
          <c:cat>
            <c:numRef>
              <c:f>'ProbRange&amp;Recession (2)'!$D$15:$D$5000</c:f>
              <c:numCache>
                <c:formatCode>m/d/yyyy</c:formatCode>
                <c:ptCount val="4986"/>
                <c:pt idx="0">
                  <c:v>23743</c:v>
                </c:pt>
                <c:pt idx="1">
                  <c:v>23774</c:v>
                </c:pt>
                <c:pt idx="2">
                  <c:v>23802</c:v>
                </c:pt>
                <c:pt idx="3">
                  <c:v>23833</c:v>
                </c:pt>
                <c:pt idx="4">
                  <c:v>23863</c:v>
                </c:pt>
                <c:pt idx="5">
                  <c:v>23894</c:v>
                </c:pt>
                <c:pt idx="6">
                  <c:v>23924</c:v>
                </c:pt>
                <c:pt idx="7">
                  <c:v>23955</c:v>
                </c:pt>
                <c:pt idx="8">
                  <c:v>23986</c:v>
                </c:pt>
                <c:pt idx="9">
                  <c:v>24016</c:v>
                </c:pt>
                <c:pt idx="10">
                  <c:v>24047</c:v>
                </c:pt>
                <c:pt idx="11">
                  <c:v>24077</c:v>
                </c:pt>
                <c:pt idx="12">
                  <c:v>24108</c:v>
                </c:pt>
                <c:pt idx="13">
                  <c:v>24139</c:v>
                </c:pt>
                <c:pt idx="14">
                  <c:v>24167</c:v>
                </c:pt>
                <c:pt idx="15">
                  <c:v>24198</c:v>
                </c:pt>
                <c:pt idx="16">
                  <c:v>24228</c:v>
                </c:pt>
                <c:pt idx="17">
                  <c:v>24259</c:v>
                </c:pt>
                <c:pt idx="18">
                  <c:v>24289</c:v>
                </c:pt>
                <c:pt idx="19">
                  <c:v>24320</c:v>
                </c:pt>
                <c:pt idx="20">
                  <c:v>24351</c:v>
                </c:pt>
                <c:pt idx="21">
                  <c:v>24381</c:v>
                </c:pt>
                <c:pt idx="22">
                  <c:v>24412</c:v>
                </c:pt>
                <c:pt idx="23">
                  <c:v>24442</c:v>
                </c:pt>
                <c:pt idx="24">
                  <c:v>24473</c:v>
                </c:pt>
                <c:pt idx="25">
                  <c:v>24504</c:v>
                </c:pt>
                <c:pt idx="26">
                  <c:v>24532</c:v>
                </c:pt>
                <c:pt idx="27">
                  <c:v>24563</c:v>
                </c:pt>
                <c:pt idx="28">
                  <c:v>24593</c:v>
                </c:pt>
                <c:pt idx="29">
                  <c:v>24624</c:v>
                </c:pt>
                <c:pt idx="30">
                  <c:v>24654</c:v>
                </c:pt>
                <c:pt idx="31">
                  <c:v>24685</c:v>
                </c:pt>
                <c:pt idx="32">
                  <c:v>24716</c:v>
                </c:pt>
                <c:pt idx="33">
                  <c:v>24746</c:v>
                </c:pt>
                <c:pt idx="34">
                  <c:v>24777</c:v>
                </c:pt>
                <c:pt idx="35">
                  <c:v>24807</c:v>
                </c:pt>
                <c:pt idx="36">
                  <c:v>24838</c:v>
                </c:pt>
                <c:pt idx="37">
                  <c:v>24869</c:v>
                </c:pt>
                <c:pt idx="38">
                  <c:v>24898</c:v>
                </c:pt>
                <c:pt idx="39">
                  <c:v>24929</c:v>
                </c:pt>
                <c:pt idx="40">
                  <c:v>24959</c:v>
                </c:pt>
                <c:pt idx="41">
                  <c:v>24990</c:v>
                </c:pt>
                <c:pt idx="42">
                  <c:v>25020</c:v>
                </c:pt>
                <c:pt idx="43">
                  <c:v>25051</c:v>
                </c:pt>
                <c:pt idx="44">
                  <c:v>25082</c:v>
                </c:pt>
                <c:pt idx="45">
                  <c:v>25112</c:v>
                </c:pt>
                <c:pt idx="46">
                  <c:v>25143</c:v>
                </c:pt>
                <c:pt idx="47">
                  <c:v>25173</c:v>
                </c:pt>
                <c:pt idx="48">
                  <c:v>25204</c:v>
                </c:pt>
                <c:pt idx="49">
                  <c:v>25235</c:v>
                </c:pt>
                <c:pt idx="50">
                  <c:v>25263</c:v>
                </c:pt>
                <c:pt idx="51">
                  <c:v>25294</c:v>
                </c:pt>
                <c:pt idx="52">
                  <c:v>25324</c:v>
                </c:pt>
                <c:pt idx="53">
                  <c:v>25355</c:v>
                </c:pt>
                <c:pt idx="54">
                  <c:v>25385</c:v>
                </c:pt>
                <c:pt idx="55">
                  <c:v>25416</c:v>
                </c:pt>
                <c:pt idx="56">
                  <c:v>25447</c:v>
                </c:pt>
                <c:pt idx="57">
                  <c:v>25477</c:v>
                </c:pt>
                <c:pt idx="58">
                  <c:v>25508</c:v>
                </c:pt>
                <c:pt idx="59">
                  <c:v>25538</c:v>
                </c:pt>
                <c:pt idx="60">
                  <c:v>25569</c:v>
                </c:pt>
                <c:pt idx="61">
                  <c:v>25600</c:v>
                </c:pt>
                <c:pt idx="62">
                  <c:v>25628</c:v>
                </c:pt>
                <c:pt idx="63">
                  <c:v>25659</c:v>
                </c:pt>
                <c:pt idx="64">
                  <c:v>25689</c:v>
                </c:pt>
                <c:pt idx="65">
                  <c:v>25720</c:v>
                </c:pt>
                <c:pt idx="66">
                  <c:v>25750</c:v>
                </c:pt>
                <c:pt idx="67">
                  <c:v>25781</c:v>
                </c:pt>
                <c:pt idx="68">
                  <c:v>25812</c:v>
                </c:pt>
                <c:pt idx="69">
                  <c:v>25842</c:v>
                </c:pt>
                <c:pt idx="70">
                  <c:v>25873</c:v>
                </c:pt>
                <c:pt idx="71">
                  <c:v>25903</c:v>
                </c:pt>
                <c:pt idx="72">
                  <c:v>25934</c:v>
                </c:pt>
                <c:pt idx="73">
                  <c:v>25965</c:v>
                </c:pt>
                <c:pt idx="74">
                  <c:v>25993</c:v>
                </c:pt>
                <c:pt idx="75">
                  <c:v>26024</c:v>
                </c:pt>
                <c:pt idx="76">
                  <c:v>26054</c:v>
                </c:pt>
                <c:pt idx="77">
                  <c:v>26085</c:v>
                </c:pt>
                <c:pt idx="78">
                  <c:v>26115</c:v>
                </c:pt>
                <c:pt idx="79">
                  <c:v>26146</c:v>
                </c:pt>
                <c:pt idx="80">
                  <c:v>26177</c:v>
                </c:pt>
                <c:pt idx="81">
                  <c:v>26207</c:v>
                </c:pt>
                <c:pt idx="82">
                  <c:v>26238</c:v>
                </c:pt>
                <c:pt idx="83">
                  <c:v>26268</c:v>
                </c:pt>
                <c:pt idx="84">
                  <c:v>26299</c:v>
                </c:pt>
                <c:pt idx="85">
                  <c:v>26330</c:v>
                </c:pt>
                <c:pt idx="86">
                  <c:v>26359</c:v>
                </c:pt>
                <c:pt idx="87">
                  <c:v>26390</c:v>
                </c:pt>
                <c:pt idx="88">
                  <c:v>26420</c:v>
                </c:pt>
                <c:pt idx="89">
                  <c:v>26451</c:v>
                </c:pt>
                <c:pt idx="90">
                  <c:v>26481</c:v>
                </c:pt>
                <c:pt idx="91">
                  <c:v>26512</c:v>
                </c:pt>
                <c:pt idx="92">
                  <c:v>26543</c:v>
                </c:pt>
                <c:pt idx="93">
                  <c:v>26573</c:v>
                </c:pt>
                <c:pt idx="94">
                  <c:v>26604</c:v>
                </c:pt>
                <c:pt idx="95">
                  <c:v>26634</c:v>
                </c:pt>
                <c:pt idx="96">
                  <c:v>26665</c:v>
                </c:pt>
                <c:pt idx="97">
                  <c:v>26696</c:v>
                </c:pt>
                <c:pt idx="98">
                  <c:v>26724</c:v>
                </c:pt>
                <c:pt idx="99">
                  <c:v>26755</c:v>
                </c:pt>
                <c:pt idx="100">
                  <c:v>26785</c:v>
                </c:pt>
                <c:pt idx="101">
                  <c:v>26816</c:v>
                </c:pt>
                <c:pt idx="102">
                  <c:v>26846</c:v>
                </c:pt>
                <c:pt idx="103">
                  <c:v>26877</c:v>
                </c:pt>
                <c:pt idx="104">
                  <c:v>26908</c:v>
                </c:pt>
                <c:pt idx="105">
                  <c:v>26938</c:v>
                </c:pt>
                <c:pt idx="106">
                  <c:v>26969</c:v>
                </c:pt>
                <c:pt idx="107">
                  <c:v>26999</c:v>
                </c:pt>
                <c:pt idx="108">
                  <c:v>27030</c:v>
                </c:pt>
                <c:pt idx="109">
                  <c:v>27061</c:v>
                </c:pt>
                <c:pt idx="110">
                  <c:v>27089</c:v>
                </c:pt>
                <c:pt idx="111">
                  <c:v>27120</c:v>
                </c:pt>
                <c:pt idx="112">
                  <c:v>27150</c:v>
                </c:pt>
                <c:pt idx="113">
                  <c:v>27181</c:v>
                </c:pt>
                <c:pt idx="114">
                  <c:v>27211</c:v>
                </c:pt>
                <c:pt idx="115">
                  <c:v>27242</c:v>
                </c:pt>
                <c:pt idx="116">
                  <c:v>27273</c:v>
                </c:pt>
                <c:pt idx="117">
                  <c:v>27303</c:v>
                </c:pt>
                <c:pt idx="118">
                  <c:v>27334</c:v>
                </c:pt>
                <c:pt idx="119">
                  <c:v>27364</c:v>
                </c:pt>
                <c:pt idx="120">
                  <c:v>27395</c:v>
                </c:pt>
                <c:pt idx="121">
                  <c:v>27426</c:v>
                </c:pt>
                <c:pt idx="122">
                  <c:v>27454</c:v>
                </c:pt>
                <c:pt idx="123">
                  <c:v>27485</c:v>
                </c:pt>
                <c:pt idx="124">
                  <c:v>27515</c:v>
                </c:pt>
                <c:pt idx="125">
                  <c:v>27546</c:v>
                </c:pt>
                <c:pt idx="126">
                  <c:v>27576</c:v>
                </c:pt>
                <c:pt idx="127">
                  <c:v>27607</c:v>
                </c:pt>
                <c:pt idx="128">
                  <c:v>27638</c:v>
                </c:pt>
                <c:pt idx="129">
                  <c:v>27668</c:v>
                </c:pt>
                <c:pt idx="130">
                  <c:v>27699</c:v>
                </c:pt>
                <c:pt idx="131">
                  <c:v>27729</c:v>
                </c:pt>
                <c:pt idx="132">
                  <c:v>27760</c:v>
                </c:pt>
                <c:pt idx="133">
                  <c:v>27791</c:v>
                </c:pt>
                <c:pt idx="134">
                  <c:v>27820</c:v>
                </c:pt>
                <c:pt idx="135">
                  <c:v>27851</c:v>
                </c:pt>
                <c:pt idx="136">
                  <c:v>27881</c:v>
                </c:pt>
                <c:pt idx="137">
                  <c:v>27912</c:v>
                </c:pt>
                <c:pt idx="138">
                  <c:v>27942</c:v>
                </c:pt>
                <c:pt idx="139">
                  <c:v>27973</c:v>
                </c:pt>
                <c:pt idx="140">
                  <c:v>28004</c:v>
                </c:pt>
                <c:pt idx="141">
                  <c:v>28034</c:v>
                </c:pt>
                <c:pt idx="142">
                  <c:v>28065</c:v>
                </c:pt>
                <c:pt idx="143">
                  <c:v>28095</c:v>
                </c:pt>
                <c:pt idx="144">
                  <c:v>28126</c:v>
                </c:pt>
                <c:pt idx="145">
                  <c:v>28157</c:v>
                </c:pt>
                <c:pt idx="146">
                  <c:v>28185</c:v>
                </c:pt>
                <c:pt idx="147">
                  <c:v>28216</c:v>
                </c:pt>
                <c:pt idx="148">
                  <c:v>28246</c:v>
                </c:pt>
                <c:pt idx="149">
                  <c:v>28277</c:v>
                </c:pt>
                <c:pt idx="150">
                  <c:v>28307</c:v>
                </c:pt>
                <c:pt idx="151">
                  <c:v>28338</c:v>
                </c:pt>
                <c:pt idx="152">
                  <c:v>28369</c:v>
                </c:pt>
                <c:pt idx="153">
                  <c:v>28399</c:v>
                </c:pt>
                <c:pt idx="154">
                  <c:v>28430</c:v>
                </c:pt>
                <c:pt idx="155">
                  <c:v>28460</c:v>
                </c:pt>
                <c:pt idx="156">
                  <c:v>28491</c:v>
                </c:pt>
                <c:pt idx="157">
                  <c:v>28522</c:v>
                </c:pt>
                <c:pt idx="158">
                  <c:v>28550</c:v>
                </c:pt>
                <c:pt idx="159">
                  <c:v>28581</c:v>
                </c:pt>
                <c:pt idx="160">
                  <c:v>28611</c:v>
                </c:pt>
                <c:pt idx="161">
                  <c:v>28642</c:v>
                </c:pt>
                <c:pt idx="162">
                  <c:v>28672</c:v>
                </c:pt>
                <c:pt idx="163">
                  <c:v>28703</c:v>
                </c:pt>
                <c:pt idx="164">
                  <c:v>28734</c:v>
                </c:pt>
                <c:pt idx="165">
                  <c:v>28764</c:v>
                </c:pt>
                <c:pt idx="166">
                  <c:v>28795</c:v>
                </c:pt>
                <c:pt idx="167">
                  <c:v>28825</c:v>
                </c:pt>
                <c:pt idx="168">
                  <c:v>28856</c:v>
                </c:pt>
                <c:pt idx="169">
                  <c:v>28887</c:v>
                </c:pt>
                <c:pt idx="170">
                  <c:v>28915</c:v>
                </c:pt>
                <c:pt idx="171">
                  <c:v>28946</c:v>
                </c:pt>
                <c:pt idx="172">
                  <c:v>28976</c:v>
                </c:pt>
                <c:pt idx="173">
                  <c:v>29007</c:v>
                </c:pt>
                <c:pt idx="174">
                  <c:v>29037</c:v>
                </c:pt>
                <c:pt idx="175">
                  <c:v>29068</c:v>
                </c:pt>
                <c:pt idx="176">
                  <c:v>29099</c:v>
                </c:pt>
                <c:pt idx="177">
                  <c:v>29129</c:v>
                </c:pt>
                <c:pt idx="178">
                  <c:v>29160</c:v>
                </c:pt>
                <c:pt idx="179">
                  <c:v>29190</c:v>
                </c:pt>
                <c:pt idx="180">
                  <c:v>29221</c:v>
                </c:pt>
                <c:pt idx="181">
                  <c:v>29252</c:v>
                </c:pt>
                <c:pt idx="182">
                  <c:v>29281</c:v>
                </c:pt>
                <c:pt idx="183">
                  <c:v>29312</c:v>
                </c:pt>
                <c:pt idx="184">
                  <c:v>29342</c:v>
                </c:pt>
                <c:pt idx="185">
                  <c:v>29373</c:v>
                </c:pt>
                <c:pt idx="186">
                  <c:v>29403</c:v>
                </c:pt>
                <c:pt idx="187">
                  <c:v>29434</c:v>
                </c:pt>
                <c:pt idx="188">
                  <c:v>29465</c:v>
                </c:pt>
                <c:pt idx="189">
                  <c:v>29495</c:v>
                </c:pt>
                <c:pt idx="190">
                  <c:v>29526</c:v>
                </c:pt>
                <c:pt idx="191">
                  <c:v>29556</c:v>
                </c:pt>
                <c:pt idx="192">
                  <c:v>29587</c:v>
                </c:pt>
                <c:pt idx="193">
                  <c:v>29618</c:v>
                </c:pt>
                <c:pt idx="194">
                  <c:v>29646</c:v>
                </c:pt>
                <c:pt idx="195">
                  <c:v>29677</c:v>
                </c:pt>
                <c:pt idx="196">
                  <c:v>29707</c:v>
                </c:pt>
                <c:pt idx="197">
                  <c:v>29738</c:v>
                </c:pt>
                <c:pt idx="198">
                  <c:v>29768</c:v>
                </c:pt>
                <c:pt idx="199">
                  <c:v>29799</c:v>
                </c:pt>
                <c:pt idx="200">
                  <c:v>29830</c:v>
                </c:pt>
                <c:pt idx="201">
                  <c:v>29860</c:v>
                </c:pt>
                <c:pt idx="202">
                  <c:v>29891</c:v>
                </c:pt>
                <c:pt idx="203">
                  <c:v>29921</c:v>
                </c:pt>
                <c:pt idx="204">
                  <c:v>29952</c:v>
                </c:pt>
                <c:pt idx="205">
                  <c:v>29983</c:v>
                </c:pt>
                <c:pt idx="206">
                  <c:v>30011</c:v>
                </c:pt>
                <c:pt idx="207">
                  <c:v>30042</c:v>
                </c:pt>
                <c:pt idx="208">
                  <c:v>30072</c:v>
                </c:pt>
                <c:pt idx="209">
                  <c:v>30103</c:v>
                </c:pt>
                <c:pt idx="210">
                  <c:v>30133</c:v>
                </c:pt>
                <c:pt idx="211">
                  <c:v>30164</c:v>
                </c:pt>
                <c:pt idx="212">
                  <c:v>30195</c:v>
                </c:pt>
                <c:pt idx="213">
                  <c:v>30225</c:v>
                </c:pt>
                <c:pt idx="214">
                  <c:v>30256</c:v>
                </c:pt>
                <c:pt idx="215">
                  <c:v>30286</c:v>
                </c:pt>
                <c:pt idx="216">
                  <c:v>30317</c:v>
                </c:pt>
                <c:pt idx="217">
                  <c:v>30348</c:v>
                </c:pt>
                <c:pt idx="218">
                  <c:v>30376</c:v>
                </c:pt>
                <c:pt idx="219">
                  <c:v>30407</c:v>
                </c:pt>
                <c:pt idx="220">
                  <c:v>30437</c:v>
                </c:pt>
                <c:pt idx="221">
                  <c:v>30468</c:v>
                </c:pt>
                <c:pt idx="222">
                  <c:v>30498</c:v>
                </c:pt>
                <c:pt idx="223">
                  <c:v>30529</c:v>
                </c:pt>
                <c:pt idx="224">
                  <c:v>30560</c:v>
                </c:pt>
                <c:pt idx="225">
                  <c:v>30590</c:v>
                </c:pt>
                <c:pt idx="226">
                  <c:v>30621</c:v>
                </c:pt>
                <c:pt idx="227">
                  <c:v>30651</c:v>
                </c:pt>
                <c:pt idx="228">
                  <c:v>30682</c:v>
                </c:pt>
                <c:pt idx="229">
                  <c:v>30713</c:v>
                </c:pt>
                <c:pt idx="230">
                  <c:v>30742</c:v>
                </c:pt>
                <c:pt idx="231">
                  <c:v>30773</c:v>
                </c:pt>
                <c:pt idx="232">
                  <c:v>30803</c:v>
                </c:pt>
                <c:pt idx="233">
                  <c:v>30834</c:v>
                </c:pt>
                <c:pt idx="234">
                  <c:v>30864</c:v>
                </c:pt>
                <c:pt idx="235">
                  <c:v>30895</c:v>
                </c:pt>
                <c:pt idx="236">
                  <c:v>30926</c:v>
                </c:pt>
                <c:pt idx="237">
                  <c:v>30956</c:v>
                </c:pt>
                <c:pt idx="238">
                  <c:v>30987</c:v>
                </c:pt>
                <c:pt idx="239">
                  <c:v>31017</c:v>
                </c:pt>
                <c:pt idx="240">
                  <c:v>31048</c:v>
                </c:pt>
                <c:pt idx="241">
                  <c:v>31079</c:v>
                </c:pt>
                <c:pt idx="242">
                  <c:v>31107</c:v>
                </c:pt>
                <c:pt idx="243">
                  <c:v>31138</c:v>
                </c:pt>
                <c:pt idx="244">
                  <c:v>31168</c:v>
                </c:pt>
                <c:pt idx="245">
                  <c:v>31199</c:v>
                </c:pt>
                <c:pt idx="246">
                  <c:v>31229</c:v>
                </c:pt>
                <c:pt idx="247">
                  <c:v>31260</c:v>
                </c:pt>
                <c:pt idx="248">
                  <c:v>31291</c:v>
                </c:pt>
                <c:pt idx="249">
                  <c:v>31321</c:v>
                </c:pt>
                <c:pt idx="250">
                  <c:v>31352</c:v>
                </c:pt>
                <c:pt idx="251">
                  <c:v>31382</c:v>
                </c:pt>
                <c:pt idx="252">
                  <c:v>31413</c:v>
                </c:pt>
                <c:pt idx="253">
                  <c:v>31444</c:v>
                </c:pt>
                <c:pt idx="254">
                  <c:v>31472</c:v>
                </c:pt>
                <c:pt idx="255">
                  <c:v>31503</c:v>
                </c:pt>
                <c:pt idx="256">
                  <c:v>31533</c:v>
                </c:pt>
                <c:pt idx="257">
                  <c:v>31564</c:v>
                </c:pt>
                <c:pt idx="258">
                  <c:v>31594</c:v>
                </c:pt>
                <c:pt idx="259">
                  <c:v>31625</c:v>
                </c:pt>
                <c:pt idx="260">
                  <c:v>31656</c:v>
                </c:pt>
                <c:pt idx="261">
                  <c:v>31686</c:v>
                </c:pt>
                <c:pt idx="262">
                  <c:v>31717</c:v>
                </c:pt>
                <c:pt idx="263">
                  <c:v>31747</c:v>
                </c:pt>
                <c:pt idx="264">
                  <c:v>31778</c:v>
                </c:pt>
                <c:pt idx="265">
                  <c:v>31809</c:v>
                </c:pt>
                <c:pt idx="266">
                  <c:v>31837</c:v>
                </c:pt>
                <c:pt idx="267">
                  <c:v>31868</c:v>
                </c:pt>
                <c:pt idx="268">
                  <c:v>31898</c:v>
                </c:pt>
                <c:pt idx="269">
                  <c:v>31929</c:v>
                </c:pt>
                <c:pt idx="270">
                  <c:v>31959</c:v>
                </c:pt>
                <c:pt idx="271">
                  <c:v>31990</c:v>
                </c:pt>
                <c:pt idx="272">
                  <c:v>32021</c:v>
                </c:pt>
                <c:pt idx="273">
                  <c:v>32051</c:v>
                </c:pt>
                <c:pt idx="274">
                  <c:v>32082</c:v>
                </c:pt>
                <c:pt idx="275">
                  <c:v>32112</c:v>
                </c:pt>
                <c:pt idx="276">
                  <c:v>32143</c:v>
                </c:pt>
                <c:pt idx="277">
                  <c:v>32174</c:v>
                </c:pt>
                <c:pt idx="278">
                  <c:v>32203</c:v>
                </c:pt>
                <c:pt idx="279">
                  <c:v>32234</c:v>
                </c:pt>
                <c:pt idx="280">
                  <c:v>32264</c:v>
                </c:pt>
                <c:pt idx="281">
                  <c:v>32295</c:v>
                </c:pt>
                <c:pt idx="282">
                  <c:v>32325</c:v>
                </c:pt>
                <c:pt idx="283">
                  <c:v>32356</c:v>
                </c:pt>
                <c:pt idx="284">
                  <c:v>32387</c:v>
                </c:pt>
                <c:pt idx="285">
                  <c:v>32417</c:v>
                </c:pt>
                <c:pt idx="286">
                  <c:v>32448</c:v>
                </c:pt>
                <c:pt idx="287">
                  <c:v>32478</c:v>
                </c:pt>
                <c:pt idx="288">
                  <c:v>32509</c:v>
                </c:pt>
                <c:pt idx="289">
                  <c:v>32540</c:v>
                </c:pt>
                <c:pt idx="290">
                  <c:v>32568</c:v>
                </c:pt>
                <c:pt idx="291">
                  <c:v>32599</c:v>
                </c:pt>
                <c:pt idx="292">
                  <c:v>32629</c:v>
                </c:pt>
                <c:pt idx="293">
                  <c:v>32660</c:v>
                </c:pt>
                <c:pt idx="294">
                  <c:v>32690</c:v>
                </c:pt>
                <c:pt idx="295">
                  <c:v>32721</c:v>
                </c:pt>
                <c:pt idx="296">
                  <c:v>32752</c:v>
                </c:pt>
                <c:pt idx="297">
                  <c:v>32782</c:v>
                </c:pt>
                <c:pt idx="298">
                  <c:v>32813</c:v>
                </c:pt>
                <c:pt idx="299">
                  <c:v>32843</c:v>
                </c:pt>
                <c:pt idx="300">
                  <c:v>32874</c:v>
                </c:pt>
                <c:pt idx="301">
                  <c:v>32905</c:v>
                </c:pt>
                <c:pt idx="302">
                  <c:v>32933</c:v>
                </c:pt>
                <c:pt idx="303">
                  <c:v>32964</c:v>
                </c:pt>
                <c:pt idx="304">
                  <c:v>32994</c:v>
                </c:pt>
                <c:pt idx="305">
                  <c:v>33025</c:v>
                </c:pt>
                <c:pt idx="306">
                  <c:v>33055</c:v>
                </c:pt>
                <c:pt idx="307">
                  <c:v>33086</c:v>
                </c:pt>
                <c:pt idx="308">
                  <c:v>33117</c:v>
                </c:pt>
                <c:pt idx="309">
                  <c:v>33147</c:v>
                </c:pt>
                <c:pt idx="310">
                  <c:v>33178</c:v>
                </c:pt>
                <c:pt idx="311">
                  <c:v>33208</c:v>
                </c:pt>
                <c:pt idx="312">
                  <c:v>33239</c:v>
                </c:pt>
                <c:pt idx="313">
                  <c:v>33270</c:v>
                </c:pt>
                <c:pt idx="314">
                  <c:v>33298</c:v>
                </c:pt>
                <c:pt idx="315">
                  <c:v>33329</c:v>
                </c:pt>
                <c:pt idx="316">
                  <c:v>33359</c:v>
                </c:pt>
                <c:pt idx="317">
                  <c:v>33390</c:v>
                </c:pt>
                <c:pt idx="318">
                  <c:v>33420</c:v>
                </c:pt>
                <c:pt idx="319">
                  <c:v>33451</c:v>
                </c:pt>
                <c:pt idx="320">
                  <c:v>33482</c:v>
                </c:pt>
                <c:pt idx="321">
                  <c:v>33512</c:v>
                </c:pt>
                <c:pt idx="322">
                  <c:v>33543</c:v>
                </c:pt>
                <c:pt idx="323">
                  <c:v>33573</c:v>
                </c:pt>
                <c:pt idx="324">
                  <c:v>33604</c:v>
                </c:pt>
                <c:pt idx="325">
                  <c:v>33635</c:v>
                </c:pt>
                <c:pt idx="326">
                  <c:v>33664</c:v>
                </c:pt>
                <c:pt idx="327">
                  <c:v>33695</c:v>
                </c:pt>
                <c:pt idx="328">
                  <c:v>33725</c:v>
                </c:pt>
                <c:pt idx="329">
                  <c:v>33756</c:v>
                </c:pt>
                <c:pt idx="330">
                  <c:v>33786</c:v>
                </c:pt>
                <c:pt idx="331">
                  <c:v>33817</c:v>
                </c:pt>
                <c:pt idx="332">
                  <c:v>33848</c:v>
                </c:pt>
                <c:pt idx="333">
                  <c:v>33878</c:v>
                </c:pt>
                <c:pt idx="334">
                  <c:v>33909</c:v>
                </c:pt>
                <c:pt idx="335">
                  <c:v>33939</c:v>
                </c:pt>
                <c:pt idx="336">
                  <c:v>33970</c:v>
                </c:pt>
                <c:pt idx="337">
                  <c:v>34001</c:v>
                </c:pt>
                <c:pt idx="338">
                  <c:v>34029</c:v>
                </c:pt>
                <c:pt idx="339">
                  <c:v>34060</c:v>
                </c:pt>
                <c:pt idx="340">
                  <c:v>34090</c:v>
                </c:pt>
                <c:pt idx="341">
                  <c:v>34121</c:v>
                </c:pt>
                <c:pt idx="342">
                  <c:v>34151</c:v>
                </c:pt>
                <c:pt idx="343">
                  <c:v>34182</c:v>
                </c:pt>
                <c:pt idx="344">
                  <c:v>34213</c:v>
                </c:pt>
                <c:pt idx="345">
                  <c:v>34243</c:v>
                </c:pt>
                <c:pt idx="346">
                  <c:v>34274</c:v>
                </c:pt>
                <c:pt idx="347">
                  <c:v>34304</c:v>
                </c:pt>
                <c:pt idx="348">
                  <c:v>34335</c:v>
                </c:pt>
                <c:pt idx="349">
                  <c:v>34366</c:v>
                </c:pt>
                <c:pt idx="350">
                  <c:v>34394</c:v>
                </c:pt>
                <c:pt idx="351">
                  <c:v>34425</c:v>
                </c:pt>
                <c:pt idx="352">
                  <c:v>34455</c:v>
                </c:pt>
                <c:pt idx="353">
                  <c:v>34486</c:v>
                </c:pt>
                <c:pt idx="354">
                  <c:v>34516</c:v>
                </c:pt>
                <c:pt idx="355">
                  <c:v>34547</c:v>
                </c:pt>
                <c:pt idx="356">
                  <c:v>34578</c:v>
                </c:pt>
                <c:pt idx="357">
                  <c:v>34608</c:v>
                </c:pt>
                <c:pt idx="358">
                  <c:v>34639</c:v>
                </c:pt>
                <c:pt idx="359">
                  <c:v>34669</c:v>
                </c:pt>
                <c:pt idx="360">
                  <c:v>34700</c:v>
                </c:pt>
                <c:pt idx="361">
                  <c:v>34731</c:v>
                </c:pt>
                <c:pt idx="362">
                  <c:v>34759</c:v>
                </c:pt>
                <c:pt idx="363">
                  <c:v>34790</c:v>
                </c:pt>
                <c:pt idx="364">
                  <c:v>34820</c:v>
                </c:pt>
                <c:pt idx="365">
                  <c:v>34851</c:v>
                </c:pt>
                <c:pt idx="366">
                  <c:v>34881</c:v>
                </c:pt>
                <c:pt idx="367">
                  <c:v>34912</c:v>
                </c:pt>
                <c:pt idx="368">
                  <c:v>34943</c:v>
                </c:pt>
                <c:pt idx="369">
                  <c:v>34973</c:v>
                </c:pt>
                <c:pt idx="370">
                  <c:v>35004</c:v>
                </c:pt>
                <c:pt idx="371">
                  <c:v>35034</c:v>
                </c:pt>
                <c:pt idx="372">
                  <c:v>35065</c:v>
                </c:pt>
                <c:pt idx="373">
                  <c:v>35096</c:v>
                </c:pt>
                <c:pt idx="374">
                  <c:v>35125</c:v>
                </c:pt>
                <c:pt idx="375">
                  <c:v>35156</c:v>
                </c:pt>
                <c:pt idx="376">
                  <c:v>35186</c:v>
                </c:pt>
                <c:pt idx="377">
                  <c:v>35217</c:v>
                </c:pt>
                <c:pt idx="378">
                  <c:v>35247</c:v>
                </c:pt>
                <c:pt idx="379">
                  <c:v>35278</c:v>
                </c:pt>
                <c:pt idx="380">
                  <c:v>35309</c:v>
                </c:pt>
                <c:pt idx="381">
                  <c:v>35339</c:v>
                </c:pt>
                <c:pt idx="382">
                  <c:v>35370</c:v>
                </c:pt>
                <c:pt idx="383">
                  <c:v>35400</c:v>
                </c:pt>
                <c:pt idx="384">
                  <c:v>35431</c:v>
                </c:pt>
                <c:pt idx="385">
                  <c:v>35462</c:v>
                </c:pt>
                <c:pt idx="386">
                  <c:v>35490</c:v>
                </c:pt>
                <c:pt idx="387">
                  <c:v>35521</c:v>
                </c:pt>
                <c:pt idx="388">
                  <c:v>35551</c:v>
                </c:pt>
                <c:pt idx="389">
                  <c:v>35582</c:v>
                </c:pt>
                <c:pt idx="390">
                  <c:v>35612</c:v>
                </c:pt>
                <c:pt idx="391">
                  <c:v>35643</c:v>
                </c:pt>
                <c:pt idx="392">
                  <c:v>35674</c:v>
                </c:pt>
                <c:pt idx="393">
                  <c:v>35704</c:v>
                </c:pt>
                <c:pt idx="394">
                  <c:v>35735</c:v>
                </c:pt>
                <c:pt idx="395">
                  <c:v>35765</c:v>
                </c:pt>
                <c:pt idx="396">
                  <c:v>35796</c:v>
                </c:pt>
                <c:pt idx="397">
                  <c:v>35827</c:v>
                </c:pt>
                <c:pt idx="398">
                  <c:v>35855</c:v>
                </c:pt>
                <c:pt idx="399">
                  <c:v>35886</c:v>
                </c:pt>
                <c:pt idx="400">
                  <c:v>35916</c:v>
                </c:pt>
                <c:pt idx="401">
                  <c:v>35947</c:v>
                </c:pt>
                <c:pt idx="402">
                  <c:v>35977</c:v>
                </c:pt>
                <c:pt idx="403">
                  <c:v>36008</c:v>
                </c:pt>
                <c:pt idx="404">
                  <c:v>36039</c:v>
                </c:pt>
                <c:pt idx="405">
                  <c:v>36069</c:v>
                </c:pt>
                <c:pt idx="406">
                  <c:v>36100</c:v>
                </c:pt>
                <c:pt idx="407">
                  <c:v>36130</c:v>
                </c:pt>
                <c:pt idx="408">
                  <c:v>36161</c:v>
                </c:pt>
                <c:pt idx="409">
                  <c:v>36192</c:v>
                </c:pt>
                <c:pt idx="410">
                  <c:v>36220</c:v>
                </c:pt>
                <c:pt idx="411">
                  <c:v>36251</c:v>
                </c:pt>
                <c:pt idx="412">
                  <c:v>36281</c:v>
                </c:pt>
                <c:pt idx="413">
                  <c:v>36312</c:v>
                </c:pt>
                <c:pt idx="414">
                  <c:v>36342</c:v>
                </c:pt>
                <c:pt idx="415">
                  <c:v>36373</c:v>
                </c:pt>
                <c:pt idx="416">
                  <c:v>36404</c:v>
                </c:pt>
                <c:pt idx="417">
                  <c:v>36434</c:v>
                </c:pt>
                <c:pt idx="418">
                  <c:v>36465</c:v>
                </c:pt>
                <c:pt idx="419">
                  <c:v>36495</c:v>
                </c:pt>
                <c:pt idx="420">
                  <c:v>36526</c:v>
                </c:pt>
                <c:pt idx="421">
                  <c:v>36557</c:v>
                </c:pt>
                <c:pt idx="422">
                  <c:v>36586</c:v>
                </c:pt>
                <c:pt idx="423">
                  <c:v>36617</c:v>
                </c:pt>
                <c:pt idx="424">
                  <c:v>36647</c:v>
                </c:pt>
                <c:pt idx="425">
                  <c:v>36678</c:v>
                </c:pt>
                <c:pt idx="426">
                  <c:v>36708</c:v>
                </c:pt>
                <c:pt idx="427">
                  <c:v>36739</c:v>
                </c:pt>
                <c:pt idx="428">
                  <c:v>36770</c:v>
                </c:pt>
                <c:pt idx="429">
                  <c:v>36800</c:v>
                </c:pt>
                <c:pt idx="430">
                  <c:v>36831</c:v>
                </c:pt>
                <c:pt idx="431">
                  <c:v>36861</c:v>
                </c:pt>
                <c:pt idx="432">
                  <c:v>36892</c:v>
                </c:pt>
                <c:pt idx="433">
                  <c:v>36923</c:v>
                </c:pt>
                <c:pt idx="434">
                  <c:v>36951</c:v>
                </c:pt>
                <c:pt idx="435">
                  <c:v>36982</c:v>
                </c:pt>
                <c:pt idx="436">
                  <c:v>37012</c:v>
                </c:pt>
                <c:pt idx="437">
                  <c:v>37043</c:v>
                </c:pt>
                <c:pt idx="438">
                  <c:v>37073</c:v>
                </c:pt>
                <c:pt idx="439">
                  <c:v>37104</c:v>
                </c:pt>
                <c:pt idx="440">
                  <c:v>37135</c:v>
                </c:pt>
                <c:pt idx="441">
                  <c:v>37165</c:v>
                </c:pt>
                <c:pt idx="442">
                  <c:v>37196</c:v>
                </c:pt>
                <c:pt idx="443">
                  <c:v>37226</c:v>
                </c:pt>
                <c:pt idx="444">
                  <c:v>37257</c:v>
                </c:pt>
                <c:pt idx="445">
                  <c:v>37288</c:v>
                </c:pt>
                <c:pt idx="446">
                  <c:v>37316</c:v>
                </c:pt>
                <c:pt idx="447">
                  <c:v>37347</c:v>
                </c:pt>
                <c:pt idx="448">
                  <c:v>37377</c:v>
                </c:pt>
                <c:pt idx="449">
                  <c:v>37408</c:v>
                </c:pt>
                <c:pt idx="450">
                  <c:v>37438</c:v>
                </c:pt>
                <c:pt idx="451">
                  <c:v>37469</c:v>
                </c:pt>
                <c:pt idx="452">
                  <c:v>37500</c:v>
                </c:pt>
                <c:pt idx="453">
                  <c:v>37530</c:v>
                </c:pt>
                <c:pt idx="454">
                  <c:v>37561</c:v>
                </c:pt>
                <c:pt idx="455">
                  <c:v>37591</c:v>
                </c:pt>
                <c:pt idx="456">
                  <c:v>37622</c:v>
                </c:pt>
                <c:pt idx="457">
                  <c:v>37653</c:v>
                </c:pt>
                <c:pt idx="458">
                  <c:v>37681</c:v>
                </c:pt>
                <c:pt idx="459">
                  <c:v>37712</c:v>
                </c:pt>
                <c:pt idx="460">
                  <c:v>37742</c:v>
                </c:pt>
                <c:pt idx="461">
                  <c:v>37773</c:v>
                </c:pt>
                <c:pt idx="462">
                  <c:v>37803</c:v>
                </c:pt>
                <c:pt idx="463">
                  <c:v>37834</c:v>
                </c:pt>
                <c:pt idx="464">
                  <c:v>37865</c:v>
                </c:pt>
                <c:pt idx="465">
                  <c:v>37895</c:v>
                </c:pt>
                <c:pt idx="466">
                  <c:v>37926</c:v>
                </c:pt>
                <c:pt idx="467">
                  <c:v>37956</c:v>
                </c:pt>
                <c:pt idx="468">
                  <c:v>37987</c:v>
                </c:pt>
                <c:pt idx="469">
                  <c:v>38018</c:v>
                </c:pt>
                <c:pt idx="470">
                  <c:v>38047</c:v>
                </c:pt>
                <c:pt idx="471">
                  <c:v>38078</c:v>
                </c:pt>
                <c:pt idx="472">
                  <c:v>38108</c:v>
                </c:pt>
                <c:pt idx="473">
                  <c:v>38139</c:v>
                </c:pt>
                <c:pt idx="474">
                  <c:v>38169</c:v>
                </c:pt>
                <c:pt idx="475">
                  <c:v>38200</c:v>
                </c:pt>
                <c:pt idx="476">
                  <c:v>38231</c:v>
                </c:pt>
                <c:pt idx="477">
                  <c:v>38261</c:v>
                </c:pt>
                <c:pt idx="478">
                  <c:v>38292</c:v>
                </c:pt>
                <c:pt idx="479">
                  <c:v>38322</c:v>
                </c:pt>
                <c:pt idx="480">
                  <c:v>38353</c:v>
                </c:pt>
                <c:pt idx="481">
                  <c:v>38384</c:v>
                </c:pt>
                <c:pt idx="482">
                  <c:v>38412</c:v>
                </c:pt>
                <c:pt idx="483">
                  <c:v>38443</c:v>
                </c:pt>
                <c:pt idx="484">
                  <c:v>38473</c:v>
                </c:pt>
                <c:pt idx="485">
                  <c:v>38504</c:v>
                </c:pt>
                <c:pt idx="486">
                  <c:v>38534</c:v>
                </c:pt>
                <c:pt idx="487">
                  <c:v>38565</c:v>
                </c:pt>
                <c:pt idx="488">
                  <c:v>38596</c:v>
                </c:pt>
                <c:pt idx="489">
                  <c:v>38626</c:v>
                </c:pt>
                <c:pt idx="490">
                  <c:v>38657</c:v>
                </c:pt>
                <c:pt idx="491">
                  <c:v>38687</c:v>
                </c:pt>
                <c:pt idx="492">
                  <c:v>38718</c:v>
                </c:pt>
                <c:pt idx="493">
                  <c:v>38749</c:v>
                </c:pt>
                <c:pt idx="494">
                  <c:v>38777</c:v>
                </c:pt>
                <c:pt idx="495">
                  <c:v>38808</c:v>
                </c:pt>
                <c:pt idx="496">
                  <c:v>38838</c:v>
                </c:pt>
                <c:pt idx="497">
                  <c:v>38869</c:v>
                </c:pt>
                <c:pt idx="498">
                  <c:v>38899</c:v>
                </c:pt>
                <c:pt idx="499">
                  <c:v>38930</c:v>
                </c:pt>
                <c:pt idx="500">
                  <c:v>38961</c:v>
                </c:pt>
                <c:pt idx="501">
                  <c:v>38991</c:v>
                </c:pt>
                <c:pt idx="502">
                  <c:v>39022</c:v>
                </c:pt>
                <c:pt idx="503">
                  <c:v>39052</c:v>
                </c:pt>
                <c:pt idx="504">
                  <c:v>39083</c:v>
                </c:pt>
                <c:pt idx="505">
                  <c:v>39114</c:v>
                </c:pt>
                <c:pt idx="506">
                  <c:v>39142</c:v>
                </c:pt>
                <c:pt idx="507">
                  <c:v>39173</c:v>
                </c:pt>
                <c:pt idx="508">
                  <c:v>39203</c:v>
                </c:pt>
                <c:pt idx="509">
                  <c:v>39234</c:v>
                </c:pt>
                <c:pt idx="510">
                  <c:v>39264</c:v>
                </c:pt>
                <c:pt idx="511">
                  <c:v>39295</c:v>
                </c:pt>
                <c:pt idx="512">
                  <c:v>39326</c:v>
                </c:pt>
                <c:pt idx="513">
                  <c:v>39356</c:v>
                </c:pt>
                <c:pt idx="514">
                  <c:v>39387</c:v>
                </c:pt>
                <c:pt idx="515">
                  <c:v>39417</c:v>
                </c:pt>
                <c:pt idx="516">
                  <c:v>39448</c:v>
                </c:pt>
                <c:pt idx="517">
                  <c:v>39479</c:v>
                </c:pt>
                <c:pt idx="518">
                  <c:v>39508</c:v>
                </c:pt>
                <c:pt idx="519">
                  <c:v>39539</c:v>
                </c:pt>
                <c:pt idx="520">
                  <c:v>39569</c:v>
                </c:pt>
                <c:pt idx="521">
                  <c:v>39600</c:v>
                </c:pt>
                <c:pt idx="522">
                  <c:v>39630</c:v>
                </c:pt>
                <c:pt idx="523">
                  <c:v>39661</c:v>
                </c:pt>
                <c:pt idx="524">
                  <c:v>39692</c:v>
                </c:pt>
                <c:pt idx="525">
                  <c:v>39722</c:v>
                </c:pt>
                <c:pt idx="526">
                  <c:v>39753</c:v>
                </c:pt>
                <c:pt idx="527">
                  <c:v>39783</c:v>
                </c:pt>
                <c:pt idx="528">
                  <c:v>39814</c:v>
                </c:pt>
                <c:pt idx="529">
                  <c:v>39845</c:v>
                </c:pt>
                <c:pt idx="530">
                  <c:v>39873</c:v>
                </c:pt>
                <c:pt idx="531">
                  <c:v>39904</c:v>
                </c:pt>
                <c:pt idx="532">
                  <c:v>39934</c:v>
                </c:pt>
                <c:pt idx="533">
                  <c:v>39965</c:v>
                </c:pt>
                <c:pt idx="534">
                  <c:v>39995</c:v>
                </c:pt>
                <c:pt idx="535">
                  <c:v>40026</c:v>
                </c:pt>
                <c:pt idx="536">
                  <c:v>40057</c:v>
                </c:pt>
                <c:pt idx="537">
                  <c:v>40087</c:v>
                </c:pt>
                <c:pt idx="538">
                  <c:v>40118</c:v>
                </c:pt>
                <c:pt idx="539">
                  <c:v>40148</c:v>
                </c:pt>
                <c:pt idx="540">
                  <c:v>40179</c:v>
                </c:pt>
                <c:pt idx="541">
                  <c:v>40210</c:v>
                </c:pt>
                <c:pt idx="542">
                  <c:v>40238</c:v>
                </c:pt>
                <c:pt idx="543">
                  <c:v>40269</c:v>
                </c:pt>
                <c:pt idx="544">
                  <c:v>40299</c:v>
                </c:pt>
                <c:pt idx="545">
                  <c:v>40330</c:v>
                </c:pt>
                <c:pt idx="546">
                  <c:v>40360</c:v>
                </c:pt>
                <c:pt idx="547">
                  <c:v>40391</c:v>
                </c:pt>
                <c:pt idx="548">
                  <c:v>40422</c:v>
                </c:pt>
                <c:pt idx="549">
                  <c:v>40452</c:v>
                </c:pt>
                <c:pt idx="550">
                  <c:v>40483</c:v>
                </c:pt>
                <c:pt idx="551">
                  <c:v>40513</c:v>
                </c:pt>
                <c:pt idx="552">
                  <c:v>40544</c:v>
                </c:pt>
                <c:pt idx="553">
                  <c:v>40575</c:v>
                </c:pt>
                <c:pt idx="554">
                  <c:v>40603</c:v>
                </c:pt>
                <c:pt idx="555">
                  <c:v>40634</c:v>
                </c:pt>
                <c:pt idx="556">
                  <c:v>40664</c:v>
                </c:pt>
                <c:pt idx="557">
                  <c:v>40695</c:v>
                </c:pt>
                <c:pt idx="558">
                  <c:v>40725</c:v>
                </c:pt>
                <c:pt idx="559">
                  <c:v>40756</c:v>
                </c:pt>
                <c:pt idx="560">
                  <c:v>40787</c:v>
                </c:pt>
                <c:pt idx="561">
                  <c:v>40817</c:v>
                </c:pt>
                <c:pt idx="562">
                  <c:v>40848</c:v>
                </c:pt>
                <c:pt idx="563">
                  <c:v>40878</c:v>
                </c:pt>
                <c:pt idx="564">
                  <c:v>40909</c:v>
                </c:pt>
                <c:pt idx="565">
                  <c:v>40940</c:v>
                </c:pt>
                <c:pt idx="566">
                  <c:v>40969</c:v>
                </c:pt>
                <c:pt idx="567">
                  <c:v>41000</c:v>
                </c:pt>
                <c:pt idx="568">
                  <c:v>41030</c:v>
                </c:pt>
                <c:pt idx="569">
                  <c:v>41061</c:v>
                </c:pt>
                <c:pt idx="570">
                  <c:v>41091</c:v>
                </c:pt>
                <c:pt idx="571">
                  <c:v>41122</c:v>
                </c:pt>
                <c:pt idx="572">
                  <c:v>41153</c:v>
                </c:pt>
                <c:pt idx="573">
                  <c:v>41183</c:v>
                </c:pt>
                <c:pt idx="574">
                  <c:v>41214</c:v>
                </c:pt>
                <c:pt idx="575">
                  <c:v>41244</c:v>
                </c:pt>
                <c:pt idx="576">
                  <c:v>41275</c:v>
                </c:pt>
                <c:pt idx="577">
                  <c:v>41306</c:v>
                </c:pt>
                <c:pt idx="578">
                  <c:v>41334</c:v>
                </c:pt>
                <c:pt idx="579">
                  <c:v>41365</c:v>
                </c:pt>
                <c:pt idx="580">
                  <c:v>41395</c:v>
                </c:pt>
                <c:pt idx="581">
                  <c:v>41426</c:v>
                </c:pt>
                <c:pt idx="582">
                  <c:v>41456</c:v>
                </c:pt>
                <c:pt idx="583">
                  <c:v>41487</c:v>
                </c:pt>
                <c:pt idx="584">
                  <c:v>41518</c:v>
                </c:pt>
                <c:pt idx="585">
                  <c:v>41548</c:v>
                </c:pt>
                <c:pt idx="586">
                  <c:v>41579</c:v>
                </c:pt>
                <c:pt idx="587">
                  <c:v>41609</c:v>
                </c:pt>
                <c:pt idx="588">
                  <c:v>41640</c:v>
                </c:pt>
                <c:pt idx="589">
                  <c:v>41671</c:v>
                </c:pt>
                <c:pt idx="590">
                  <c:v>41699</c:v>
                </c:pt>
                <c:pt idx="591">
                  <c:v>41730</c:v>
                </c:pt>
                <c:pt idx="592">
                  <c:v>41760</c:v>
                </c:pt>
                <c:pt idx="593">
                  <c:v>41791</c:v>
                </c:pt>
                <c:pt idx="594">
                  <c:v>41821</c:v>
                </c:pt>
                <c:pt idx="595">
                  <c:v>41852</c:v>
                </c:pt>
                <c:pt idx="596">
                  <c:v>41883</c:v>
                </c:pt>
                <c:pt idx="597">
                  <c:v>41913</c:v>
                </c:pt>
                <c:pt idx="598">
                  <c:v>41944</c:v>
                </c:pt>
                <c:pt idx="599">
                  <c:v>41974</c:v>
                </c:pt>
                <c:pt idx="600">
                  <c:v>42005</c:v>
                </c:pt>
                <c:pt idx="601">
                  <c:v>42036</c:v>
                </c:pt>
                <c:pt idx="602">
                  <c:v>42064</c:v>
                </c:pt>
                <c:pt idx="603">
                  <c:v>42095</c:v>
                </c:pt>
                <c:pt idx="604">
                  <c:v>42125</c:v>
                </c:pt>
                <c:pt idx="605">
                  <c:v>42156</c:v>
                </c:pt>
                <c:pt idx="606">
                  <c:v>42186</c:v>
                </c:pt>
                <c:pt idx="607">
                  <c:v>42217</c:v>
                </c:pt>
                <c:pt idx="608">
                  <c:v>42248</c:v>
                </c:pt>
                <c:pt idx="609">
                  <c:v>42278</c:v>
                </c:pt>
                <c:pt idx="610">
                  <c:v>42309</c:v>
                </c:pt>
                <c:pt idx="611">
                  <c:v>42339</c:v>
                </c:pt>
                <c:pt idx="612">
                  <c:v>42370</c:v>
                </c:pt>
                <c:pt idx="613">
                  <c:v>42401</c:v>
                </c:pt>
                <c:pt idx="614">
                  <c:v>42430</c:v>
                </c:pt>
                <c:pt idx="615">
                  <c:v>42461</c:v>
                </c:pt>
                <c:pt idx="616">
                  <c:v>42491</c:v>
                </c:pt>
                <c:pt idx="617">
                  <c:v>42522</c:v>
                </c:pt>
                <c:pt idx="618">
                  <c:v>42552</c:v>
                </c:pt>
                <c:pt idx="619">
                  <c:v>42583</c:v>
                </c:pt>
                <c:pt idx="620">
                  <c:v>42614</c:v>
                </c:pt>
                <c:pt idx="621">
                  <c:v>42644</c:v>
                </c:pt>
                <c:pt idx="622">
                  <c:v>42675</c:v>
                </c:pt>
                <c:pt idx="623">
                  <c:v>42705</c:v>
                </c:pt>
                <c:pt idx="624">
                  <c:v>42736</c:v>
                </c:pt>
                <c:pt idx="625">
                  <c:v>42767</c:v>
                </c:pt>
                <c:pt idx="626">
                  <c:v>42795</c:v>
                </c:pt>
                <c:pt idx="627">
                  <c:v>42826</c:v>
                </c:pt>
                <c:pt idx="628">
                  <c:v>42856</c:v>
                </c:pt>
                <c:pt idx="629">
                  <c:v>42887</c:v>
                </c:pt>
                <c:pt idx="630">
                  <c:v>42917</c:v>
                </c:pt>
                <c:pt idx="631">
                  <c:v>42948</c:v>
                </c:pt>
                <c:pt idx="632">
                  <c:v>42979</c:v>
                </c:pt>
                <c:pt idx="633">
                  <c:v>43009</c:v>
                </c:pt>
                <c:pt idx="634">
                  <c:v>43040</c:v>
                </c:pt>
                <c:pt idx="635">
                  <c:v>43070</c:v>
                </c:pt>
                <c:pt idx="636">
                  <c:v>43101</c:v>
                </c:pt>
                <c:pt idx="637">
                  <c:v>43132</c:v>
                </c:pt>
                <c:pt idx="638">
                  <c:v>43160</c:v>
                </c:pt>
                <c:pt idx="639">
                  <c:v>43191</c:v>
                </c:pt>
                <c:pt idx="640">
                  <c:v>43221</c:v>
                </c:pt>
                <c:pt idx="641">
                  <c:v>43252</c:v>
                </c:pt>
                <c:pt idx="642">
                  <c:v>43282</c:v>
                </c:pt>
                <c:pt idx="643">
                  <c:v>43313</c:v>
                </c:pt>
                <c:pt idx="644">
                  <c:v>43344</c:v>
                </c:pt>
                <c:pt idx="645">
                  <c:v>43374</c:v>
                </c:pt>
                <c:pt idx="646">
                  <c:v>43405</c:v>
                </c:pt>
                <c:pt idx="647">
                  <c:v>43435</c:v>
                </c:pt>
                <c:pt idx="648">
                  <c:v>43466</c:v>
                </c:pt>
                <c:pt idx="649">
                  <c:v>43497</c:v>
                </c:pt>
                <c:pt idx="650">
                  <c:v>43525</c:v>
                </c:pt>
                <c:pt idx="651">
                  <c:v>43556</c:v>
                </c:pt>
                <c:pt idx="652">
                  <c:v>43586</c:v>
                </c:pt>
                <c:pt idx="653">
                  <c:v>43617</c:v>
                </c:pt>
                <c:pt idx="654">
                  <c:v>43647</c:v>
                </c:pt>
                <c:pt idx="655">
                  <c:v>43678</c:v>
                </c:pt>
                <c:pt idx="656">
                  <c:v>43709</c:v>
                </c:pt>
                <c:pt idx="657">
                  <c:v>43739</c:v>
                </c:pt>
                <c:pt idx="658">
                  <c:v>43770</c:v>
                </c:pt>
                <c:pt idx="659">
                  <c:v>43800</c:v>
                </c:pt>
                <c:pt idx="660">
                  <c:v>43831</c:v>
                </c:pt>
                <c:pt idx="661">
                  <c:v>43862</c:v>
                </c:pt>
                <c:pt idx="662">
                  <c:v>43891</c:v>
                </c:pt>
                <c:pt idx="663">
                  <c:v>43922</c:v>
                </c:pt>
                <c:pt idx="664">
                  <c:v>43952</c:v>
                </c:pt>
                <c:pt idx="665">
                  <c:v>43983</c:v>
                </c:pt>
                <c:pt idx="666">
                  <c:v>44013</c:v>
                </c:pt>
                <c:pt idx="667">
                  <c:v>44044</c:v>
                </c:pt>
                <c:pt idx="668">
                  <c:v>44075</c:v>
                </c:pt>
                <c:pt idx="669">
                  <c:v>44105</c:v>
                </c:pt>
                <c:pt idx="670">
                  <c:v>44136</c:v>
                </c:pt>
                <c:pt idx="671">
                  <c:v>44166</c:v>
                </c:pt>
                <c:pt idx="672">
                  <c:v>44197</c:v>
                </c:pt>
                <c:pt idx="673">
                  <c:v>44228</c:v>
                </c:pt>
                <c:pt idx="674">
                  <c:v>44256</c:v>
                </c:pt>
                <c:pt idx="675">
                  <c:v>44287</c:v>
                </c:pt>
                <c:pt idx="676">
                  <c:v>44317</c:v>
                </c:pt>
                <c:pt idx="677">
                  <c:v>44348</c:v>
                </c:pt>
                <c:pt idx="678">
                  <c:v>44378</c:v>
                </c:pt>
                <c:pt idx="679">
                  <c:v>44409</c:v>
                </c:pt>
                <c:pt idx="680">
                  <c:v>44440</c:v>
                </c:pt>
                <c:pt idx="681">
                  <c:v>44470</c:v>
                </c:pt>
                <c:pt idx="682">
                  <c:v>44501</c:v>
                </c:pt>
                <c:pt idx="683">
                  <c:v>44531</c:v>
                </c:pt>
                <c:pt idx="684">
                  <c:v>44562</c:v>
                </c:pt>
                <c:pt idx="685">
                  <c:v>44593</c:v>
                </c:pt>
                <c:pt idx="686">
                  <c:v>44621</c:v>
                </c:pt>
                <c:pt idx="687">
                  <c:v>44652</c:v>
                </c:pt>
                <c:pt idx="688">
                  <c:v>44682</c:v>
                </c:pt>
                <c:pt idx="689">
                  <c:v>44713</c:v>
                </c:pt>
                <c:pt idx="690">
                  <c:v>44743</c:v>
                </c:pt>
                <c:pt idx="691">
                  <c:v>44774</c:v>
                </c:pt>
                <c:pt idx="692">
                  <c:v>44805</c:v>
                </c:pt>
                <c:pt idx="693">
                  <c:v>44835</c:v>
                </c:pt>
                <c:pt idx="694">
                  <c:v>44866</c:v>
                </c:pt>
                <c:pt idx="695">
                  <c:v>44896</c:v>
                </c:pt>
                <c:pt idx="696">
                  <c:v>44927</c:v>
                </c:pt>
                <c:pt idx="697">
                  <c:v>44958</c:v>
                </c:pt>
                <c:pt idx="698">
                  <c:v>44986</c:v>
                </c:pt>
                <c:pt idx="699">
                  <c:v>45017</c:v>
                </c:pt>
                <c:pt idx="700">
                  <c:v>45047</c:v>
                </c:pt>
                <c:pt idx="701">
                  <c:v>45078</c:v>
                </c:pt>
                <c:pt idx="702">
                  <c:v>45108</c:v>
                </c:pt>
                <c:pt idx="703">
                  <c:v>45139</c:v>
                </c:pt>
                <c:pt idx="704">
                  <c:v>45170</c:v>
                </c:pt>
                <c:pt idx="705">
                  <c:v>45200</c:v>
                </c:pt>
                <c:pt idx="706">
                  <c:v>45231</c:v>
                </c:pt>
                <c:pt idx="707">
                  <c:v>45291</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numCache>
            </c:numRef>
          </c:cat>
          <c:val>
            <c:numRef>
              <c:f>'ProbRange&amp;Recession (2)'!$J$15:$J$5000</c:f>
              <c:numCache>
                <c:formatCode>General</c:formatCode>
                <c:ptCount val="498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86.652789794895156</c:v>
                </c:pt>
                <c:pt idx="60">
                  <c:v>0</c:v>
                </c:pt>
                <c:pt idx="61">
                  <c:v>92.545094811155266</c:v>
                </c:pt>
                <c:pt idx="62">
                  <c:v>92.545094811155266</c:v>
                </c:pt>
                <c:pt idx="63">
                  <c:v>0</c:v>
                </c:pt>
                <c:pt idx="64">
                  <c:v>96.048683927740527</c:v>
                </c:pt>
                <c:pt idx="65">
                  <c:v>96.048683927740527</c:v>
                </c:pt>
                <c:pt idx="66">
                  <c:v>0</c:v>
                </c:pt>
                <c:pt idx="67">
                  <c:v>96.048683927740527</c:v>
                </c:pt>
                <c:pt idx="68">
                  <c:v>96.048683927740527</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95.879227753217307</c:v>
                </c:pt>
                <c:pt idx="107">
                  <c:v>95.879227753217307</c:v>
                </c:pt>
                <c:pt idx="108">
                  <c:v>0</c:v>
                </c:pt>
                <c:pt idx="109">
                  <c:v>96.36008863530391</c:v>
                </c:pt>
                <c:pt idx="110">
                  <c:v>96.36008863530391</c:v>
                </c:pt>
                <c:pt idx="111">
                  <c:v>0</c:v>
                </c:pt>
                <c:pt idx="112">
                  <c:v>96.36008863530391</c:v>
                </c:pt>
                <c:pt idx="113">
                  <c:v>96.36008863530391</c:v>
                </c:pt>
                <c:pt idx="114">
                  <c:v>0</c:v>
                </c:pt>
                <c:pt idx="115">
                  <c:v>97.231507196876805</c:v>
                </c:pt>
                <c:pt idx="116">
                  <c:v>97.231507196876805</c:v>
                </c:pt>
                <c:pt idx="117">
                  <c:v>0</c:v>
                </c:pt>
                <c:pt idx="118">
                  <c:v>98.571518306072278</c:v>
                </c:pt>
                <c:pt idx="119">
                  <c:v>98.571518306072278</c:v>
                </c:pt>
                <c:pt idx="120">
                  <c:v>0</c:v>
                </c:pt>
                <c:pt idx="121">
                  <c:v>98.571518306072278</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99.663824977451725</c:v>
                </c:pt>
                <c:pt idx="182">
                  <c:v>99.663824977451725</c:v>
                </c:pt>
                <c:pt idx="183">
                  <c:v>0</c:v>
                </c:pt>
                <c:pt idx="184">
                  <c:v>99.963022888828462</c:v>
                </c:pt>
                <c:pt idx="185">
                  <c:v>99.963022888828462</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99.999866031558497</c:v>
                </c:pt>
                <c:pt idx="200">
                  <c:v>99.999866031558497</c:v>
                </c:pt>
                <c:pt idx="201">
                  <c:v>0</c:v>
                </c:pt>
                <c:pt idx="202">
                  <c:v>99.999866031558497</c:v>
                </c:pt>
                <c:pt idx="203">
                  <c:v>99.999866031558497</c:v>
                </c:pt>
                <c:pt idx="204">
                  <c:v>0</c:v>
                </c:pt>
                <c:pt idx="205">
                  <c:v>99.999866031558497</c:v>
                </c:pt>
                <c:pt idx="206">
                  <c:v>99.999866031558497</c:v>
                </c:pt>
                <c:pt idx="207">
                  <c:v>0</c:v>
                </c:pt>
                <c:pt idx="208">
                  <c:v>99.996545886019135</c:v>
                </c:pt>
                <c:pt idx="209">
                  <c:v>99.996545886019135</c:v>
                </c:pt>
                <c:pt idx="210">
                  <c:v>0</c:v>
                </c:pt>
                <c:pt idx="211">
                  <c:v>99.403658080436429</c:v>
                </c:pt>
                <c:pt idx="212">
                  <c:v>99.403658080436429</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83.395270206780864</c:v>
                </c:pt>
                <c:pt idx="308">
                  <c:v>83.395270206780864</c:v>
                </c:pt>
                <c:pt idx="309">
                  <c:v>0</c:v>
                </c:pt>
                <c:pt idx="310">
                  <c:v>83.395270206780864</c:v>
                </c:pt>
                <c:pt idx="311">
                  <c:v>83.395270206780864</c:v>
                </c:pt>
                <c:pt idx="312">
                  <c:v>0</c:v>
                </c:pt>
                <c:pt idx="313">
                  <c:v>77.709549763416433</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98.010392268672234</c:v>
                </c:pt>
                <c:pt idx="435">
                  <c:v>0</c:v>
                </c:pt>
                <c:pt idx="436">
                  <c:v>98.010392268672234</c:v>
                </c:pt>
                <c:pt idx="437">
                  <c:v>98.010392268672234</c:v>
                </c:pt>
                <c:pt idx="438">
                  <c:v>0</c:v>
                </c:pt>
                <c:pt idx="439">
                  <c:v>98.010392268672234</c:v>
                </c:pt>
                <c:pt idx="440">
                  <c:v>98.010392268672234</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70.410013071041462</c:v>
                </c:pt>
                <c:pt idx="516">
                  <c:v>0</c:v>
                </c:pt>
                <c:pt idx="517">
                  <c:v>70.410013071041462</c:v>
                </c:pt>
                <c:pt idx="518">
                  <c:v>70.410013071041462</c:v>
                </c:pt>
                <c:pt idx="519">
                  <c:v>0</c:v>
                </c:pt>
                <c:pt idx="520">
                  <c:v>70.410013071041462</c:v>
                </c:pt>
                <c:pt idx="521">
                  <c:v>70.410013071041462</c:v>
                </c:pt>
                <c:pt idx="522">
                  <c:v>0</c:v>
                </c:pt>
                <c:pt idx="523">
                  <c:v>70.410013071041462</c:v>
                </c:pt>
                <c:pt idx="524">
                  <c:v>70.410013071041462</c:v>
                </c:pt>
                <c:pt idx="525">
                  <c:v>0</c:v>
                </c:pt>
                <c:pt idx="526">
                  <c:v>64.704959104999901</c:v>
                </c:pt>
                <c:pt idx="527">
                  <c:v>64.704959104999901</c:v>
                </c:pt>
                <c:pt idx="528">
                  <c:v>0</c:v>
                </c:pt>
                <c:pt idx="529">
                  <c:v>66.427435789340095</c:v>
                </c:pt>
                <c:pt idx="530">
                  <c:v>66.427435789340095</c:v>
                </c:pt>
                <c:pt idx="531">
                  <c:v>0</c:v>
                </c:pt>
                <c:pt idx="532">
                  <c:v>75.717244908064529</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62.404606713669644</c:v>
                </c:pt>
                <c:pt idx="662">
                  <c:v>62.404606713669644</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numCache>
            </c:numRef>
          </c:val>
          <c:extLst>
            <c:ext xmlns:c16="http://schemas.microsoft.com/office/drawing/2014/chart" uri="{C3380CC4-5D6E-409C-BE32-E72D297353CC}">
              <c16:uniqueId val="{00000000-09D5-48ED-B59B-7D666B4F0E81}"/>
            </c:ext>
          </c:extLst>
        </c:ser>
        <c:ser>
          <c:idx val="1"/>
          <c:order val="2"/>
          <c:tx>
            <c:strRef>
              <c:f>'ProbRange&amp;Recession (2)'!$H$2</c:f>
              <c:strCache>
                <c:ptCount val="1"/>
                <c:pt idx="0">
                  <c:v>0</c:v>
                </c:pt>
              </c:strCache>
            </c:strRef>
          </c:tx>
          <c:spPr>
            <a:noFill/>
            <a:ln w="25400">
              <a:noFill/>
              <a:prstDash val="solid"/>
            </a:ln>
          </c:spPr>
          <c:invertIfNegative val="0"/>
          <c:cat>
            <c:numRef>
              <c:f>'ProbRange&amp;Recession (2)'!$D$15:$D$5000</c:f>
              <c:numCache>
                <c:formatCode>m/d/yyyy</c:formatCode>
                <c:ptCount val="4986"/>
                <c:pt idx="0">
                  <c:v>23743</c:v>
                </c:pt>
                <c:pt idx="1">
                  <c:v>23774</c:v>
                </c:pt>
                <c:pt idx="2">
                  <c:v>23802</c:v>
                </c:pt>
                <c:pt idx="3">
                  <c:v>23833</c:v>
                </c:pt>
                <c:pt idx="4">
                  <c:v>23863</c:v>
                </c:pt>
                <c:pt idx="5">
                  <c:v>23894</c:v>
                </c:pt>
                <c:pt idx="6">
                  <c:v>23924</c:v>
                </c:pt>
                <c:pt idx="7">
                  <c:v>23955</c:v>
                </c:pt>
                <c:pt idx="8">
                  <c:v>23986</c:v>
                </c:pt>
                <c:pt idx="9">
                  <c:v>24016</c:v>
                </c:pt>
                <c:pt idx="10">
                  <c:v>24047</c:v>
                </c:pt>
                <c:pt idx="11">
                  <c:v>24077</c:v>
                </c:pt>
                <c:pt idx="12">
                  <c:v>24108</c:v>
                </c:pt>
                <c:pt idx="13">
                  <c:v>24139</c:v>
                </c:pt>
                <c:pt idx="14">
                  <c:v>24167</c:v>
                </c:pt>
                <c:pt idx="15">
                  <c:v>24198</c:v>
                </c:pt>
                <c:pt idx="16">
                  <c:v>24228</c:v>
                </c:pt>
                <c:pt idx="17">
                  <c:v>24259</c:v>
                </c:pt>
                <c:pt idx="18">
                  <c:v>24289</c:v>
                </c:pt>
                <c:pt idx="19">
                  <c:v>24320</c:v>
                </c:pt>
                <c:pt idx="20">
                  <c:v>24351</c:v>
                </c:pt>
                <c:pt idx="21">
                  <c:v>24381</c:v>
                </c:pt>
                <c:pt idx="22">
                  <c:v>24412</c:v>
                </c:pt>
                <c:pt idx="23">
                  <c:v>24442</c:v>
                </c:pt>
                <c:pt idx="24">
                  <c:v>24473</c:v>
                </c:pt>
                <c:pt idx="25">
                  <c:v>24504</c:v>
                </c:pt>
                <c:pt idx="26">
                  <c:v>24532</c:v>
                </c:pt>
                <c:pt idx="27">
                  <c:v>24563</c:v>
                </c:pt>
                <c:pt idx="28">
                  <c:v>24593</c:v>
                </c:pt>
                <c:pt idx="29">
                  <c:v>24624</c:v>
                </c:pt>
                <c:pt idx="30">
                  <c:v>24654</c:v>
                </c:pt>
                <c:pt idx="31">
                  <c:v>24685</c:v>
                </c:pt>
                <c:pt idx="32">
                  <c:v>24716</c:v>
                </c:pt>
                <c:pt idx="33">
                  <c:v>24746</c:v>
                </c:pt>
                <c:pt idx="34">
                  <c:v>24777</c:v>
                </c:pt>
                <c:pt idx="35">
                  <c:v>24807</c:v>
                </c:pt>
                <c:pt idx="36">
                  <c:v>24838</c:v>
                </c:pt>
                <c:pt idx="37">
                  <c:v>24869</c:v>
                </c:pt>
                <c:pt idx="38">
                  <c:v>24898</c:v>
                </c:pt>
                <c:pt idx="39">
                  <c:v>24929</c:v>
                </c:pt>
                <c:pt idx="40">
                  <c:v>24959</c:v>
                </c:pt>
                <c:pt idx="41">
                  <c:v>24990</c:v>
                </c:pt>
                <c:pt idx="42">
                  <c:v>25020</c:v>
                </c:pt>
                <c:pt idx="43">
                  <c:v>25051</c:v>
                </c:pt>
                <c:pt idx="44">
                  <c:v>25082</c:v>
                </c:pt>
                <c:pt idx="45">
                  <c:v>25112</c:v>
                </c:pt>
                <c:pt idx="46">
                  <c:v>25143</c:v>
                </c:pt>
                <c:pt idx="47">
                  <c:v>25173</c:v>
                </c:pt>
                <c:pt idx="48">
                  <c:v>25204</c:v>
                </c:pt>
                <c:pt idx="49">
                  <c:v>25235</c:v>
                </c:pt>
                <c:pt idx="50">
                  <c:v>25263</c:v>
                </c:pt>
                <c:pt idx="51">
                  <c:v>25294</c:v>
                </c:pt>
                <c:pt idx="52">
                  <c:v>25324</c:v>
                </c:pt>
                <c:pt idx="53">
                  <c:v>25355</c:v>
                </c:pt>
                <c:pt idx="54">
                  <c:v>25385</c:v>
                </c:pt>
                <c:pt idx="55">
                  <c:v>25416</c:v>
                </c:pt>
                <c:pt idx="56">
                  <c:v>25447</c:v>
                </c:pt>
                <c:pt idx="57">
                  <c:v>25477</c:v>
                </c:pt>
                <c:pt idx="58">
                  <c:v>25508</c:v>
                </c:pt>
                <c:pt idx="59">
                  <c:v>25538</c:v>
                </c:pt>
                <c:pt idx="60">
                  <c:v>25569</c:v>
                </c:pt>
                <c:pt idx="61">
                  <c:v>25600</c:v>
                </c:pt>
                <c:pt idx="62">
                  <c:v>25628</c:v>
                </c:pt>
                <c:pt idx="63">
                  <c:v>25659</c:v>
                </c:pt>
                <c:pt idx="64">
                  <c:v>25689</c:v>
                </c:pt>
                <c:pt idx="65">
                  <c:v>25720</c:v>
                </c:pt>
                <c:pt idx="66">
                  <c:v>25750</c:v>
                </c:pt>
                <c:pt idx="67">
                  <c:v>25781</c:v>
                </c:pt>
                <c:pt idx="68">
                  <c:v>25812</c:v>
                </c:pt>
                <c:pt idx="69">
                  <c:v>25842</c:v>
                </c:pt>
                <c:pt idx="70">
                  <c:v>25873</c:v>
                </c:pt>
                <c:pt idx="71">
                  <c:v>25903</c:v>
                </c:pt>
                <c:pt idx="72">
                  <c:v>25934</c:v>
                </c:pt>
                <c:pt idx="73">
                  <c:v>25965</c:v>
                </c:pt>
                <c:pt idx="74">
                  <c:v>25993</c:v>
                </c:pt>
                <c:pt idx="75">
                  <c:v>26024</c:v>
                </c:pt>
                <c:pt idx="76">
                  <c:v>26054</c:v>
                </c:pt>
                <c:pt idx="77">
                  <c:v>26085</c:v>
                </c:pt>
                <c:pt idx="78">
                  <c:v>26115</c:v>
                </c:pt>
                <c:pt idx="79">
                  <c:v>26146</c:v>
                </c:pt>
                <c:pt idx="80">
                  <c:v>26177</c:v>
                </c:pt>
                <c:pt idx="81">
                  <c:v>26207</c:v>
                </c:pt>
                <c:pt idx="82">
                  <c:v>26238</c:v>
                </c:pt>
                <c:pt idx="83">
                  <c:v>26268</c:v>
                </c:pt>
                <c:pt idx="84">
                  <c:v>26299</c:v>
                </c:pt>
                <c:pt idx="85">
                  <c:v>26330</c:v>
                </c:pt>
                <c:pt idx="86">
                  <c:v>26359</c:v>
                </c:pt>
                <c:pt idx="87">
                  <c:v>26390</c:v>
                </c:pt>
                <c:pt idx="88">
                  <c:v>26420</c:v>
                </c:pt>
                <c:pt idx="89">
                  <c:v>26451</c:v>
                </c:pt>
                <c:pt idx="90">
                  <c:v>26481</c:v>
                </c:pt>
                <c:pt idx="91">
                  <c:v>26512</c:v>
                </c:pt>
                <c:pt idx="92">
                  <c:v>26543</c:v>
                </c:pt>
                <c:pt idx="93">
                  <c:v>26573</c:v>
                </c:pt>
                <c:pt idx="94">
                  <c:v>26604</c:v>
                </c:pt>
                <c:pt idx="95">
                  <c:v>26634</c:v>
                </c:pt>
                <c:pt idx="96">
                  <c:v>26665</c:v>
                </c:pt>
                <c:pt idx="97">
                  <c:v>26696</c:v>
                </c:pt>
                <c:pt idx="98">
                  <c:v>26724</c:v>
                </c:pt>
                <c:pt idx="99">
                  <c:v>26755</c:v>
                </c:pt>
                <c:pt idx="100">
                  <c:v>26785</c:v>
                </c:pt>
                <c:pt idx="101">
                  <c:v>26816</c:v>
                </c:pt>
                <c:pt idx="102">
                  <c:v>26846</c:v>
                </c:pt>
                <c:pt idx="103">
                  <c:v>26877</c:v>
                </c:pt>
                <c:pt idx="104">
                  <c:v>26908</c:v>
                </c:pt>
                <c:pt idx="105">
                  <c:v>26938</c:v>
                </c:pt>
                <c:pt idx="106">
                  <c:v>26969</c:v>
                </c:pt>
                <c:pt idx="107">
                  <c:v>26999</c:v>
                </c:pt>
                <c:pt idx="108">
                  <c:v>27030</c:v>
                </c:pt>
                <c:pt idx="109">
                  <c:v>27061</c:v>
                </c:pt>
                <c:pt idx="110">
                  <c:v>27089</c:v>
                </c:pt>
                <c:pt idx="111">
                  <c:v>27120</c:v>
                </c:pt>
                <c:pt idx="112">
                  <c:v>27150</c:v>
                </c:pt>
                <c:pt idx="113">
                  <c:v>27181</c:v>
                </c:pt>
                <c:pt idx="114">
                  <c:v>27211</c:v>
                </c:pt>
                <c:pt idx="115">
                  <c:v>27242</c:v>
                </c:pt>
                <c:pt idx="116">
                  <c:v>27273</c:v>
                </c:pt>
                <c:pt idx="117">
                  <c:v>27303</c:v>
                </c:pt>
                <c:pt idx="118">
                  <c:v>27334</c:v>
                </c:pt>
                <c:pt idx="119">
                  <c:v>27364</c:v>
                </c:pt>
                <c:pt idx="120">
                  <c:v>27395</c:v>
                </c:pt>
                <c:pt idx="121">
                  <c:v>27426</c:v>
                </c:pt>
                <c:pt idx="122">
                  <c:v>27454</c:v>
                </c:pt>
                <c:pt idx="123">
                  <c:v>27485</c:v>
                </c:pt>
                <c:pt idx="124">
                  <c:v>27515</c:v>
                </c:pt>
                <c:pt idx="125">
                  <c:v>27546</c:v>
                </c:pt>
                <c:pt idx="126">
                  <c:v>27576</c:v>
                </c:pt>
                <c:pt idx="127">
                  <c:v>27607</c:v>
                </c:pt>
                <c:pt idx="128">
                  <c:v>27638</c:v>
                </c:pt>
                <c:pt idx="129">
                  <c:v>27668</c:v>
                </c:pt>
                <c:pt idx="130">
                  <c:v>27699</c:v>
                </c:pt>
                <c:pt idx="131">
                  <c:v>27729</c:v>
                </c:pt>
                <c:pt idx="132">
                  <c:v>27760</c:v>
                </c:pt>
                <c:pt idx="133">
                  <c:v>27791</c:v>
                </c:pt>
                <c:pt idx="134">
                  <c:v>27820</c:v>
                </c:pt>
                <c:pt idx="135">
                  <c:v>27851</c:v>
                </c:pt>
                <c:pt idx="136">
                  <c:v>27881</c:v>
                </c:pt>
                <c:pt idx="137">
                  <c:v>27912</c:v>
                </c:pt>
                <c:pt idx="138">
                  <c:v>27942</c:v>
                </c:pt>
                <c:pt idx="139">
                  <c:v>27973</c:v>
                </c:pt>
                <c:pt idx="140">
                  <c:v>28004</c:v>
                </c:pt>
                <c:pt idx="141">
                  <c:v>28034</c:v>
                </c:pt>
                <c:pt idx="142">
                  <c:v>28065</c:v>
                </c:pt>
                <c:pt idx="143">
                  <c:v>28095</c:v>
                </c:pt>
                <c:pt idx="144">
                  <c:v>28126</c:v>
                </c:pt>
                <c:pt idx="145">
                  <c:v>28157</c:v>
                </c:pt>
                <c:pt idx="146">
                  <c:v>28185</c:v>
                </c:pt>
                <c:pt idx="147">
                  <c:v>28216</c:v>
                </c:pt>
                <c:pt idx="148">
                  <c:v>28246</c:v>
                </c:pt>
                <c:pt idx="149">
                  <c:v>28277</c:v>
                </c:pt>
                <c:pt idx="150">
                  <c:v>28307</c:v>
                </c:pt>
                <c:pt idx="151">
                  <c:v>28338</c:v>
                </c:pt>
                <c:pt idx="152">
                  <c:v>28369</c:v>
                </c:pt>
                <c:pt idx="153">
                  <c:v>28399</c:v>
                </c:pt>
                <c:pt idx="154">
                  <c:v>28430</c:v>
                </c:pt>
                <c:pt idx="155">
                  <c:v>28460</c:v>
                </c:pt>
                <c:pt idx="156">
                  <c:v>28491</c:v>
                </c:pt>
                <c:pt idx="157">
                  <c:v>28522</c:v>
                </c:pt>
                <c:pt idx="158">
                  <c:v>28550</c:v>
                </c:pt>
                <c:pt idx="159">
                  <c:v>28581</c:v>
                </c:pt>
                <c:pt idx="160">
                  <c:v>28611</c:v>
                </c:pt>
                <c:pt idx="161">
                  <c:v>28642</c:v>
                </c:pt>
                <c:pt idx="162">
                  <c:v>28672</c:v>
                </c:pt>
                <c:pt idx="163">
                  <c:v>28703</c:v>
                </c:pt>
                <c:pt idx="164">
                  <c:v>28734</c:v>
                </c:pt>
                <c:pt idx="165">
                  <c:v>28764</c:v>
                </c:pt>
                <c:pt idx="166">
                  <c:v>28795</c:v>
                </c:pt>
                <c:pt idx="167">
                  <c:v>28825</c:v>
                </c:pt>
                <c:pt idx="168">
                  <c:v>28856</c:v>
                </c:pt>
                <c:pt idx="169">
                  <c:v>28887</c:v>
                </c:pt>
                <c:pt idx="170">
                  <c:v>28915</c:v>
                </c:pt>
                <c:pt idx="171">
                  <c:v>28946</c:v>
                </c:pt>
                <c:pt idx="172">
                  <c:v>28976</c:v>
                </c:pt>
                <c:pt idx="173">
                  <c:v>29007</c:v>
                </c:pt>
                <c:pt idx="174">
                  <c:v>29037</c:v>
                </c:pt>
                <c:pt idx="175">
                  <c:v>29068</c:v>
                </c:pt>
                <c:pt idx="176">
                  <c:v>29099</c:v>
                </c:pt>
                <c:pt idx="177">
                  <c:v>29129</c:v>
                </c:pt>
                <c:pt idx="178">
                  <c:v>29160</c:v>
                </c:pt>
                <c:pt idx="179">
                  <c:v>29190</c:v>
                </c:pt>
                <c:pt idx="180">
                  <c:v>29221</c:v>
                </c:pt>
                <c:pt idx="181">
                  <c:v>29252</c:v>
                </c:pt>
                <c:pt idx="182">
                  <c:v>29281</c:v>
                </c:pt>
                <c:pt idx="183">
                  <c:v>29312</c:v>
                </c:pt>
                <c:pt idx="184">
                  <c:v>29342</c:v>
                </c:pt>
                <c:pt idx="185">
                  <c:v>29373</c:v>
                </c:pt>
                <c:pt idx="186">
                  <c:v>29403</c:v>
                </c:pt>
                <c:pt idx="187">
                  <c:v>29434</c:v>
                </c:pt>
                <c:pt idx="188">
                  <c:v>29465</c:v>
                </c:pt>
                <c:pt idx="189">
                  <c:v>29495</c:v>
                </c:pt>
                <c:pt idx="190">
                  <c:v>29526</c:v>
                </c:pt>
                <c:pt idx="191">
                  <c:v>29556</c:v>
                </c:pt>
                <c:pt idx="192">
                  <c:v>29587</c:v>
                </c:pt>
                <c:pt idx="193">
                  <c:v>29618</c:v>
                </c:pt>
                <c:pt idx="194">
                  <c:v>29646</c:v>
                </c:pt>
                <c:pt idx="195">
                  <c:v>29677</c:v>
                </c:pt>
                <c:pt idx="196">
                  <c:v>29707</c:v>
                </c:pt>
                <c:pt idx="197">
                  <c:v>29738</c:v>
                </c:pt>
                <c:pt idx="198">
                  <c:v>29768</c:v>
                </c:pt>
                <c:pt idx="199">
                  <c:v>29799</c:v>
                </c:pt>
                <c:pt idx="200">
                  <c:v>29830</c:v>
                </c:pt>
                <c:pt idx="201">
                  <c:v>29860</c:v>
                </c:pt>
                <c:pt idx="202">
                  <c:v>29891</c:v>
                </c:pt>
                <c:pt idx="203">
                  <c:v>29921</c:v>
                </c:pt>
                <c:pt idx="204">
                  <c:v>29952</c:v>
                </c:pt>
                <c:pt idx="205">
                  <c:v>29983</c:v>
                </c:pt>
                <c:pt idx="206">
                  <c:v>30011</c:v>
                </c:pt>
                <c:pt idx="207">
                  <c:v>30042</c:v>
                </c:pt>
                <c:pt idx="208">
                  <c:v>30072</c:v>
                </c:pt>
                <c:pt idx="209">
                  <c:v>30103</c:v>
                </c:pt>
                <c:pt idx="210">
                  <c:v>30133</c:v>
                </c:pt>
                <c:pt idx="211">
                  <c:v>30164</c:v>
                </c:pt>
                <c:pt idx="212">
                  <c:v>30195</c:v>
                </c:pt>
                <c:pt idx="213">
                  <c:v>30225</c:v>
                </c:pt>
                <c:pt idx="214">
                  <c:v>30256</c:v>
                </c:pt>
                <c:pt idx="215">
                  <c:v>30286</c:v>
                </c:pt>
                <c:pt idx="216">
                  <c:v>30317</c:v>
                </c:pt>
                <c:pt idx="217">
                  <c:v>30348</c:v>
                </c:pt>
                <c:pt idx="218">
                  <c:v>30376</c:v>
                </c:pt>
                <c:pt idx="219">
                  <c:v>30407</c:v>
                </c:pt>
                <c:pt idx="220">
                  <c:v>30437</c:v>
                </c:pt>
                <c:pt idx="221">
                  <c:v>30468</c:v>
                </c:pt>
                <c:pt idx="222">
                  <c:v>30498</c:v>
                </c:pt>
                <c:pt idx="223">
                  <c:v>30529</c:v>
                </c:pt>
                <c:pt idx="224">
                  <c:v>30560</c:v>
                </c:pt>
                <c:pt idx="225">
                  <c:v>30590</c:v>
                </c:pt>
                <c:pt idx="226">
                  <c:v>30621</c:v>
                </c:pt>
                <c:pt idx="227">
                  <c:v>30651</c:v>
                </c:pt>
                <c:pt idx="228">
                  <c:v>30682</c:v>
                </c:pt>
                <c:pt idx="229">
                  <c:v>30713</c:v>
                </c:pt>
                <c:pt idx="230">
                  <c:v>30742</c:v>
                </c:pt>
                <c:pt idx="231">
                  <c:v>30773</c:v>
                </c:pt>
                <c:pt idx="232">
                  <c:v>30803</c:v>
                </c:pt>
                <c:pt idx="233">
                  <c:v>30834</c:v>
                </c:pt>
                <c:pt idx="234">
                  <c:v>30864</c:v>
                </c:pt>
                <c:pt idx="235">
                  <c:v>30895</c:v>
                </c:pt>
                <c:pt idx="236">
                  <c:v>30926</c:v>
                </c:pt>
                <c:pt idx="237">
                  <c:v>30956</c:v>
                </c:pt>
                <c:pt idx="238">
                  <c:v>30987</c:v>
                </c:pt>
                <c:pt idx="239">
                  <c:v>31017</c:v>
                </c:pt>
                <c:pt idx="240">
                  <c:v>31048</c:v>
                </c:pt>
                <c:pt idx="241">
                  <c:v>31079</c:v>
                </c:pt>
                <c:pt idx="242">
                  <c:v>31107</c:v>
                </c:pt>
                <c:pt idx="243">
                  <c:v>31138</c:v>
                </c:pt>
                <c:pt idx="244">
                  <c:v>31168</c:v>
                </c:pt>
                <c:pt idx="245">
                  <c:v>31199</c:v>
                </c:pt>
                <c:pt idx="246">
                  <c:v>31229</c:v>
                </c:pt>
                <c:pt idx="247">
                  <c:v>31260</c:v>
                </c:pt>
                <c:pt idx="248">
                  <c:v>31291</c:v>
                </c:pt>
                <c:pt idx="249">
                  <c:v>31321</c:v>
                </c:pt>
                <c:pt idx="250">
                  <c:v>31352</c:v>
                </c:pt>
                <c:pt idx="251">
                  <c:v>31382</c:v>
                </c:pt>
                <c:pt idx="252">
                  <c:v>31413</c:v>
                </c:pt>
                <c:pt idx="253">
                  <c:v>31444</c:v>
                </c:pt>
                <c:pt idx="254">
                  <c:v>31472</c:v>
                </c:pt>
                <c:pt idx="255">
                  <c:v>31503</c:v>
                </c:pt>
                <c:pt idx="256">
                  <c:v>31533</c:v>
                </c:pt>
                <c:pt idx="257">
                  <c:v>31564</c:v>
                </c:pt>
                <c:pt idx="258">
                  <c:v>31594</c:v>
                </c:pt>
                <c:pt idx="259">
                  <c:v>31625</c:v>
                </c:pt>
                <c:pt idx="260">
                  <c:v>31656</c:v>
                </c:pt>
                <c:pt idx="261">
                  <c:v>31686</c:v>
                </c:pt>
                <c:pt idx="262">
                  <c:v>31717</c:v>
                </c:pt>
                <c:pt idx="263">
                  <c:v>31747</c:v>
                </c:pt>
                <c:pt idx="264">
                  <c:v>31778</c:v>
                </c:pt>
                <c:pt idx="265">
                  <c:v>31809</c:v>
                </c:pt>
                <c:pt idx="266">
                  <c:v>31837</c:v>
                </c:pt>
                <c:pt idx="267">
                  <c:v>31868</c:v>
                </c:pt>
                <c:pt idx="268">
                  <c:v>31898</c:v>
                </c:pt>
                <c:pt idx="269">
                  <c:v>31929</c:v>
                </c:pt>
                <c:pt idx="270">
                  <c:v>31959</c:v>
                </c:pt>
                <c:pt idx="271">
                  <c:v>31990</c:v>
                </c:pt>
                <c:pt idx="272">
                  <c:v>32021</c:v>
                </c:pt>
                <c:pt idx="273">
                  <c:v>32051</c:v>
                </c:pt>
                <c:pt idx="274">
                  <c:v>32082</c:v>
                </c:pt>
                <c:pt idx="275">
                  <c:v>32112</c:v>
                </c:pt>
                <c:pt idx="276">
                  <c:v>32143</c:v>
                </c:pt>
                <c:pt idx="277">
                  <c:v>32174</c:v>
                </c:pt>
                <c:pt idx="278">
                  <c:v>32203</c:v>
                </c:pt>
                <c:pt idx="279">
                  <c:v>32234</c:v>
                </c:pt>
                <c:pt idx="280">
                  <c:v>32264</c:v>
                </c:pt>
                <c:pt idx="281">
                  <c:v>32295</c:v>
                </c:pt>
                <c:pt idx="282">
                  <c:v>32325</c:v>
                </c:pt>
                <c:pt idx="283">
                  <c:v>32356</c:v>
                </c:pt>
                <c:pt idx="284">
                  <c:v>32387</c:v>
                </c:pt>
                <c:pt idx="285">
                  <c:v>32417</c:v>
                </c:pt>
                <c:pt idx="286">
                  <c:v>32448</c:v>
                </c:pt>
                <c:pt idx="287">
                  <c:v>32478</c:v>
                </c:pt>
                <c:pt idx="288">
                  <c:v>32509</c:v>
                </c:pt>
                <c:pt idx="289">
                  <c:v>32540</c:v>
                </c:pt>
                <c:pt idx="290">
                  <c:v>32568</c:v>
                </c:pt>
                <c:pt idx="291">
                  <c:v>32599</c:v>
                </c:pt>
                <c:pt idx="292">
                  <c:v>32629</c:v>
                </c:pt>
                <c:pt idx="293">
                  <c:v>32660</c:v>
                </c:pt>
                <c:pt idx="294">
                  <c:v>32690</c:v>
                </c:pt>
                <c:pt idx="295">
                  <c:v>32721</c:v>
                </c:pt>
                <c:pt idx="296">
                  <c:v>32752</c:v>
                </c:pt>
                <c:pt idx="297">
                  <c:v>32782</c:v>
                </c:pt>
                <c:pt idx="298">
                  <c:v>32813</c:v>
                </c:pt>
                <c:pt idx="299">
                  <c:v>32843</c:v>
                </c:pt>
                <c:pt idx="300">
                  <c:v>32874</c:v>
                </c:pt>
                <c:pt idx="301">
                  <c:v>32905</c:v>
                </c:pt>
                <c:pt idx="302">
                  <c:v>32933</c:v>
                </c:pt>
                <c:pt idx="303">
                  <c:v>32964</c:v>
                </c:pt>
                <c:pt idx="304">
                  <c:v>32994</c:v>
                </c:pt>
                <c:pt idx="305">
                  <c:v>33025</c:v>
                </c:pt>
                <c:pt idx="306">
                  <c:v>33055</c:v>
                </c:pt>
                <c:pt idx="307">
                  <c:v>33086</c:v>
                </c:pt>
                <c:pt idx="308">
                  <c:v>33117</c:v>
                </c:pt>
                <c:pt idx="309">
                  <c:v>33147</c:v>
                </c:pt>
                <c:pt idx="310">
                  <c:v>33178</c:v>
                </c:pt>
                <c:pt idx="311">
                  <c:v>33208</c:v>
                </c:pt>
                <c:pt idx="312">
                  <c:v>33239</c:v>
                </c:pt>
                <c:pt idx="313">
                  <c:v>33270</c:v>
                </c:pt>
                <c:pt idx="314">
                  <c:v>33298</c:v>
                </c:pt>
                <c:pt idx="315">
                  <c:v>33329</c:v>
                </c:pt>
                <c:pt idx="316">
                  <c:v>33359</c:v>
                </c:pt>
                <c:pt idx="317">
                  <c:v>33390</c:v>
                </c:pt>
                <c:pt idx="318">
                  <c:v>33420</c:v>
                </c:pt>
                <c:pt idx="319">
                  <c:v>33451</c:v>
                </c:pt>
                <c:pt idx="320">
                  <c:v>33482</c:v>
                </c:pt>
                <c:pt idx="321">
                  <c:v>33512</c:v>
                </c:pt>
                <c:pt idx="322">
                  <c:v>33543</c:v>
                </c:pt>
                <c:pt idx="323">
                  <c:v>33573</c:v>
                </c:pt>
                <c:pt idx="324">
                  <c:v>33604</c:v>
                </c:pt>
                <c:pt idx="325">
                  <c:v>33635</c:v>
                </c:pt>
                <c:pt idx="326">
                  <c:v>33664</c:v>
                </c:pt>
                <c:pt idx="327">
                  <c:v>33695</c:v>
                </c:pt>
                <c:pt idx="328">
                  <c:v>33725</c:v>
                </c:pt>
                <c:pt idx="329">
                  <c:v>33756</c:v>
                </c:pt>
                <c:pt idx="330">
                  <c:v>33786</c:v>
                </c:pt>
                <c:pt idx="331">
                  <c:v>33817</c:v>
                </c:pt>
                <c:pt idx="332">
                  <c:v>33848</c:v>
                </c:pt>
                <c:pt idx="333">
                  <c:v>33878</c:v>
                </c:pt>
                <c:pt idx="334">
                  <c:v>33909</c:v>
                </c:pt>
                <c:pt idx="335">
                  <c:v>33939</c:v>
                </c:pt>
                <c:pt idx="336">
                  <c:v>33970</c:v>
                </c:pt>
                <c:pt idx="337">
                  <c:v>34001</c:v>
                </c:pt>
                <c:pt idx="338">
                  <c:v>34029</c:v>
                </c:pt>
                <c:pt idx="339">
                  <c:v>34060</c:v>
                </c:pt>
                <c:pt idx="340">
                  <c:v>34090</c:v>
                </c:pt>
                <c:pt idx="341">
                  <c:v>34121</c:v>
                </c:pt>
                <c:pt idx="342">
                  <c:v>34151</c:v>
                </c:pt>
                <c:pt idx="343">
                  <c:v>34182</c:v>
                </c:pt>
                <c:pt idx="344">
                  <c:v>34213</c:v>
                </c:pt>
                <c:pt idx="345">
                  <c:v>34243</c:v>
                </c:pt>
                <c:pt idx="346">
                  <c:v>34274</c:v>
                </c:pt>
                <c:pt idx="347">
                  <c:v>34304</c:v>
                </c:pt>
                <c:pt idx="348">
                  <c:v>34335</c:v>
                </c:pt>
                <c:pt idx="349">
                  <c:v>34366</c:v>
                </c:pt>
                <c:pt idx="350">
                  <c:v>34394</c:v>
                </c:pt>
                <c:pt idx="351">
                  <c:v>34425</c:v>
                </c:pt>
                <c:pt idx="352">
                  <c:v>34455</c:v>
                </c:pt>
                <c:pt idx="353">
                  <c:v>34486</c:v>
                </c:pt>
                <c:pt idx="354">
                  <c:v>34516</c:v>
                </c:pt>
                <c:pt idx="355">
                  <c:v>34547</c:v>
                </c:pt>
                <c:pt idx="356">
                  <c:v>34578</c:v>
                </c:pt>
                <c:pt idx="357">
                  <c:v>34608</c:v>
                </c:pt>
                <c:pt idx="358">
                  <c:v>34639</c:v>
                </c:pt>
                <c:pt idx="359">
                  <c:v>34669</c:v>
                </c:pt>
                <c:pt idx="360">
                  <c:v>34700</c:v>
                </c:pt>
                <c:pt idx="361">
                  <c:v>34731</c:v>
                </c:pt>
                <c:pt idx="362">
                  <c:v>34759</c:v>
                </c:pt>
                <c:pt idx="363">
                  <c:v>34790</c:v>
                </c:pt>
                <c:pt idx="364">
                  <c:v>34820</c:v>
                </c:pt>
                <c:pt idx="365">
                  <c:v>34851</c:v>
                </c:pt>
                <c:pt idx="366">
                  <c:v>34881</c:v>
                </c:pt>
                <c:pt idx="367">
                  <c:v>34912</c:v>
                </c:pt>
                <c:pt idx="368">
                  <c:v>34943</c:v>
                </c:pt>
                <c:pt idx="369">
                  <c:v>34973</c:v>
                </c:pt>
                <c:pt idx="370">
                  <c:v>35004</c:v>
                </c:pt>
                <c:pt idx="371">
                  <c:v>35034</c:v>
                </c:pt>
                <c:pt idx="372">
                  <c:v>35065</c:v>
                </c:pt>
                <c:pt idx="373">
                  <c:v>35096</c:v>
                </c:pt>
                <c:pt idx="374">
                  <c:v>35125</c:v>
                </c:pt>
                <c:pt idx="375">
                  <c:v>35156</c:v>
                </c:pt>
                <c:pt idx="376">
                  <c:v>35186</c:v>
                </c:pt>
                <c:pt idx="377">
                  <c:v>35217</c:v>
                </c:pt>
                <c:pt idx="378">
                  <c:v>35247</c:v>
                </c:pt>
                <c:pt idx="379">
                  <c:v>35278</c:v>
                </c:pt>
                <c:pt idx="380">
                  <c:v>35309</c:v>
                </c:pt>
                <c:pt idx="381">
                  <c:v>35339</c:v>
                </c:pt>
                <c:pt idx="382">
                  <c:v>35370</c:v>
                </c:pt>
                <c:pt idx="383">
                  <c:v>35400</c:v>
                </c:pt>
                <c:pt idx="384">
                  <c:v>35431</c:v>
                </c:pt>
                <c:pt idx="385">
                  <c:v>35462</c:v>
                </c:pt>
                <c:pt idx="386">
                  <c:v>35490</c:v>
                </c:pt>
                <c:pt idx="387">
                  <c:v>35521</c:v>
                </c:pt>
                <c:pt idx="388">
                  <c:v>35551</c:v>
                </c:pt>
                <c:pt idx="389">
                  <c:v>35582</c:v>
                </c:pt>
                <c:pt idx="390">
                  <c:v>35612</c:v>
                </c:pt>
                <c:pt idx="391">
                  <c:v>35643</c:v>
                </c:pt>
                <c:pt idx="392">
                  <c:v>35674</c:v>
                </c:pt>
                <c:pt idx="393">
                  <c:v>35704</c:v>
                </c:pt>
                <c:pt idx="394">
                  <c:v>35735</c:v>
                </c:pt>
                <c:pt idx="395">
                  <c:v>35765</c:v>
                </c:pt>
                <c:pt idx="396">
                  <c:v>35796</c:v>
                </c:pt>
                <c:pt idx="397">
                  <c:v>35827</c:v>
                </c:pt>
                <c:pt idx="398">
                  <c:v>35855</c:v>
                </c:pt>
                <c:pt idx="399">
                  <c:v>35886</c:v>
                </c:pt>
                <c:pt idx="400">
                  <c:v>35916</c:v>
                </c:pt>
                <c:pt idx="401">
                  <c:v>35947</c:v>
                </c:pt>
                <c:pt idx="402">
                  <c:v>35977</c:v>
                </c:pt>
                <c:pt idx="403">
                  <c:v>36008</c:v>
                </c:pt>
                <c:pt idx="404">
                  <c:v>36039</c:v>
                </c:pt>
                <c:pt idx="405">
                  <c:v>36069</c:v>
                </c:pt>
                <c:pt idx="406">
                  <c:v>36100</c:v>
                </c:pt>
                <c:pt idx="407">
                  <c:v>36130</c:v>
                </c:pt>
                <c:pt idx="408">
                  <c:v>36161</c:v>
                </c:pt>
                <c:pt idx="409">
                  <c:v>36192</c:v>
                </c:pt>
                <c:pt idx="410">
                  <c:v>36220</c:v>
                </c:pt>
                <c:pt idx="411">
                  <c:v>36251</c:v>
                </c:pt>
                <c:pt idx="412">
                  <c:v>36281</c:v>
                </c:pt>
                <c:pt idx="413">
                  <c:v>36312</c:v>
                </c:pt>
                <c:pt idx="414">
                  <c:v>36342</c:v>
                </c:pt>
                <c:pt idx="415">
                  <c:v>36373</c:v>
                </c:pt>
                <c:pt idx="416">
                  <c:v>36404</c:v>
                </c:pt>
                <c:pt idx="417">
                  <c:v>36434</c:v>
                </c:pt>
                <c:pt idx="418">
                  <c:v>36465</c:v>
                </c:pt>
                <c:pt idx="419">
                  <c:v>36495</c:v>
                </c:pt>
                <c:pt idx="420">
                  <c:v>36526</c:v>
                </c:pt>
                <c:pt idx="421">
                  <c:v>36557</c:v>
                </c:pt>
                <c:pt idx="422">
                  <c:v>36586</c:v>
                </c:pt>
                <c:pt idx="423">
                  <c:v>36617</c:v>
                </c:pt>
                <c:pt idx="424">
                  <c:v>36647</c:v>
                </c:pt>
                <c:pt idx="425">
                  <c:v>36678</c:v>
                </c:pt>
                <c:pt idx="426">
                  <c:v>36708</c:v>
                </c:pt>
                <c:pt idx="427">
                  <c:v>36739</c:v>
                </c:pt>
                <c:pt idx="428">
                  <c:v>36770</c:v>
                </c:pt>
                <c:pt idx="429">
                  <c:v>36800</c:v>
                </c:pt>
                <c:pt idx="430">
                  <c:v>36831</c:v>
                </c:pt>
                <c:pt idx="431">
                  <c:v>36861</c:v>
                </c:pt>
                <c:pt idx="432">
                  <c:v>36892</c:v>
                </c:pt>
                <c:pt idx="433">
                  <c:v>36923</c:v>
                </c:pt>
                <c:pt idx="434">
                  <c:v>36951</c:v>
                </c:pt>
                <c:pt idx="435">
                  <c:v>36982</c:v>
                </c:pt>
                <c:pt idx="436">
                  <c:v>37012</c:v>
                </c:pt>
                <c:pt idx="437">
                  <c:v>37043</c:v>
                </c:pt>
                <c:pt idx="438">
                  <c:v>37073</c:v>
                </c:pt>
                <c:pt idx="439">
                  <c:v>37104</c:v>
                </c:pt>
                <c:pt idx="440">
                  <c:v>37135</c:v>
                </c:pt>
                <c:pt idx="441">
                  <c:v>37165</c:v>
                </c:pt>
                <c:pt idx="442">
                  <c:v>37196</c:v>
                </c:pt>
                <c:pt idx="443">
                  <c:v>37226</c:v>
                </c:pt>
                <c:pt idx="444">
                  <c:v>37257</c:v>
                </c:pt>
                <c:pt idx="445">
                  <c:v>37288</c:v>
                </c:pt>
                <c:pt idx="446">
                  <c:v>37316</c:v>
                </c:pt>
                <c:pt idx="447">
                  <c:v>37347</c:v>
                </c:pt>
                <c:pt idx="448">
                  <c:v>37377</c:v>
                </c:pt>
                <c:pt idx="449">
                  <c:v>37408</c:v>
                </c:pt>
                <c:pt idx="450">
                  <c:v>37438</c:v>
                </c:pt>
                <c:pt idx="451">
                  <c:v>37469</c:v>
                </c:pt>
                <c:pt idx="452">
                  <c:v>37500</c:v>
                </c:pt>
                <c:pt idx="453">
                  <c:v>37530</c:v>
                </c:pt>
                <c:pt idx="454">
                  <c:v>37561</c:v>
                </c:pt>
                <c:pt idx="455">
                  <c:v>37591</c:v>
                </c:pt>
                <c:pt idx="456">
                  <c:v>37622</c:v>
                </c:pt>
                <c:pt idx="457">
                  <c:v>37653</c:v>
                </c:pt>
                <c:pt idx="458">
                  <c:v>37681</c:v>
                </c:pt>
                <c:pt idx="459">
                  <c:v>37712</c:v>
                </c:pt>
                <c:pt idx="460">
                  <c:v>37742</c:v>
                </c:pt>
                <c:pt idx="461">
                  <c:v>37773</c:v>
                </c:pt>
                <c:pt idx="462">
                  <c:v>37803</c:v>
                </c:pt>
                <c:pt idx="463">
                  <c:v>37834</c:v>
                </c:pt>
                <c:pt idx="464">
                  <c:v>37865</c:v>
                </c:pt>
                <c:pt idx="465">
                  <c:v>37895</c:v>
                </c:pt>
                <c:pt idx="466">
                  <c:v>37926</c:v>
                </c:pt>
                <c:pt idx="467">
                  <c:v>37956</c:v>
                </c:pt>
                <c:pt idx="468">
                  <c:v>37987</c:v>
                </c:pt>
                <c:pt idx="469">
                  <c:v>38018</c:v>
                </c:pt>
                <c:pt idx="470">
                  <c:v>38047</c:v>
                </c:pt>
                <c:pt idx="471">
                  <c:v>38078</c:v>
                </c:pt>
                <c:pt idx="472">
                  <c:v>38108</c:v>
                </c:pt>
                <c:pt idx="473">
                  <c:v>38139</c:v>
                </c:pt>
                <c:pt idx="474">
                  <c:v>38169</c:v>
                </c:pt>
                <c:pt idx="475">
                  <c:v>38200</c:v>
                </c:pt>
                <c:pt idx="476">
                  <c:v>38231</c:v>
                </c:pt>
                <c:pt idx="477">
                  <c:v>38261</c:v>
                </c:pt>
                <c:pt idx="478">
                  <c:v>38292</c:v>
                </c:pt>
                <c:pt idx="479">
                  <c:v>38322</c:v>
                </c:pt>
                <c:pt idx="480">
                  <c:v>38353</c:v>
                </c:pt>
                <c:pt idx="481">
                  <c:v>38384</c:v>
                </c:pt>
                <c:pt idx="482">
                  <c:v>38412</c:v>
                </c:pt>
                <c:pt idx="483">
                  <c:v>38443</c:v>
                </c:pt>
                <c:pt idx="484">
                  <c:v>38473</c:v>
                </c:pt>
                <c:pt idx="485">
                  <c:v>38504</c:v>
                </c:pt>
                <c:pt idx="486">
                  <c:v>38534</c:v>
                </c:pt>
                <c:pt idx="487">
                  <c:v>38565</c:v>
                </c:pt>
                <c:pt idx="488">
                  <c:v>38596</c:v>
                </c:pt>
                <c:pt idx="489">
                  <c:v>38626</c:v>
                </c:pt>
                <c:pt idx="490">
                  <c:v>38657</c:v>
                </c:pt>
                <c:pt idx="491">
                  <c:v>38687</c:v>
                </c:pt>
                <c:pt idx="492">
                  <c:v>38718</c:v>
                </c:pt>
                <c:pt idx="493">
                  <c:v>38749</c:v>
                </c:pt>
                <c:pt idx="494">
                  <c:v>38777</c:v>
                </c:pt>
                <c:pt idx="495">
                  <c:v>38808</c:v>
                </c:pt>
                <c:pt idx="496">
                  <c:v>38838</c:v>
                </c:pt>
                <c:pt idx="497">
                  <c:v>38869</c:v>
                </c:pt>
                <c:pt idx="498">
                  <c:v>38899</c:v>
                </c:pt>
                <c:pt idx="499">
                  <c:v>38930</c:v>
                </c:pt>
                <c:pt idx="500">
                  <c:v>38961</c:v>
                </c:pt>
                <c:pt idx="501">
                  <c:v>38991</c:v>
                </c:pt>
                <c:pt idx="502">
                  <c:v>39022</c:v>
                </c:pt>
                <c:pt idx="503">
                  <c:v>39052</c:v>
                </c:pt>
                <c:pt idx="504">
                  <c:v>39083</c:v>
                </c:pt>
                <c:pt idx="505">
                  <c:v>39114</c:v>
                </c:pt>
                <c:pt idx="506">
                  <c:v>39142</c:v>
                </c:pt>
                <c:pt idx="507">
                  <c:v>39173</c:v>
                </c:pt>
                <c:pt idx="508">
                  <c:v>39203</c:v>
                </c:pt>
                <c:pt idx="509">
                  <c:v>39234</c:v>
                </c:pt>
                <c:pt idx="510">
                  <c:v>39264</c:v>
                </c:pt>
                <c:pt idx="511">
                  <c:v>39295</c:v>
                </c:pt>
                <c:pt idx="512">
                  <c:v>39326</c:v>
                </c:pt>
                <c:pt idx="513">
                  <c:v>39356</c:v>
                </c:pt>
                <c:pt idx="514">
                  <c:v>39387</c:v>
                </c:pt>
                <c:pt idx="515">
                  <c:v>39417</c:v>
                </c:pt>
                <c:pt idx="516">
                  <c:v>39448</c:v>
                </c:pt>
                <c:pt idx="517">
                  <c:v>39479</c:v>
                </c:pt>
                <c:pt idx="518">
                  <c:v>39508</c:v>
                </c:pt>
                <c:pt idx="519">
                  <c:v>39539</c:v>
                </c:pt>
                <c:pt idx="520">
                  <c:v>39569</c:v>
                </c:pt>
                <c:pt idx="521">
                  <c:v>39600</c:v>
                </c:pt>
                <c:pt idx="522">
                  <c:v>39630</c:v>
                </c:pt>
                <c:pt idx="523">
                  <c:v>39661</c:v>
                </c:pt>
                <c:pt idx="524">
                  <c:v>39692</c:v>
                </c:pt>
                <c:pt idx="525">
                  <c:v>39722</c:v>
                </c:pt>
                <c:pt idx="526">
                  <c:v>39753</c:v>
                </c:pt>
                <c:pt idx="527">
                  <c:v>39783</c:v>
                </c:pt>
                <c:pt idx="528">
                  <c:v>39814</c:v>
                </c:pt>
                <c:pt idx="529">
                  <c:v>39845</c:v>
                </c:pt>
                <c:pt idx="530">
                  <c:v>39873</c:v>
                </c:pt>
                <c:pt idx="531">
                  <c:v>39904</c:v>
                </c:pt>
                <c:pt idx="532">
                  <c:v>39934</c:v>
                </c:pt>
                <c:pt idx="533">
                  <c:v>39965</c:v>
                </c:pt>
                <c:pt idx="534">
                  <c:v>39995</c:v>
                </c:pt>
                <c:pt idx="535">
                  <c:v>40026</c:v>
                </c:pt>
                <c:pt idx="536">
                  <c:v>40057</c:v>
                </c:pt>
                <c:pt idx="537">
                  <c:v>40087</c:v>
                </c:pt>
                <c:pt idx="538">
                  <c:v>40118</c:v>
                </c:pt>
                <c:pt idx="539">
                  <c:v>40148</c:v>
                </c:pt>
                <c:pt idx="540">
                  <c:v>40179</c:v>
                </c:pt>
                <c:pt idx="541">
                  <c:v>40210</c:v>
                </c:pt>
                <c:pt idx="542">
                  <c:v>40238</c:v>
                </c:pt>
                <c:pt idx="543">
                  <c:v>40269</c:v>
                </c:pt>
                <c:pt idx="544">
                  <c:v>40299</c:v>
                </c:pt>
                <c:pt idx="545">
                  <c:v>40330</c:v>
                </c:pt>
                <c:pt idx="546">
                  <c:v>40360</c:v>
                </c:pt>
                <c:pt idx="547">
                  <c:v>40391</c:v>
                </c:pt>
                <c:pt idx="548">
                  <c:v>40422</c:v>
                </c:pt>
                <c:pt idx="549">
                  <c:v>40452</c:v>
                </c:pt>
                <c:pt idx="550">
                  <c:v>40483</c:v>
                </c:pt>
                <c:pt idx="551">
                  <c:v>40513</c:v>
                </c:pt>
                <c:pt idx="552">
                  <c:v>40544</c:v>
                </c:pt>
                <c:pt idx="553">
                  <c:v>40575</c:v>
                </c:pt>
                <c:pt idx="554">
                  <c:v>40603</c:v>
                </c:pt>
                <c:pt idx="555">
                  <c:v>40634</c:v>
                </c:pt>
                <c:pt idx="556">
                  <c:v>40664</c:v>
                </c:pt>
                <c:pt idx="557">
                  <c:v>40695</c:v>
                </c:pt>
                <c:pt idx="558">
                  <c:v>40725</c:v>
                </c:pt>
                <c:pt idx="559">
                  <c:v>40756</c:v>
                </c:pt>
                <c:pt idx="560">
                  <c:v>40787</c:v>
                </c:pt>
                <c:pt idx="561">
                  <c:v>40817</c:v>
                </c:pt>
                <c:pt idx="562">
                  <c:v>40848</c:v>
                </c:pt>
                <c:pt idx="563">
                  <c:v>40878</c:v>
                </c:pt>
                <c:pt idx="564">
                  <c:v>40909</c:v>
                </c:pt>
                <c:pt idx="565">
                  <c:v>40940</c:v>
                </c:pt>
                <c:pt idx="566">
                  <c:v>40969</c:v>
                </c:pt>
                <c:pt idx="567">
                  <c:v>41000</c:v>
                </c:pt>
                <c:pt idx="568">
                  <c:v>41030</c:v>
                </c:pt>
                <c:pt idx="569">
                  <c:v>41061</c:v>
                </c:pt>
                <c:pt idx="570">
                  <c:v>41091</c:v>
                </c:pt>
                <c:pt idx="571">
                  <c:v>41122</c:v>
                </c:pt>
                <c:pt idx="572">
                  <c:v>41153</c:v>
                </c:pt>
                <c:pt idx="573">
                  <c:v>41183</c:v>
                </c:pt>
                <c:pt idx="574">
                  <c:v>41214</c:v>
                </c:pt>
                <c:pt idx="575">
                  <c:v>41244</c:v>
                </c:pt>
                <c:pt idx="576">
                  <c:v>41275</c:v>
                </c:pt>
                <c:pt idx="577">
                  <c:v>41306</c:v>
                </c:pt>
                <c:pt idx="578">
                  <c:v>41334</c:v>
                </c:pt>
                <c:pt idx="579">
                  <c:v>41365</c:v>
                </c:pt>
                <c:pt idx="580">
                  <c:v>41395</c:v>
                </c:pt>
                <c:pt idx="581">
                  <c:v>41426</c:v>
                </c:pt>
                <c:pt idx="582">
                  <c:v>41456</c:v>
                </c:pt>
                <c:pt idx="583">
                  <c:v>41487</c:v>
                </c:pt>
                <c:pt idx="584">
                  <c:v>41518</c:v>
                </c:pt>
                <c:pt idx="585">
                  <c:v>41548</c:v>
                </c:pt>
                <c:pt idx="586">
                  <c:v>41579</c:v>
                </c:pt>
                <c:pt idx="587">
                  <c:v>41609</c:v>
                </c:pt>
                <c:pt idx="588">
                  <c:v>41640</c:v>
                </c:pt>
                <c:pt idx="589">
                  <c:v>41671</c:v>
                </c:pt>
                <c:pt idx="590">
                  <c:v>41699</c:v>
                </c:pt>
                <c:pt idx="591">
                  <c:v>41730</c:v>
                </c:pt>
                <c:pt idx="592">
                  <c:v>41760</c:v>
                </c:pt>
                <c:pt idx="593">
                  <c:v>41791</c:v>
                </c:pt>
                <c:pt idx="594">
                  <c:v>41821</c:v>
                </c:pt>
                <c:pt idx="595">
                  <c:v>41852</c:v>
                </c:pt>
                <c:pt idx="596">
                  <c:v>41883</c:v>
                </c:pt>
                <c:pt idx="597">
                  <c:v>41913</c:v>
                </c:pt>
                <c:pt idx="598">
                  <c:v>41944</c:v>
                </c:pt>
                <c:pt idx="599">
                  <c:v>41974</c:v>
                </c:pt>
                <c:pt idx="600">
                  <c:v>42005</c:v>
                </c:pt>
                <c:pt idx="601">
                  <c:v>42036</c:v>
                </c:pt>
                <c:pt idx="602">
                  <c:v>42064</c:v>
                </c:pt>
                <c:pt idx="603">
                  <c:v>42095</c:v>
                </c:pt>
                <c:pt idx="604">
                  <c:v>42125</c:v>
                </c:pt>
                <c:pt idx="605">
                  <c:v>42156</c:v>
                </c:pt>
                <c:pt idx="606">
                  <c:v>42186</c:v>
                </c:pt>
                <c:pt idx="607">
                  <c:v>42217</c:v>
                </c:pt>
                <c:pt idx="608">
                  <c:v>42248</c:v>
                </c:pt>
                <c:pt idx="609">
                  <c:v>42278</c:v>
                </c:pt>
                <c:pt idx="610">
                  <c:v>42309</c:v>
                </c:pt>
                <c:pt idx="611">
                  <c:v>42339</c:v>
                </c:pt>
                <c:pt idx="612">
                  <c:v>42370</c:v>
                </c:pt>
                <c:pt idx="613">
                  <c:v>42401</c:v>
                </c:pt>
                <c:pt idx="614">
                  <c:v>42430</c:v>
                </c:pt>
                <c:pt idx="615">
                  <c:v>42461</c:v>
                </c:pt>
                <c:pt idx="616">
                  <c:v>42491</c:v>
                </c:pt>
                <c:pt idx="617">
                  <c:v>42522</c:v>
                </c:pt>
                <c:pt idx="618">
                  <c:v>42552</c:v>
                </c:pt>
                <c:pt idx="619">
                  <c:v>42583</c:v>
                </c:pt>
                <c:pt idx="620">
                  <c:v>42614</c:v>
                </c:pt>
                <c:pt idx="621">
                  <c:v>42644</c:v>
                </c:pt>
                <c:pt idx="622">
                  <c:v>42675</c:v>
                </c:pt>
                <c:pt idx="623">
                  <c:v>42705</c:v>
                </c:pt>
                <c:pt idx="624">
                  <c:v>42736</c:v>
                </c:pt>
                <c:pt idx="625">
                  <c:v>42767</c:v>
                </c:pt>
                <c:pt idx="626">
                  <c:v>42795</c:v>
                </c:pt>
                <c:pt idx="627">
                  <c:v>42826</c:v>
                </c:pt>
                <c:pt idx="628">
                  <c:v>42856</c:v>
                </c:pt>
                <c:pt idx="629">
                  <c:v>42887</c:v>
                </c:pt>
                <c:pt idx="630">
                  <c:v>42917</c:v>
                </c:pt>
                <c:pt idx="631">
                  <c:v>42948</c:v>
                </c:pt>
                <c:pt idx="632">
                  <c:v>42979</c:v>
                </c:pt>
                <c:pt idx="633">
                  <c:v>43009</c:v>
                </c:pt>
                <c:pt idx="634">
                  <c:v>43040</c:v>
                </c:pt>
                <c:pt idx="635">
                  <c:v>43070</c:v>
                </c:pt>
                <c:pt idx="636">
                  <c:v>43101</c:v>
                </c:pt>
                <c:pt idx="637">
                  <c:v>43132</c:v>
                </c:pt>
                <c:pt idx="638">
                  <c:v>43160</c:v>
                </c:pt>
                <c:pt idx="639">
                  <c:v>43191</c:v>
                </c:pt>
                <c:pt idx="640">
                  <c:v>43221</c:v>
                </c:pt>
                <c:pt idx="641">
                  <c:v>43252</c:v>
                </c:pt>
                <c:pt idx="642">
                  <c:v>43282</c:v>
                </c:pt>
                <c:pt idx="643">
                  <c:v>43313</c:v>
                </c:pt>
                <c:pt idx="644">
                  <c:v>43344</c:v>
                </c:pt>
                <c:pt idx="645">
                  <c:v>43374</c:v>
                </c:pt>
                <c:pt idx="646">
                  <c:v>43405</c:v>
                </c:pt>
                <c:pt idx="647">
                  <c:v>43435</c:v>
                </c:pt>
                <c:pt idx="648">
                  <c:v>43466</c:v>
                </c:pt>
                <c:pt idx="649">
                  <c:v>43497</c:v>
                </c:pt>
                <c:pt idx="650">
                  <c:v>43525</c:v>
                </c:pt>
                <c:pt idx="651">
                  <c:v>43556</c:v>
                </c:pt>
                <c:pt idx="652">
                  <c:v>43586</c:v>
                </c:pt>
                <c:pt idx="653">
                  <c:v>43617</c:v>
                </c:pt>
                <c:pt idx="654">
                  <c:v>43647</c:v>
                </c:pt>
                <c:pt idx="655">
                  <c:v>43678</c:v>
                </c:pt>
                <c:pt idx="656">
                  <c:v>43709</c:v>
                </c:pt>
                <c:pt idx="657">
                  <c:v>43739</c:v>
                </c:pt>
                <c:pt idx="658">
                  <c:v>43770</c:v>
                </c:pt>
                <c:pt idx="659">
                  <c:v>43800</c:v>
                </c:pt>
                <c:pt idx="660">
                  <c:v>43831</c:v>
                </c:pt>
                <c:pt idx="661">
                  <c:v>43862</c:v>
                </c:pt>
                <c:pt idx="662">
                  <c:v>43891</c:v>
                </c:pt>
                <c:pt idx="663">
                  <c:v>43922</c:v>
                </c:pt>
                <c:pt idx="664">
                  <c:v>43952</c:v>
                </c:pt>
                <c:pt idx="665">
                  <c:v>43983</c:v>
                </c:pt>
                <c:pt idx="666">
                  <c:v>44013</c:v>
                </c:pt>
                <c:pt idx="667">
                  <c:v>44044</c:v>
                </c:pt>
                <c:pt idx="668">
                  <c:v>44075</c:v>
                </c:pt>
                <c:pt idx="669">
                  <c:v>44105</c:v>
                </c:pt>
                <c:pt idx="670">
                  <c:v>44136</c:v>
                </c:pt>
                <c:pt idx="671">
                  <c:v>44166</c:v>
                </c:pt>
                <c:pt idx="672">
                  <c:v>44197</c:v>
                </c:pt>
                <c:pt idx="673">
                  <c:v>44228</c:v>
                </c:pt>
                <c:pt idx="674">
                  <c:v>44256</c:v>
                </c:pt>
                <c:pt idx="675">
                  <c:v>44287</c:v>
                </c:pt>
                <c:pt idx="676">
                  <c:v>44317</c:v>
                </c:pt>
                <c:pt idx="677">
                  <c:v>44348</c:v>
                </c:pt>
                <c:pt idx="678">
                  <c:v>44378</c:v>
                </c:pt>
                <c:pt idx="679">
                  <c:v>44409</c:v>
                </c:pt>
                <c:pt idx="680">
                  <c:v>44440</c:v>
                </c:pt>
                <c:pt idx="681">
                  <c:v>44470</c:v>
                </c:pt>
                <c:pt idx="682">
                  <c:v>44501</c:v>
                </c:pt>
                <c:pt idx="683">
                  <c:v>44531</c:v>
                </c:pt>
                <c:pt idx="684">
                  <c:v>44562</c:v>
                </c:pt>
                <c:pt idx="685">
                  <c:v>44593</c:v>
                </c:pt>
                <c:pt idx="686">
                  <c:v>44621</c:v>
                </c:pt>
                <c:pt idx="687">
                  <c:v>44652</c:v>
                </c:pt>
                <c:pt idx="688">
                  <c:v>44682</c:v>
                </c:pt>
                <c:pt idx="689">
                  <c:v>44713</c:v>
                </c:pt>
                <c:pt idx="690">
                  <c:v>44743</c:v>
                </c:pt>
                <c:pt idx="691">
                  <c:v>44774</c:v>
                </c:pt>
                <c:pt idx="692">
                  <c:v>44805</c:v>
                </c:pt>
                <c:pt idx="693">
                  <c:v>44835</c:v>
                </c:pt>
                <c:pt idx="694">
                  <c:v>44866</c:v>
                </c:pt>
                <c:pt idx="695">
                  <c:v>44896</c:v>
                </c:pt>
                <c:pt idx="696">
                  <c:v>44927</c:v>
                </c:pt>
                <c:pt idx="697">
                  <c:v>44958</c:v>
                </c:pt>
                <c:pt idx="698">
                  <c:v>44986</c:v>
                </c:pt>
                <c:pt idx="699">
                  <c:v>45017</c:v>
                </c:pt>
                <c:pt idx="700">
                  <c:v>45047</c:v>
                </c:pt>
                <c:pt idx="701">
                  <c:v>45078</c:v>
                </c:pt>
                <c:pt idx="702">
                  <c:v>45108</c:v>
                </c:pt>
                <c:pt idx="703">
                  <c:v>45139</c:v>
                </c:pt>
                <c:pt idx="704">
                  <c:v>45170</c:v>
                </c:pt>
                <c:pt idx="705">
                  <c:v>45200</c:v>
                </c:pt>
                <c:pt idx="706">
                  <c:v>45231</c:v>
                </c:pt>
                <c:pt idx="707">
                  <c:v>45291</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numCache>
            </c:numRef>
          </c:cat>
          <c:val>
            <c:numRef>
              <c:f>'ProbRange&amp;Recession (2)'!$H$15:$H$5000</c:f>
              <c:numCache>
                <c:formatCode>General</c:formatCode>
                <c:ptCount val="4986"/>
                <c:pt idx="1">
                  <c:v>1.3609560898810507</c:v>
                </c:pt>
                <c:pt idx="2">
                  <c:v>1.3609560898810507</c:v>
                </c:pt>
                <c:pt idx="4">
                  <c:v>1.3609560898810507</c:v>
                </c:pt>
                <c:pt idx="5">
                  <c:v>1.3609560898810507</c:v>
                </c:pt>
                <c:pt idx="7">
                  <c:v>1.4441304056442199</c:v>
                </c:pt>
                <c:pt idx="8">
                  <c:v>1.4441304056442199</c:v>
                </c:pt>
                <c:pt idx="10">
                  <c:v>2.5898216802926584</c:v>
                </c:pt>
                <c:pt idx="11">
                  <c:v>2.5898216802926584</c:v>
                </c:pt>
                <c:pt idx="13">
                  <c:v>3.3741896770216031</c:v>
                </c:pt>
                <c:pt idx="14">
                  <c:v>3.3741896770216031</c:v>
                </c:pt>
                <c:pt idx="16">
                  <c:v>3.3741896770216031</c:v>
                </c:pt>
                <c:pt idx="17">
                  <c:v>3.3741896770216031</c:v>
                </c:pt>
                <c:pt idx="19">
                  <c:v>3.3741896770216031</c:v>
                </c:pt>
                <c:pt idx="20">
                  <c:v>3.3741896770216031</c:v>
                </c:pt>
                <c:pt idx="22">
                  <c:v>3.3741896770216031</c:v>
                </c:pt>
                <c:pt idx="23">
                  <c:v>3.3741896770216031</c:v>
                </c:pt>
                <c:pt idx="25">
                  <c:v>3.4792319133303571</c:v>
                </c:pt>
                <c:pt idx="26">
                  <c:v>3.4792319133303571</c:v>
                </c:pt>
                <c:pt idx="28">
                  <c:v>7.8088503585090328</c:v>
                </c:pt>
                <c:pt idx="29">
                  <c:v>7.8088503585090328</c:v>
                </c:pt>
                <c:pt idx="31">
                  <c:v>1.9814422521462765</c:v>
                </c:pt>
                <c:pt idx="32">
                  <c:v>1.9814422521462765</c:v>
                </c:pt>
                <c:pt idx="34">
                  <c:v>1.9814422521462765</c:v>
                </c:pt>
                <c:pt idx="35">
                  <c:v>1.9814422521462765</c:v>
                </c:pt>
                <c:pt idx="37">
                  <c:v>1.9814422521462765</c:v>
                </c:pt>
                <c:pt idx="38">
                  <c:v>1.9814422521462765</c:v>
                </c:pt>
                <c:pt idx="40">
                  <c:v>1.9814422521462765</c:v>
                </c:pt>
                <c:pt idx="41">
                  <c:v>1.9814422521462765</c:v>
                </c:pt>
                <c:pt idx="43">
                  <c:v>2.3362171584177216</c:v>
                </c:pt>
                <c:pt idx="44">
                  <c:v>2.3362171584177216</c:v>
                </c:pt>
                <c:pt idx="46">
                  <c:v>2.8019247176630899</c:v>
                </c:pt>
                <c:pt idx="47">
                  <c:v>2.8019247176630899</c:v>
                </c:pt>
                <c:pt idx="49">
                  <c:v>11.02388272451333</c:v>
                </c:pt>
                <c:pt idx="50">
                  <c:v>11.02388272451333</c:v>
                </c:pt>
                <c:pt idx="52">
                  <c:v>22.502775415168344</c:v>
                </c:pt>
                <c:pt idx="53">
                  <c:v>22.502775415168344</c:v>
                </c:pt>
                <c:pt idx="55">
                  <c:v>22.502775415168344</c:v>
                </c:pt>
                <c:pt idx="56">
                  <c:v>22.502775415168344</c:v>
                </c:pt>
                <c:pt idx="58">
                  <c:v>22.502775415168344</c:v>
                </c:pt>
                <c:pt idx="59">
                  <c:v>0</c:v>
                </c:pt>
                <c:pt idx="61">
                  <c:v>0</c:v>
                </c:pt>
                <c:pt idx="62">
                  <c:v>0</c:v>
                </c:pt>
                <c:pt idx="64">
                  <c:v>0</c:v>
                </c:pt>
                <c:pt idx="65">
                  <c:v>0</c:v>
                </c:pt>
                <c:pt idx="67">
                  <c:v>0</c:v>
                </c:pt>
                <c:pt idx="68">
                  <c:v>0</c:v>
                </c:pt>
                <c:pt idx="70">
                  <c:v>16.314861751901347</c:v>
                </c:pt>
                <c:pt idx="71">
                  <c:v>16.314861751901347</c:v>
                </c:pt>
                <c:pt idx="73">
                  <c:v>16.314861751901347</c:v>
                </c:pt>
                <c:pt idx="74">
                  <c:v>16.314861751901347</c:v>
                </c:pt>
                <c:pt idx="76">
                  <c:v>6.0700456639081217</c:v>
                </c:pt>
                <c:pt idx="77">
                  <c:v>6.0700456639081217</c:v>
                </c:pt>
                <c:pt idx="79">
                  <c:v>6.0700456639081217</c:v>
                </c:pt>
                <c:pt idx="80">
                  <c:v>6.0700456639081217</c:v>
                </c:pt>
                <c:pt idx="82">
                  <c:v>6.0700456639081217</c:v>
                </c:pt>
                <c:pt idx="83">
                  <c:v>6.0700456639081217</c:v>
                </c:pt>
                <c:pt idx="85">
                  <c:v>1.0860808300284452</c:v>
                </c:pt>
                <c:pt idx="86">
                  <c:v>1.0860808300284452</c:v>
                </c:pt>
                <c:pt idx="88">
                  <c:v>7.5289697384329279E-2</c:v>
                </c:pt>
                <c:pt idx="89">
                  <c:v>7.5289697384329279E-2</c:v>
                </c:pt>
                <c:pt idx="91">
                  <c:v>7.5289697384329279E-2</c:v>
                </c:pt>
                <c:pt idx="92">
                  <c:v>7.5289697384329279E-2</c:v>
                </c:pt>
                <c:pt idx="94">
                  <c:v>7.5289697384329279E-2</c:v>
                </c:pt>
                <c:pt idx="95">
                  <c:v>7.5289697384329279E-2</c:v>
                </c:pt>
                <c:pt idx="97">
                  <c:v>7.5289697384329279E-2</c:v>
                </c:pt>
                <c:pt idx="98">
                  <c:v>7.5289697384329279E-2</c:v>
                </c:pt>
                <c:pt idx="100">
                  <c:v>0.15521925607493769</c:v>
                </c:pt>
                <c:pt idx="101">
                  <c:v>0.15521925607493769</c:v>
                </c:pt>
                <c:pt idx="103">
                  <c:v>0.33481387639892374</c:v>
                </c:pt>
                <c:pt idx="104">
                  <c:v>0.33481387639892374</c:v>
                </c:pt>
                <c:pt idx="106">
                  <c:v>0</c:v>
                </c:pt>
                <c:pt idx="107">
                  <c:v>0</c:v>
                </c:pt>
                <c:pt idx="109">
                  <c:v>0</c:v>
                </c:pt>
                <c:pt idx="110">
                  <c:v>0</c:v>
                </c:pt>
                <c:pt idx="112">
                  <c:v>0</c:v>
                </c:pt>
                <c:pt idx="113">
                  <c:v>0</c:v>
                </c:pt>
                <c:pt idx="115">
                  <c:v>0</c:v>
                </c:pt>
                <c:pt idx="116">
                  <c:v>0</c:v>
                </c:pt>
                <c:pt idx="118">
                  <c:v>0</c:v>
                </c:pt>
                <c:pt idx="119">
                  <c:v>0</c:v>
                </c:pt>
                <c:pt idx="121">
                  <c:v>0</c:v>
                </c:pt>
                <c:pt idx="122">
                  <c:v>65.503270856086147</c:v>
                </c:pt>
                <c:pt idx="124">
                  <c:v>21.601950326713343</c:v>
                </c:pt>
                <c:pt idx="125">
                  <c:v>21.601950326713343</c:v>
                </c:pt>
                <c:pt idx="127">
                  <c:v>1.9798280396958496</c:v>
                </c:pt>
                <c:pt idx="128">
                  <c:v>1.9798280396958496</c:v>
                </c:pt>
                <c:pt idx="130">
                  <c:v>1.9798280396958496</c:v>
                </c:pt>
                <c:pt idx="131">
                  <c:v>1.9798280396958496</c:v>
                </c:pt>
                <c:pt idx="133">
                  <c:v>1.1318298034473377</c:v>
                </c:pt>
                <c:pt idx="134">
                  <c:v>1.1318298034473377</c:v>
                </c:pt>
                <c:pt idx="136">
                  <c:v>5.5884806627806852E-3</c:v>
                </c:pt>
                <c:pt idx="137">
                  <c:v>5.5884806627806852E-3</c:v>
                </c:pt>
                <c:pt idx="139">
                  <c:v>4.1160835093483056E-4</c:v>
                </c:pt>
                <c:pt idx="140">
                  <c:v>4.1160835093483056E-4</c:v>
                </c:pt>
                <c:pt idx="142">
                  <c:v>4.1160835093483056E-4</c:v>
                </c:pt>
                <c:pt idx="143">
                  <c:v>4.1160835093483056E-4</c:v>
                </c:pt>
                <c:pt idx="145">
                  <c:v>4.1160835093483056E-4</c:v>
                </c:pt>
                <c:pt idx="146">
                  <c:v>4.1160835093483056E-4</c:v>
                </c:pt>
                <c:pt idx="148">
                  <c:v>4.1160835093483056E-4</c:v>
                </c:pt>
                <c:pt idx="149">
                  <c:v>4.1160835093483056E-4</c:v>
                </c:pt>
                <c:pt idx="151">
                  <c:v>1.0279995378955108E-3</c:v>
                </c:pt>
                <c:pt idx="152">
                  <c:v>1.0279995378955108E-3</c:v>
                </c:pt>
                <c:pt idx="154">
                  <c:v>1.1673058124337795E-2</c:v>
                </c:pt>
                <c:pt idx="155">
                  <c:v>1.1673058124337795E-2</c:v>
                </c:pt>
                <c:pt idx="157">
                  <c:v>6.751061074851257E-2</c:v>
                </c:pt>
                <c:pt idx="158">
                  <c:v>6.751061074851257E-2</c:v>
                </c:pt>
                <c:pt idx="160">
                  <c:v>0.26959673457780564</c:v>
                </c:pt>
                <c:pt idx="161">
                  <c:v>0.26959673457780564</c:v>
                </c:pt>
                <c:pt idx="163">
                  <c:v>0.57591277088516846</c:v>
                </c:pt>
                <c:pt idx="164">
                  <c:v>0.57591277088516846</c:v>
                </c:pt>
                <c:pt idx="166">
                  <c:v>0.57591277088516846</c:v>
                </c:pt>
                <c:pt idx="167">
                  <c:v>0.57591277088516846</c:v>
                </c:pt>
                <c:pt idx="169">
                  <c:v>0.57591277088516846</c:v>
                </c:pt>
                <c:pt idx="170">
                  <c:v>0.57591277088516846</c:v>
                </c:pt>
                <c:pt idx="172">
                  <c:v>0.57591277088516846</c:v>
                </c:pt>
                <c:pt idx="173">
                  <c:v>0.57591277088516846</c:v>
                </c:pt>
                <c:pt idx="175">
                  <c:v>5.5349215163853858</c:v>
                </c:pt>
                <c:pt idx="176">
                  <c:v>5.5349215163853858</c:v>
                </c:pt>
                <c:pt idx="178">
                  <c:v>31.37064642181555</c:v>
                </c:pt>
                <c:pt idx="179">
                  <c:v>31.37064642181555</c:v>
                </c:pt>
                <c:pt idx="181">
                  <c:v>0</c:v>
                </c:pt>
                <c:pt idx="182">
                  <c:v>0</c:v>
                </c:pt>
                <c:pt idx="184">
                  <c:v>0</c:v>
                </c:pt>
                <c:pt idx="185">
                  <c:v>0</c:v>
                </c:pt>
                <c:pt idx="187">
                  <c:v>47.462617888634064</c:v>
                </c:pt>
                <c:pt idx="188">
                  <c:v>47.462617888634064</c:v>
                </c:pt>
                <c:pt idx="190">
                  <c:v>25.83157894962811</c:v>
                </c:pt>
                <c:pt idx="191">
                  <c:v>25.83157894962811</c:v>
                </c:pt>
                <c:pt idx="193">
                  <c:v>25.83157894962811</c:v>
                </c:pt>
                <c:pt idx="194">
                  <c:v>25.83157894962811</c:v>
                </c:pt>
                <c:pt idx="196">
                  <c:v>25.83157894962811</c:v>
                </c:pt>
                <c:pt idx="197">
                  <c:v>25.83157894962811</c:v>
                </c:pt>
                <c:pt idx="199">
                  <c:v>0</c:v>
                </c:pt>
                <c:pt idx="200">
                  <c:v>0</c:v>
                </c:pt>
                <c:pt idx="202">
                  <c:v>0</c:v>
                </c:pt>
                <c:pt idx="203">
                  <c:v>0</c:v>
                </c:pt>
                <c:pt idx="205">
                  <c:v>0</c:v>
                </c:pt>
                <c:pt idx="206">
                  <c:v>0</c:v>
                </c:pt>
                <c:pt idx="208">
                  <c:v>0</c:v>
                </c:pt>
                <c:pt idx="209">
                  <c:v>0</c:v>
                </c:pt>
                <c:pt idx="211">
                  <c:v>0</c:v>
                </c:pt>
                <c:pt idx="212">
                  <c:v>0</c:v>
                </c:pt>
                <c:pt idx="214">
                  <c:v>7.0902552864565243</c:v>
                </c:pt>
                <c:pt idx="215">
                  <c:v>7.0902552864565243</c:v>
                </c:pt>
                <c:pt idx="217">
                  <c:v>7.0902552864565243</c:v>
                </c:pt>
                <c:pt idx="218">
                  <c:v>7.0902552864565243</c:v>
                </c:pt>
                <c:pt idx="220">
                  <c:v>7.0902552864565243</c:v>
                </c:pt>
                <c:pt idx="221">
                  <c:v>7.0902552864565243</c:v>
                </c:pt>
                <c:pt idx="223">
                  <c:v>7.0902552864565243</c:v>
                </c:pt>
                <c:pt idx="224">
                  <c:v>7.0902552864565243</c:v>
                </c:pt>
                <c:pt idx="226">
                  <c:v>4.5300661158620823</c:v>
                </c:pt>
                <c:pt idx="227">
                  <c:v>4.5300661158620823</c:v>
                </c:pt>
                <c:pt idx="229">
                  <c:v>0.24390689695885526</c:v>
                </c:pt>
                <c:pt idx="230">
                  <c:v>0.24390689695885526</c:v>
                </c:pt>
                <c:pt idx="232">
                  <c:v>4.6631973573097972E-2</c:v>
                </c:pt>
                <c:pt idx="233">
                  <c:v>4.6631973573097972E-2</c:v>
                </c:pt>
                <c:pt idx="235">
                  <c:v>5.1871997005401571E-3</c:v>
                </c:pt>
                <c:pt idx="236">
                  <c:v>5.1871997005401571E-3</c:v>
                </c:pt>
                <c:pt idx="238">
                  <c:v>5.1871997005401571E-3</c:v>
                </c:pt>
                <c:pt idx="239">
                  <c:v>5.1871997005401571E-3</c:v>
                </c:pt>
                <c:pt idx="241">
                  <c:v>5.1871997005401571E-3</c:v>
                </c:pt>
                <c:pt idx="242">
                  <c:v>5.1871997005401571E-3</c:v>
                </c:pt>
                <c:pt idx="244">
                  <c:v>5.1871997005401571E-3</c:v>
                </c:pt>
                <c:pt idx="245">
                  <c:v>5.1871997005401571E-3</c:v>
                </c:pt>
                <c:pt idx="247">
                  <c:v>0.18532756268643921</c:v>
                </c:pt>
                <c:pt idx="248">
                  <c:v>0.18532756268643921</c:v>
                </c:pt>
                <c:pt idx="250">
                  <c:v>0.18532756268643921</c:v>
                </c:pt>
                <c:pt idx="251">
                  <c:v>0.18532756268643921</c:v>
                </c:pt>
                <c:pt idx="253">
                  <c:v>0.18532756268643921</c:v>
                </c:pt>
                <c:pt idx="254">
                  <c:v>0.18532756268643921</c:v>
                </c:pt>
                <c:pt idx="256">
                  <c:v>0.82744853505665961</c:v>
                </c:pt>
                <c:pt idx="257">
                  <c:v>0.82744853505665961</c:v>
                </c:pt>
                <c:pt idx="259">
                  <c:v>1.0961905055325531</c:v>
                </c:pt>
                <c:pt idx="260">
                  <c:v>1.0961905055325531</c:v>
                </c:pt>
                <c:pt idx="262">
                  <c:v>7.2953214837884319</c:v>
                </c:pt>
                <c:pt idx="263">
                  <c:v>7.2953214837884319</c:v>
                </c:pt>
                <c:pt idx="265">
                  <c:v>19.502037152282874</c:v>
                </c:pt>
                <c:pt idx="266">
                  <c:v>19.502037152282874</c:v>
                </c:pt>
                <c:pt idx="268">
                  <c:v>19.502037152282874</c:v>
                </c:pt>
                <c:pt idx="269">
                  <c:v>19.502037152282874</c:v>
                </c:pt>
                <c:pt idx="271">
                  <c:v>2.0689993453938902</c:v>
                </c:pt>
                <c:pt idx="272">
                  <c:v>2.0689993453938902</c:v>
                </c:pt>
                <c:pt idx="274">
                  <c:v>1.6638662427163431</c:v>
                </c:pt>
                <c:pt idx="275">
                  <c:v>1.6638662427163431</c:v>
                </c:pt>
                <c:pt idx="277">
                  <c:v>0.22590143243265892</c:v>
                </c:pt>
                <c:pt idx="278">
                  <c:v>0.22590143243265892</c:v>
                </c:pt>
                <c:pt idx="280">
                  <c:v>0.16169095223915575</c:v>
                </c:pt>
                <c:pt idx="281">
                  <c:v>0.16169095223915575</c:v>
                </c:pt>
                <c:pt idx="283">
                  <c:v>0.16169095223915575</c:v>
                </c:pt>
                <c:pt idx="284">
                  <c:v>0.16169095223915575</c:v>
                </c:pt>
                <c:pt idx="286">
                  <c:v>0.16169095223915575</c:v>
                </c:pt>
                <c:pt idx="287">
                  <c:v>0.16169095223915575</c:v>
                </c:pt>
                <c:pt idx="289">
                  <c:v>0.16169095223915575</c:v>
                </c:pt>
                <c:pt idx="290">
                  <c:v>0.16169095223915575</c:v>
                </c:pt>
                <c:pt idx="292">
                  <c:v>0.19843025284100499</c:v>
                </c:pt>
                <c:pt idx="293">
                  <c:v>0.19843025284100499</c:v>
                </c:pt>
                <c:pt idx="295">
                  <c:v>2.6436474626886253</c:v>
                </c:pt>
                <c:pt idx="296">
                  <c:v>2.6436474626886253</c:v>
                </c:pt>
                <c:pt idx="298">
                  <c:v>14.009183622552641</c:v>
                </c:pt>
                <c:pt idx="299">
                  <c:v>14.009183622552641</c:v>
                </c:pt>
                <c:pt idx="301">
                  <c:v>40.56165919706001</c:v>
                </c:pt>
                <c:pt idx="302">
                  <c:v>40.56165919706001</c:v>
                </c:pt>
                <c:pt idx="304">
                  <c:v>40.866001151054647</c:v>
                </c:pt>
                <c:pt idx="305">
                  <c:v>40.866001151054647</c:v>
                </c:pt>
                <c:pt idx="307">
                  <c:v>0</c:v>
                </c:pt>
                <c:pt idx="308">
                  <c:v>0</c:v>
                </c:pt>
                <c:pt idx="310">
                  <c:v>0</c:v>
                </c:pt>
                <c:pt idx="311">
                  <c:v>0</c:v>
                </c:pt>
                <c:pt idx="313">
                  <c:v>0</c:v>
                </c:pt>
                <c:pt idx="314">
                  <c:v>25.327435059979958</c:v>
                </c:pt>
                <c:pt idx="316">
                  <c:v>11.655746327338791</c:v>
                </c:pt>
                <c:pt idx="317">
                  <c:v>11.655746327338791</c:v>
                </c:pt>
                <c:pt idx="319">
                  <c:v>1.0853558040750793</c:v>
                </c:pt>
                <c:pt idx="320">
                  <c:v>1.0853558040750793</c:v>
                </c:pt>
                <c:pt idx="322">
                  <c:v>0.82211113555231785</c:v>
                </c:pt>
                <c:pt idx="323">
                  <c:v>0.82211113555231785</c:v>
                </c:pt>
                <c:pt idx="325">
                  <c:v>0.45431141779465661</c:v>
                </c:pt>
                <c:pt idx="326">
                  <c:v>0.45431141779465661</c:v>
                </c:pt>
                <c:pt idx="328">
                  <c:v>3.6902089224828738E-2</c:v>
                </c:pt>
                <c:pt idx="329">
                  <c:v>3.6902089224828738E-2</c:v>
                </c:pt>
                <c:pt idx="331">
                  <c:v>5.0381546078040844E-3</c:v>
                </c:pt>
                <c:pt idx="332">
                  <c:v>5.0381546078040844E-3</c:v>
                </c:pt>
                <c:pt idx="334">
                  <c:v>5.0381546078040844E-3</c:v>
                </c:pt>
                <c:pt idx="335">
                  <c:v>5.0381546078040844E-3</c:v>
                </c:pt>
                <c:pt idx="337">
                  <c:v>5.0381546078040844E-3</c:v>
                </c:pt>
                <c:pt idx="338">
                  <c:v>5.0381546078040844E-3</c:v>
                </c:pt>
                <c:pt idx="340">
                  <c:v>5.0381546078040844E-3</c:v>
                </c:pt>
                <c:pt idx="341">
                  <c:v>5.0381546078040844E-3</c:v>
                </c:pt>
                <c:pt idx="343">
                  <c:v>1.6413487336448304E-2</c:v>
                </c:pt>
                <c:pt idx="344">
                  <c:v>1.6413487336448304E-2</c:v>
                </c:pt>
                <c:pt idx="346">
                  <c:v>1.6413487336448304E-2</c:v>
                </c:pt>
                <c:pt idx="347">
                  <c:v>1.6413487336448304E-2</c:v>
                </c:pt>
                <c:pt idx="349">
                  <c:v>6.3228073157037143E-2</c:v>
                </c:pt>
                <c:pt idx="350">
                  <c:v>6.3228073157037143E-2</c:v>
                </c:pt>
                <c:pt idx="352">
                  <c:v>2.0833649865796673E-2</c:v>
                </c:pt>
                <c:pt idx="353">
                  <c:v>2.0833649865796673E-2</c:v>
                </c:pt>
                <c:pt idx="355">
                  <c:v>3.6421845031257894E-3</c:v>
                </c:pt>
                <c:pt idx="356">
                  <c:v>3.6421845031257894E-3</c:v>
                </c:pt>
                <c:pt idx="358">
                  <c:v>3.6421845031257894E-3</c:v>
                </c:pt>
                <c:pt idx="359">
                  <c:v>3.6421845031257894E-3</c:v>
                </c:pt>
                <c:pt idx="361">
                  <c:v>3.6421845031257894E-3</c:v>
                </c:pt>
                <c:pt idx="362">
                  <c:v>3.6421845031257894E-3</c:v>
                </c:pt>
                <c:pt idx="364">
                  <c:v>3.6421845031257894E-3</c:v>
                </c:pt>
                <c:pt idx="365">
                  <c:v>3.6421845031257894E-3</c:v>
                </c:pt>
                <c:pt idx="367">
                  <c:v>7.4808313201440279E-3</c:v>
                </c:pt>
                <c:pt idx="368">
                  <c:v>7.4808313201440279E-3</c:v>
                </c:pt>
                <c:pt idx="370">
                  <c:v>3.2511015887458458E-2</c:v>
                </c:pt>
                <c:pt idx="371">
                  <c:v>3.2511015887458458E-2</c:v>
                </c:pt>
                <c:pt idx="373">
                  <c:v>0.75941057035778781</c:v>
                </c:pt>
                <c:pt idx="374">
                  <c:v>0.75941057035778781</c:v>
                </c:pt>
                <c:pt idx="376">
                  <c:v>5.8982161570218219</c:v>
                </c:pt>
                <c:pt idx="377">
                  <c:v>5.8982161570218219</c:v>
                </c:pt>
                <c:pt idx="379">
                  <c:v>1.78551111719355</c:v>
                </c:pt>
                <c:pt idx="380">
                  <c:v>1.78551111719355</c:v>
                </c:pt>
                <c:pt idx="382">
                  <c:v>1.78551111719355</c:v>
                </c:pt>
                <c:pt idx="383">
                  <c:v>1.78551111719355</c:v>
                </c:pt>
                <c:pt idx="385">
                  <c:v>1.78551111719355</c:v>
                </c:pt>
                <c:pt idx="386">
                  <c:v>1.78551111719355</c:v>
                </c:pt>
                <c:pt idx="388">
                  <c:v>1.78551111719355</c:v>
                </c:pt>
                <c:pt idx="389">
                  <c:v>1.78551111719355</c:v>
                </c:pt>
                <c:pt idx="391">
                  <c:v>2.1120935252080035</c:v>
                </c:pt>
                <c:pt idx="392">
                  <c:v>2.1120935252080035</c:v>
                </c:pt>
                <c:pt idx="394">
                  <c:v>3.7334103412163913</c:v>
                </c:pt>
                <c:pt idx="395">
                  <c:v>3.7334103412163913</c:v>
                </c:pt>
                <c:pt idx="397">
                  <c:v>3.7334103412163913</c:v>
                </c:pt>
                <c:pt idx="398">
                  <c:v>3.7334103412163913</c:v>
                </c:pt>
                <c:pt idx="400">
                  <c:v>3.7334103412163913</c:v>
                </c:pt>
                <c:pt idx="401">
                  <c:v>3.7334103412163913</c:v>
                </c:pt>
                <c:pt idx="403">
                  <c:v>7.5847560164492194</c:v>
                </c:pt>
                <c:pt idx="404">
                  <c:v>7.5847560164492194</c:v>
                </c:pt>
                <c:pt idx="406">
                  <c:v>14.385287074131895</c:v>
                </c:pt>
                <c:pt idx="407">
                  <c:v>14.385287074131895</c:v>
                </c:pt>
                <c:pt idx="409">
                  <c:v>28.957040612599805</c:v>
                </c:pt>
                <c:pt idx="410">
                  <c:v>28.957040612599805</c:v>
                </c:pt>
                <c:pt idx="412">
                  <c:v>28.957040612599805</c:v>
                </c:pt>
                <c:pt idx="413">
                  <c:v>28.957040612599805</c:v>
                </c:pt>
                <c:pt idx="415">
                  <c:v>28.920335718369184</c:v>
                </c:pt>
                <c:pt idx="416">
                  <c:v>28.920335718369184</c:v>
                </c:pt>
                <c:pt idx="418">
                  <c:v>27.153608748478025</c:v>
                </c:pt>
                <c:pt idx="419">
                  <c:v>27.153608748478025</c:v>
                </c:pt>
                <c:pt idx="421">
                  <c:v>27.153608748478025</c:v>
                </c:pt>
                <c:pt idx="422">
                  <c:v>27.153608748478025</c:v>
                </c:pt>
                <c:pt idx="424">
                  <c:v>27.153608748478025</c:v>
                </c:pt>
                <c:pt idx="425">
                  <c:v>27.153608748478025</c:v>
                </c:pt>
                <c:pt idx="427">
                  <c:v>27.153608748478025</c:v>
                </c:pt>
                <c:pt idx="428">
                  <c:v>27.153608748478025</c:v>
                </c:pt>
                <c:pt idx="430">
                  <c:v>27.173845464755953</c:v>
                </c:pt>
                <c:pt idx="431">
                  <c:v>27.173845464755953</c:v>
                </c:pt>
                <c:pt idx="433">
                  <c:v>27.700844572582952</c:v>
                </c:pt>
                <c:pt idx="434">
                  <c:v>0</c:v>
                </c:pt>
                <c:pt idx="436">
                  <c:v>0</c:v>
                </c:pt>
                <c:pt idx="437">
                  <c:v>0</c:v>
                </c:pt>
                <c:pt idx="439">
                  <c:v>0</c:v>
                </c:pt>
                <c:pt idx="440">
                  <c:v>0</c:v>
                </c:pt>
                <c:pt idx="442">
                  <c:v>11.548374716296719</c:v>
                </c:pt>
                <c:pt idx="443">
                  <c:v>11.548374716296719</c:v>
                </c:pt>
                <c:pt idx="445">
                  <c:v>3.0930594294780764</c:v>
                </c:pt>
                <c:pt idx="446">
                  <c:v>3.0930594294780764</c:v>
                </c:pt>
                <c:pt idx="448">
                  <c:v>0.23128557767095981</c:v>
                </c:pt>
                <c:pt idx="449">
                  <c:v>0.23128557767095981</c:v>
                </c:pt>
                <c:pt idx="451">
                  <c:v>9.1818009343519469E-2</c:v>
                </c:pt>
                <c:pt idx="452">
                  <c:v>9.1818009343519469E-2</c:v>
                </c:pt>
                <c:pt idx="454">
                  <c:v>9.012434081627152E-2</c:v>
                </c:pt>
                <c:pt idx="455">
                  <c:v>9.012434081627152E-2</c:v>
                </c:pt>
                <c:pt idx="457">
                  <c:v>5.1823124761150264E-3</c:v>
                </c:pt>
                <c:pt idx="458">
                  <c:v>5.1823124761150264E-3</c:v>
                </c:pt>
                <c:pt idx="460">
                  <c:v>2.9325476583935031E-3</c:v>
                </c:pt>
                <c:pt idx="461">
                  <c:v>2.9325476583935031E-3</c:v>
                </c:pt>
                <c:pt idx="463">
                  <c:v>2.9325476583935031E-3</c:v>
                </c:pt>
                <c:pt idx="464">
                  <c:v>2.9325476583935031E-3</c:v>
                </c:pt>
                <c:pt idx="466">
                  <c:v>6.3019577807115043E-4</c:v>
                </c:pt>
                <c:pt idx="467">
                  <c:v>6.3019577807115043E-4</c:v>
                </c:pt>
                <c:pt idx="469">
                  <c:v>6.3019577807115043E-4</c:v>
                </c:pt>
                <c:pt idx="470">
                  <c:v>6.3019577807115043E-4</c:v>
                </c:pt>
                <c:pt idx="472">
                  <c:v>6.3019577807115043E-4</c:v>
                </c:pt>
                <c:pt idx="473">
                  <c:v>6.3019577807115043E-4</c:v>
                </c:pt>
                <c:pt idx="475">
                  <c:v>7.9744723477878044E-5</c:v>
                </c:pt>
                <c:pt idx="476">
                  <c:v>7.9744723477878044E-5</c:v>
                </c:pt>
                <c:pt idx="478">
                  <c:v>7.9744723477878044E-5</c:v>
                </c:pt>
                <c:pt idx="479">
                  <c:v>7.9744723477878044E-5</c:v>
                </c:pt>
                <c:pt idx="481">
                  <c:v>7.9744723477878044E-5</c:v>
                </c:pt>
                <c:pt idx="482">
                  <c:v>7.9744723477878044E-5</c:v>
                </c:pt>
                <c:pt idx="484">
                  <c:v>7.9744723477878044E-5</c:v>
                </c:pt>
                <c:pt idx="485">
                  <c:v>7.9744723477878044E-5</c:v>
                </c:pt>
                <c:pt idx="487">
                  <c:v>1.6584939784522563E-3</c:v>
                </c:pt>
                <c:pt idx="488">
                  <c:v>1.6584939784522563E-3</c:v>
                </c:pt>
                <c:pt idx="490">
                  <c:v>1.514213325039503E-2</c:v>
                </c:pt>
                <c:pt idx="491">
                  <c:v>1.514213325039503E-2</c:v>
                </c:pt>
                <c:pt idx="493">
                  <c:v>0.10461080905898204</c:v>
                </c:pt>
                <c:pt idx="494">
                  <c:v>0.10461080905898204</c:v>
                </c:pt>
                <c:pt idx="496">
                  <c:v>0.79781321237642389</c:v>
                </c:pt>
                <c:pt idx="497">
                  <c:v>0.79781321237642389</c:v>
                </c:pt>
                <c:pt idx="499">
                  <c:v>3.6734689255290589</c:v>
                </c:pt>
                <c:pt idx="500">
                  <c:v>3.6734689255290589</c:v>
                </c:pt>
                <c:pt idx="502">
                  <c:v>5.2456972486797051</c:v>
                </c:pt>
                <c:pt idx="503">
                  <c:v>5.2456972486797051</c:v>
                </c:pt>
                <c:pt idx="505">
                  <c:v>12.919548305138068</c:v>
                </c:pt>
                <c:pt idx="506">
                  <c:v>12.919548305138068</c:v>
                </c:pt>
                <c:pt idx="508">
                  <c:v>12.919548305138068</c:v>
                </c:pt>
                <c:pt idx="509">
                  <c:v>12.919548305138068</c:v>
                </c:pt>
                <c:pt idx="511">
                  <c:v>20.10826827489257</c:v>
                </c:pt>
                <c:pt idx="512">
                  <c:v>20.10826827489257</c:v>
                </c:pt>
                <c:pt idx="514">
                  <c:v>28.286334040500748</c:v>
                </c:pt>
                <c:pt idx="515">
                  <c:v>0</c:v>
                </c:pt>
                <c:pt idx="517">
                  <c:v>0</c:v>
                </c:pt>
                <c:pt idx="518">
                  <c:v>0</c:v>
                </c:pt>
                <c:pt idx="520">
                  <c:v>0</c:v>
                </c:pt>
                <c:pt idx="521">
                  <c:v>0</c:v>
                </c:pt>
                <c:pt idx="523">
                  <c:v>0</c:v>
                </c:pt>
                <c:pt idx="524">
                  <c:v>0</c:v>
                </c:pt>
                <c:pt idx="526">
                  <c:v>0</c:v>
                </c:pt>
                <c:pt idx="527">
                  <c:v>0</c:v>
                </c:pt>
                <c:pt idx="529">
                  <c:v>0</c:v>
                </c:pt>
                <c:pt idx="530">
                  <c:v>0</c:v>
                </c:pt>
                <c:pt idx="532">
                  <c:v>0</c:v>
                </c:pt>
                <c:pt idx="533">
                  <c:v>1.8213187373832584</c:v>
                </c:pt>
                <c:pt idx="535">
                  <c:v>1.2124961579713909</c:v>
                </c:pt>
                <c:pt idx="536">
                  <c:v>1.2124961579713909</c:v>
                </c:pt>
                <c:pt idx="538">
                  <c:v>0.34202794287803318</c:v>
                </c:pt>
                <c:pt idx="539">
                  <c:v>0.34202794287803318</c:v>
                </c:pt>
                <c:pt idx="541">
                  <c:v>1.5828272144128269E-2</c:v>
                </c:pt>
                <c:pt idx="542">
                  <c:v>1.5828272144128269E-2</c:v>
                </c:pt>
                <c:pt idx="544">
                  <c:v>1.6188713307584707E-4</c:v>
                </c:pt>
                <c:pt idx="545">
                  <c:v>1.6188713307584707E-4</c:v>
                </c:pt>
                <c:pt idx="547">
                  <c:v>7.2327237830096111E-6</c:v>
                </c:pt>
                <c:pt idx="548">
                  <c:v>7.2327237830096111E-6</c:v>
                </c:pt>
                <c:pt idx="550">
                  <c:v>7.2327237830096111E-6</c:v>
                </c:pt>
                <c:pt idx="551">
                  <c:v>7.2327237830096111E-6</c:v>
                </c:pt>
                <c:pt idx="553">
                  <c:v>7.2327237830096111E-6</c:v>
                </c:pt>
                <c:pt idx="554">
                  <c:v>7.2327237830096111E-6</c:v>
                </c:pt>
                <c:pt idx="556">
                  <c:v>7.2327237830096111E-6</c:v>
                </c:pt>
                <c:pt idx="557">
                  <c:v>7.2327237830096111E-6</c:v>
                </c:pt>
                <c:pt idx="559">
                  <c:v>1.0743998335500377E-5</c:v>
                </c:pt>
                <c:pt idx="560">
                  <c:v>1.0743998335500377E-5</c:v>
                </c:pt>
                <c:pt idx="562">
                  <c:v>2.6100171863577655E-4</c:v>
                </c:pt>
                <c:pt idx="563">
                  <c:v>2.6100171863577655E-4</c:v>
                </c:pt>
                <c:pt idx="565">
                  <c:v>8.9060015551763291E-4</c:v>
                </c:pt>
                <c:pt idx="566">
                  <c:v>8.9060015551763291E-4</c:v>
                </c:pt>
                <c:pt idx="568">
                  <c:v>6.5643859864856656E-3</c:v>
                </c:pt>
                <c:pt idx="569">
                  <c:v>6.5643859864856656E-3</c:v>
                </c:pt>
                <c:pt idx="571">
                  <c:v>0.31172624334319871</c:v>
                </c:pt>
                <c:pt idx="572">
                  <c:v>0.31172624334319871</c:v>
                </c:pt>
                <c:pt idx="574">
                  <c:v>0.42381357437166972</c:v>
                </c:pt>
                <c:pt idx="575">
                  <c:v>0.42381357437166972</c:v>
                </c:pt>
                <c:pt idx="577">
                  <c:v>0.42381357437166972</c:v>
                </c:pt>
                <c:pt idx="578">
                  <c:v>0.42381357437166972</c:v>
                </c:pt>
                <c:pt idx="580">
                  <c:v>0.49828206417850712</c:v>
                </c:pt>
                <c:pt idx="581">
                  <c:v>0.49828206417850712</c:v>
                </c:pt>
                <c:pt idx="583">
                  <c:v>0.49828206417850712</c:v>
                </c:pt>
                <c:pt idx="584">
                  <c:v>0.49828206417850712</c:v>
                </c:pt>
                <c:pt idx="586">
                  <c:v>0.60709014500905678</c:v>
                </c:pt>
                <c:pt idx="587">
                  <c:v>0.60709014500905678</c:v>
                </c:pt>
                <c:pt idx="589">
                  <c:v>0.45191371431984256</c:v>
                </c:pt>
                <c:pt idx="590">
                  <c:v>0.45191371431984256</c:v>
                </c:pt>
                <c:pt idx="592">
                  <c:v>0.16975099011958911</c:v>
                </c:pt>
                <c:pt idx="593">
                  <c:v>0.16975099011958911</c:v>
                </c:pt>
                <c:pt idx="595">
                  <c:v>0.15681114534759311</c:v>
                </c:pt>
                <c:pt idx="596">
                  <c:v>0.15681114534759311</c:v>
                </c:pt>
                <c:pt idx="598">
                  <c:v>0.15681114534759311</c:v>
                </c:pt>
                <c:pt idx="599">
                  <c:v>0.15681114534759311</c:v>
                </c:pt>
                <c:pt idx="601">
                  <c:v>0.15681114534759311</c:v>
                </c:pt>
                <c:pt idx="602">
                  <c:v>0.15681114534759311</c:v>
                </c:pt>
                <c:pt idx="604">
                  <c:v>0.15681114534759311</c:v>
                </c:pt>
                <c:pt idx="605">
                  <c:v>0.15681114534759311</c:v>
                </c:pt>
                <c:pt idx="607">
                  <c:v>0.20949464350730543</c:v>
                </c:pt>
                <c:pt idx="608">
                  <c:v>0.20949464350730543</c:v>
                </c:pt>
                <c:pt idx="610">
                  <c:v>0.46492316324138222</c:v>
                </c:pt>
                <c:pt idx="611">
                  <c:v>0.46492316324138222</c:v>
                </c:pt>
                <c:pt idx="613">
                  <c:v>0.70544264400183798</c:v>
                </c:pt>
                <c:pt idx="614">
                  <c:v>0.70544264400183798</c:v>
                </c:pt>
                <c:pt idx="616">
                  <c:v>0.82443075939971577</c:v>
                </c:pt>
                <c:pt idx="617">
                  <c:v>0.82443075939971577</c:v>
                </c:pt>
                <c:pt idx="619">
                  <c:v>1.8731560980618702</c:v>
                </c:pt>
                <c:pt idx="620">
                  <c:v>1.8731560980618702</c:v>
                </c:pt>
                <c:pt idx="622">
                  <c:v>4.8332439850930582</c:v>
                </c:pt>
                <c:pt idx="623">
                  <c:v>4.8332439850930582</c:v>
                </c:pt>
                <c:pt idx="625">
                  <c:v>4.7780920684732706</c:v>
                </c:pt>
                <c:pt idx="626">
                  <c:v>4.7780920684732706</c:v>
                </c:pt>
                <c:pt idx="628">
                  <c:v>1.9211137213977005</c:v>
                </c:pt>
                <c:pt idx="629">
                  <c:v>1.9211137213977005</c:v>
                </c:pt>
                <c:pt idx="631">
                  <c:v>1.9211137213977005</c:v>
                </c:pt>
                <c:pt idx="632">
                  <c:v>1.9211137213977005</c:v>
                </c:pt>
                <c:pt idx="634">
                  <c:v>1.9211137213977005</c:v>
                </c:pt>
                <c:pt idx="635">
                  <c:v>1.9211137213977005</c:v>
                </c:pt>
                <c:pt idx="637">
                  <c:v>1.9211137213977005</c:v>
                </c:pt>
                <c:pt idx="638">
                  <c:v>1.9211137213977005</c:v>
                </c:pt>
                <c:pt idx="640">
                  <c:v>2.696101937894412</c:v>
                </c:pt>
                <c:pt idx="641">
                  <c:v>2.696101937894412</c:v>
                </c:pt>
                <c:pt idx="643">
                  <c:v>2.696101937894412</c:v>
                </c:pt>
                <c:pt idx="644">
                  <c:v>2.696101937894412</c:v>
                </c:pt>
                <c:pt idx="646">
                  <c:v>2.696101937894412</c:v>
                </c:pt>
                <c:pt idx="647">
                  <c:v>2.696101937894412</c:v>
                </c:pt>
                <c:pt idx="649">
                  <c:v>2.696101937894412</c:v>
                </c:pt>
                <c:pt idx="650">
                  <c:v>2.696101937894412</c:v>
                </c:pt>
                <c:pt idx="652">
                  <c:v>4.2961570798868793</c:v>
                </c:pt>
                <c:pt idx="653">
                  <c:v>4.2961570798868793</c:v>
                </c:pt>
                <c:pt idx="655">
                  <c:v>5.9057353319415036</c:v>
                </c:pt>
                <c:pt idx="656">
                  <c:v>5.9057353319415036</c:v>
                </c:pt>
                <c:pt idx="658">
                  <c:v>8.2808324220055329</c:v>
                </c:pt>
                <c:pt idx="659">
                  <c:v>8.2808324220055329</c:v>
                </c:pt>
                <c:pt idx="661">
                  <c:v>0</c:v>
                </c:pt>
                <c:pt idx="662">
                  <c:v>0</c:v>
                </c:pt>
                <c:pt idx="664">
                  <c:v>21.538763773081456</c:v>
                </c:pt>
                <c:pt idx="665">
                  <c:v>21.538763773081456</c:v>
                </c:pt>
                <c:pt idx="667">
                  <c:v>16.987759369319182</c:v>
                </c:pt>
                <c:pt idx="668">
                  <c:v>16.987759369319182</c:v>
                </c:pt>
                <c:pt idx="670">
                  <c:v>16.806626746293976</c:v>
                </c:pt>
                <c:pt idx="671">
                  <c:v>16.806626746293976</c:v>
                </c:pt>
                <c:pt idx="673">
                  <c:v>9.4326227371738316</c:v>
                </c:pt>
                <c:pt idx="674">
                  <c:v>9.4326227371738316</c:v>
                </c:pt>
                <c:pt idx="676">
                  <c:v>4.2688158999991437</c:v>
                </c:pt>
                <c:pt idx="677">
                  <c:v>4.2688158999991437</c:v>
                </c:pt>
                <c:pt idx="679">
                  <c:v>0.18010149901786615</c:v>
                </c:pt>
                <c:pt idx="680">
                  <c:v>0.18010149901786615</c:v>
                </c:pt>
                <c:pt idx="682">
                  <c:v>9.7970264783015931E-2</c:v>
                </c:pt>
                <c:pt idx="683">
                  <c:v>9.7970264783015931E-2</c:v>
                </c:pt>
                <c:pt idx="685">
                  <c:v>9.6599703795618944E-3</c:v>
                </c:pt>
                <c:pt idx="686">
                  <c:v>9.6599703795618944E-3</c:v>
                </c:pt>
                <c:pt idx="688">
                  <c:v>6.6872389777004135E-3</c:v>
                </c:pt>
                <c:pt idx="689">
                  <c:v>6.6872389777004135E-3</c:v>
                </c:pt>
                <c:pt idx="691">
                  <c:v>2.3302845665919866E-3</c:v>
                </c:pt>
                <c:pt idx="692">
                  <c:v>2.3302845665919866E-3</c:v>
                </c:pt>
                <c:pt idx="694">
                  <c:v>2.3302845665919866E-3</c:v>
                </c:pt>
                <c:pt idx="695">
                  <c:v>2.3302845665919866E-3</c:v>
                </c:pt>
                <c:pt idx="697">
                  <c:v>2.3302845665919866E-3</c:v>
                </c:pt>
                <c:pt idx="698">
                  <c:v>2.3302845665919866E-3</c:v>
                </c:pt>
                <c:pt idx="700">
                  <c:v>2.3302845665919866E-3</c:v>
                </c:pt>
                <c:pt idx="701">
                  <c:v>2.3302845665919866E-3</c:v>
                </c:pt>
                <c:pt idx="703">
                  <c:v>0</c:v>
                </c:pt>
                <c:pt idx="704">
                  <c:v>0</c:v>
                </c:pt>
                <c:pt idx="706">
                  <c:v>0</c:v>
                </c:pt>
                <c:pt idx="707">
                  <c:v>0</c:v>
                </c:pt>
              </c:numCache>
            </c:numRef>
          </c:val>
          <c:extLst>
            <c:ext xmlns:c16="http://schemas.microsoft.com/office/drawing/2014/chart" uri="{C3380CC4-5D6E-409C-BE32-E72D297353CC}">
              <c16:uniqueId val="{00000001-09D5-48ED-B59B-7D666B4F0E81}"/>
            </c:ext>
          </c:extLst>
        </c:ser>
        <c:ser>
          <c:idx val="2"/>
          <c:order val="3"/>
          <c:tx>
            <c:strRef>
              <c:f>'ProbRange&amp;Recession (2)'!$I$2</c:f>
              <c:strCache>
                <c:ptCount val="1"/>
                <c:pt idx="0">
                  <c:v>Probability range* of a recession</c:v>
                </c:pt>
              </c:strCache>
            </c:strRef>
          </c:tx>
          <c:spPr>
            <a:solidFill>
              <a:schemeClr val="accent1"/>
            </a:solidFill>
            <a:ln w="25400">
              <a:noFill/>
              <a:prstDash val="solid"/>
            </a:ln>
          </c:spPr>
          <c:invertIfNegative val="0"/>
          <c:dPt>
            <c:idx val="701"/>
            <c:invertIfNegative val="0"/>
            <c:bubble3D val="0"/>
            <c:spPr>
              <a:solidFill>
                <a:schemeClr val="accent1">
                  <a:alpha val="0"/>
                </a:schemeClr>
              </a:solidFill>
              <a:ln w="25400">
                <a:noFill/>
                <a:prstDash val="solid"/>
              </a:ln>
            </c:spPr>
            <c:extLst>
              <c:ext xmlns:c16="http://schemas.microsoft.com/office/drawing/2014/chart" uri="{C3380CC4-5D6E-409C-BE32-E72D297353CC}">
                <c16:uniqueId val="{00000003-09D5-48ED-B59B-7D666B4F0E81}"/>
              </c:ext>
            </c:extLst>
          </c:dPt>
          <c:cat>
            <c:numRef>
              <c:f>'ProbRange&amp;Recession (2)'!$D$15:$D$5000</c:f>
              <c:numCache>
                <c:formatCode>m/d/yyyy</c:formatCode>
                <c:ptCount val="4986"/>
                <c:pt idx="0">
                  <c:v>23743</c:v>
                </c:pt>
                <c:pt idx="1">
                  <c:v>23774</c:v>
                </c:pt>
                <c:pt idx="2">
                  <c:v>23802</c:v>
                </c:pt>
                <c:pt idx="3">
                  <c:v>23833</c:v>
                </c:pt>
                <c:pt idx="4">
                  <c:v>23863</c:v>
                </c:pt>
                <c:pt idx="5">
                  <c:v>23894</c:v>
                </c:pt>
                <c:pt idx="6">
                  <c:v>23924</c:v>
                </c:pt>
                <c:pt idx="7">
                  <c:v>23955</c:v>
                </c:pt>
                <c:pt idx="8">
                  <c:v>23986</c:v>
                </c:pt>
                <c:pt idx="9">
                  <c:v>24016</c:v>
                </c:pt>
                <c:pt idx="10">
                  <c:v>24047</c:v>
                </c:pt>
                <c:pt idx="11">
                  <c:v>24077</c:v>
                </c:pt>
                <c:pt idx="12">
                  <c:v>24108</c:v>
                </c:pt>
                <c:pt idx="13">
                  <c:v>24139</c:v>
                </c:pt>
                <c:pt idx="14">
                  <c:v>24167</c:v>
                </c:pt>
                <c:pt idx="15">
                  <c:v>24198</c:v>
                </c:pt>
                <c:pt idx="16">
                  <c:v>24228</c:v>
                </c:pt>
                <c:pt idx="17">
                  <c:v>24259</c:v>
                </c:pt>
                <c:pt idx="18">
                  <c:v>24289</c:v>
                </c:pt>
                <c:pt idx="19">
                  <c:v>24320</c:v>
                </c:pt>
                <c:pt idx="20">
                  <c:v>24351</c:v>
                </c:pt>
                <c:pt idx="21">
                  <c:v>24381</c:v>
                </c:pt>
                <c:pt idx="22">
                  <c:v>24412</c:v>
                </c:pt>
                <c:pt idx="23">
                  <c:v>24442</c:v>
                </c:pt>
                <c:pt idx="24">
                  <c:v>24473</c:v>
                </c:pt>
                <c:pt idx="25">
                  <c:v>24504</c:v>
                </c:pt>
                <c:pt idx="26">
                  <c:v>24532</c:v>
                </c:pt>
                <c:pt idx="27">
                  <c:v>24563</c:v>
                </c:pt>
                <c:pt idx="28">
                  <c:v>24593</c:v>
                </c:pt>
                <c:pt idx="29">
                  <c:v>24624</c:v>
                </c:pt>
                <c:pt idx="30">
                  <c:v>24654</c:v>
                </c:pt>
                <c:pt idx="31">
                  <c:v>24685</c:v>
                </c:pt>
                <c:pt idx="32">
                  <c:v>24716</c:v>
                </c:pt>
                <c:pt idx="33">
                  <c:v>24746</c:v>
                </c:pt>
                <c:pt idx="34">
                  <c:v>24777</c:v>
                </c:pt>
                <c:pt idx="35">
                  <c:v>24807</c:v>
                </c:pt>
                <c:pt idx="36">
                  <c:v>24838</c:v>
                </c:pt>
                <c:pt idx="37">
                  <c:v>24869</c:v>
                </c:pt>
                <c:pt idx="38">
                  <c:v>24898</c:v>
                </c:pt>
                <c:pt idx="39">
                  <c:v>24929</c:v>
                </c:pt>
                <c:pt idx="40">
                  <c:v>24959</c:v>
                </c:pt>
                <c:pt idx="41">
                  <c:v>24990</c:v>
                </c:pt>
                <c:pt idx="42">
                  <c:v>25020</c:v>
                </c:pt>
                <c:pt idx="43">
                  <c:v>25051</c:v>
                </c:pt>
                <c:pt idx="44">
                  <c:v>25082</c:v>
                </c:pt>
                <c:pt idx="45">
                  <c:v>25112</c:v>
                </c:pt>
                <c:pt idx="46">
                  <c:v>25143</c:v>
                </c:pt>
                <c:pt idx="47">
                  <c:v>25173</c:v>
                </c:pt>
                <c:pt idx="48">
                  <c:v>25204</c:v>
                </c:pt>
                <c:pt idx="49">
                  <c:v>25235</c:v>
                </c:pt>
                <c:pt idx="50">
                  <c:v>25263</c:v>
                </c:pt>
                <c:pt idx="51">
                  <c:v>25294</c:v>
                </c:pt>
                <c:pt idx="52">
                  <c:v>25324</c:v>
                </c:pt>
                <c:pt idx="53">
                  <c:v>25355</c:v>
                </c:pt>
                <c:pt idx="54">
                  <c:v>25385</c:v>
                </c:pt>
                <c:pt idx="55">
                  <c:v>25416</c:v>
                </c:pt>
                <c:pt idx="56">
                  <c:v>25447</c:v>
                </c:pt>
                <c:pt idx="57">
                  <c:v>25477</c:v>
                </c:pt>
                <c:pt idx="58">
                  <c:v>25508</c:v>
                </c:pt>
                <c:pt idx="59">
                  <c:v>25538</c:v>
                </c:pt>
                <c:pt idx="60">
                  <c:v>25569</c:v>
                </c:pt>
                <c:pt idx="61">
                  <c:v>25600</c:v>
                </c:pt>
                <c:pt idx="62">
                  <c:v>25628</c:v>
                </c:pt>
                <c:pt idx="63">
                  <c:v>25659</c:v>
                </c:pt>
                <c:pt idx="64">
                  <c:v>25689</c:v>
                </c:pt>
                <c:pt idx="65">
                  <c:v>25720</c:v>
                </c:pt>
                <c:pt idx="66">
                  <c:v>25750</c:v>
                </c:pt>
                <c:pt idx="67">
                  <c:v>25781</c:v>
                </c:pt>
                <c:pt idx="68">
                  <c:v>25812</c:v>
                </c:pt>
                <c:pt idx="69">
                  <c:v>25842</c:v>
                </c:pt>
                <c:pt idx="70">
                  <c:v>25873</c:v>
                </c:pt>
                <c:pt idx="71">
                  <c:v>25903</c:v>
                </c:pt>
                <c:pt idx="72">
                  <c:v>25934</c:v>
                </c:pt>
                <c:pt idx="73">
                  <c:v>25965</c:v>
                </c:pt>
                <c:pt idx="74">
                  <c:v>25993</c:v>
                </c:pt>
                <c:pt idx="75">
                  <c:v>26024</c:v>
                </c:pt>
                <c:pt idx="76">
                  <c:v>26054</c:v>
                </c:pt>
                <c:pt idx="77">
                  <c:v>26085</c:v>
                </c:pt>
                <c:pt idx="78">
                  <c:v>26115</c:v>
                </c:pt>
                <c:pt idx="79">
                  <c:v>26146</c:v>
                </c:pt>
                <c:pt idx="80">
                  <c:v>26177</c:v>
                </c:pt>
                <c:pt idx="81">
                  <c:v>26207</c:v>
                </c:pt>
                <c:pt idx="82">
                  <c:v>26238</c:v>
                </c:pt>
                <c:pt idx="83">
                  <c:v>26268</c:v>
                </c:pt>
                <c:pt idx="84">
                  <c:v>26299</c:v>
                </c:pt>
                <c:pt idx="85">
                  <c:v>26330</c:v>
                </c:pt>
                <c:pt idx="86">
                  <c:v>26359</c:v>
                </c:pt>
                <c:pt idx="87">
                  <c:v>26390</c:v>
                </c:pt>
                <c:pt idx="88">
                  <c:v>26420</c:v>
                </c:pt>
                <c:pt idx="89">
                  <c:v>26451</c:v>
                </c:pt>
                <c:pt idx="90">
                  <c:v>26481</c:v>
                </c:pt>
                <c:pt idx="91">
                  <c:v>26512</c:v>
                </c:pt>
                <c:pt idx="92">
                  <c:v>26543</c:v>
                </c:pt>
                <c:pt idx="93">
                  <c:v>26573</c:v>
                </c:pt>
                <c:pt idx="94">
                  <c:v>26604</c:v>
                </c:pt>
                <c:pt idx="95">
                  <c:v>26634</c:v>
                </c:pt>
                <c:pt idx="96">
                  <c:v>26665</c:v>
                </c:pt>
                <c:pt idx="97">
                  <c:v>26696</c:v>
                </c:pt>
                <c:pt idx="98">
                  <c:v>26724</c:v>
                </c:pt>
                <c:pt idx="99">
                  <c:v>26755</c:v>
                </c:pt>
                <c:pt idx="100">
                  <c:v>26785</c:v>
                </c:pt>
                <c:pt idx="101">
                  <c:v>26816</c:v>
                </c:pt>
                <c:pt idx="102">
                  <c:v>26846</c:v>
                </c:pt>
                <c:pt idx="103">
                  <c:v>26877</c:v>
                </c:pt>
                <c:pt idx="104">
                  <c:v>26908</c:v>
                </c:pt>
                <c:pt idx="105">
                  <c:v>26938</c:v>
                </c:pt>
                <c:pt idx="106">
                  <c:v>26969</c:v>
                </c:pt>
                <c:pt idx="107">
                  <c:v>26999</c:v>
                </c:pt>
                <c:pt idx="108">
                  <c:v>27030</c:v>
                </c:pt>
                <c:pt idx="109">
                  <c:v>27061</c:v>
                </c:pt>
                <c:pt idx="110">
                  <c:v>27089</c:v>
                </c:pt>
                <c:pt idx="111">
                  <c:v>27120</c:v>
                </c:pt>
                <c:pt idx="112">
                  <c:v>27150</c:v>
                </c:pt>
                <c:pt idx="113">
                  <c:v>27181</c:v>
                </c:pt>
                <c:pt idx="114">
                  <c:v>27211</c:v>
                </c:pt>
                <c:pt idx="115">
                  <c:v>27242</c:v>
                </c:pt>
                <c:pt idx="116">
                  <c:v>27273</c:v>
                </c:pt>
                <c:pt idx="117">
                  <c:v>27303</c:v>
                </c:pt>
                <c:pt idx="118">
                  <c:v>27334</c:v>
                </c:pt>
                <c:pt idx="119">
                  <c:v>27364</c:v>
                </c:pt>
                <c:pt idx="120">
                  <c:v>27395</c:v>
                </c:pt>
                <c:pt idx="121">
                  <c:v>27426</c:v>
                </c:pt>
                <c:pt idx="122">
                  <c:v>27454</c:v>
                </c:pt>
                <c:pt idx="123">
                  <c:v>27485</c:v>
                </c:pt>
                <c:pt idx="124">
                  <c:v>27515</c:v>
                </c:pt>
                <c:pt idx="125">
                  <c:v>27546</c:v>
                </c:pt>
                <c:pt idx="126">
                  <c:v>27576</c:v>
                </c:pt>
                <c:pt idx="127">
                  <c:v>27607</c:v>
                </c:pt>
                <c:pt idx="128">
                  <c:v>27638</c:v>
                </c:pt>
                <c:pt idx="129">
                  <c:v>27668</c:v>
                </c:pt>
                <c:pt idx="130">
                  <c:v>27699</c:v>
                </c:pt>
                <c:pt idx="131">
                  <c:v>27729</c:v>
                </c:pt>
                <c:pt idx="132">
                  <c:v>27760</c:v>
                </c:pt>
                <c:pt idx="133">
                  <c:v>27791</c:v>
                </c:pt>
                <c:pt idx="134">
                  <c:v>27820</c:v>
                </c:pt>
                <c:pt idx="135">
                  <c:v>27851</c:v>
                </c:pt>
                <c:pt idx="136">
                  <c:v>27881</c:v>
                </c:pt>
                <c:pt idx="137">
                  <c:v>27912</c:v>
                </c:pt>
                <c:pt idx="138">
                  <c:v>27942</c:v>
                </c:pt>
                <c:pt idx="139">
                  <c:v>27973</c:v>
                </c:pt>
                <c:pt idx="140">
                  <c:v>28004</c:v>
                </c:pt>
                <c:pt idx="141">
                  <c:v>28034</c:v>
                </c:pt>
                <c:pt idx="142">
                  <c:v>28065</c:v>
                </c:pt>
                <c:pt idx="143">
                  <c:v>28095</c:v>
                </c:pt>
                <c:pt idx="144">
                  <c:v>28126</c:v>
                </c:pt>
                <c:pt idx="145">
                  <c:v>28157</c:v>
                </c:pt>
                <c:pt idx="146">
                  <c:v>28185</c:v>
                </c:pt>
                <c:pt idx="147">
                  <c:v>28216</c:v>
                </c:pt>
                <c:pt idx="148">
                  <c:v>28246</c:v>
                </c:pt>
                <c:pt idx="149">
                  <c:v>28277</c:v>
                </c:pt>
                <c:pt idx="150">
                  <c:v>28307</c:v>
                </c:pt>
                <c:pt idx="151">
                  <c:v>28338</c:v>
                </c:pt>
                <c:pt idx="152">
                  <c:v>28369</c:v>
                </c:pt>
                <c:pt idx="153">
                  <c:v>28399</c:v>
                </c:pt>
                <c:pt idx="154">
                  <c:v>28430</c:v>
                </c:pt>
                <c:pt idx="155">
                  <c:v>28460</c:v>
                </c:pt>
                <c:pt idx="156">
                  <c:v>28491</c:v>
                </c:pt>
                <c:pt idx="157">
                  <c:v>28522</c:v>
                </c:pt>
                <c:pt idx="158">
                  <c:v>28550</c:v>
                </c:pt>
                <c:pt idx="159">
                  <c:v>28581</c:v>
                </c:pt>
                <c:pt idx="160">
                  <c:v>28611</c:v>
                </c:pt>
                <c:pt idx="161">
                  <c:v>28642</c:v>
                </c:pt>
                <c:pt idx="162">
                  <c:v>28672</c:v>
                </c:pt>
                <c:pt idx="163">
                  <c:v>28703</c:v>
                </c:pt>
                <c:pt idx="164">
                  <c:v>28734</c:v>
                </c:pt>
                <c:pt idx="165">
                  <c:v>28764</c:v>
                </c:pt>
                <c:pt idx="166">
                  <c:v>28795</c:v>
                </c:pt>
                <c:pt idx="167">
                  <c:v>28825</c:v>
                </c:pt>
                <c:pt idx="168">
                  <c:v>28856</c:v>
                </c:pt>
                <c:pt idx="169">
                  <c:v>28887</c:v>
                </c:pt>
                <c:pt idx="170">
                  <c:v>28915</c:v>
                </c:pt>
                <c:pt idx="171">
                  <c:v>28946</c:v>
                </c:pt>
                <c:pt idx="172">
                  <c:v>28976</c:v>
                </c:pt>
                <c:pt idx="173">
                  <c:v>29007</c:v>
                </c:pt>
                <c:pt idx="174">
                  <c:v>29037</c:v>
                </c:pt>
                <c:pt idx="175">
                  <c:v>29068</c:v>
                </c:pt>
                <c:pt idx="176">
                  <c:v>29099</c:v>
                </c:pt>
                <c:pt idx="177">
                  <c:v>29129</c:v>
                </c:pt>
                <c:pt idx="178">
                  <c:v>29160</c:v>
                </c:pt>
                <c:pt idx="179">
                  <c:v>29190</c:v>
                </c:pt>
                <c:pt idx="180">
                  <c:v>29221</c:v>
                </c:pt>
                <c:pt idx="181">
                  <c:v>29252</c:v>
                </c:pt>
                <c:pt idx="182">
                  <c:v>29281</c:v>
                </c:pt>
                <c:pt idx="183">
                  <c:v>29312</c:v>
                </c:pt>
                <c:pt idx="184">
                  <c:v>29342</c:v>
                </c:pt>
                <c:pt idx="185">
                  <c:v>29373</c:v>
                </c:pt>
                <c:pt idx="186">
                  <c:v>29403</c:v>
                </c:pt>
                <c:pt idx="187">
                  <c:v>29434</c:v>
                </c:pt>
                <c:pt idx="188">
                  <c:v>29465</c:v>
                </c:pt>
                <c:pt idx="189">
                  <c:v>29495</c:v>
                </c:pt>
                <c:pt idx="190">
                  <c:v>29526</c:v>
                </c:pt>
                <c:pt idx="191">
                  <c:v>29556</c:v>
                </c:pt>
                <c:pt idx="192">
                  <c:v>29587</c:v>
                </c:pt>
                <c:pt idx="193">
                  <c:v>29618</c:v>
                </c:pt>
                <c:pt idx="194">
                  <c:v>29646</c:v>
                </c:pt>
                <c:pt idx="195">
                  <c:v>29677</c:v>
                </c:pt>
                <c:pt idx="196">
                  <c:v>29707</c:v>
                </c:pt>
                <c:pt idx="197">
                  <c:v>29738</c:v>
                </c:pt>
                <c:pt idx="198">
                  <c:v>29768</c:v>
                </c:pt>
                <c:pt idx="199">
                  <c:v>29799</c:v>
                </c:pt>
                <c:pt idx="200">
                  <c:v>29830</c:v>
                </c:pt>
                <c:pt idx="201">
                  <c:v>29860</c:v>
                </c:pt>
                <c:pt idx="202">
                  <c:v>29891</c:v>
                </c:pt>
                <c:pt idx="203">
                  <c:v>29921</c:v>
                </c:pt>
                <c:pt idx="204">
                  <c:v>29952</c:v>
                </c:pt>
                <c:pt idx="205">
                  <c:v>29983</c:v>
                </c:pt>
                <c:pt idx="206">
                  <c:v>30011</c:v>
                </c:pt>
                <c:pt idx="207">
                  <c:v>30042</c:v>
                </c:pt>
                <c:pt idx="208">
                  <c:v>30072</c:v>
                </c:pt>
                <c:pt idx="209">
                  <c:v>30103</c:v>
                </c:pt>
                <c:pt idx="210">
                  <c:v>30133</c:v>
                </c:pt>
                <c:pt idx="211">
                  <c:v>30164</c:v>
                </c:pt>
                <c:pt idx="212">
                  <c:v>30195</c:v>
                </c:pt>
                <c:pt idx="213">
                  <c:v>30225</c:v>
                </c:pt>
                <c:pt idx="214">
                  <c:v>30256</c:v>
                </c:pt>
                <c:pt idx="215">
                  <c:v>30286</c:v>
                </c:pt>
                <c:pt idx="216">
                  <c:v>30317</c:v>
                </c:pt>
                <c:pt idx="217">
                  <c:v>30348</c:v>
                </c:pt>
                <c:pt idx="218">
                  <c:v>30376</c:v>
                </c:pt>
                <c:pt idx="219">
                  <c:v>30407</c:v>
                </c:pt>
                <c:pt idx="220">
                  <c:v>30437</c:v>
                </c:pt>
                <c:pt idx="221">
                  <c:v>30468</c:v>
                </c:pt>
                <c:pt idx="222">
                  <c:v>30498</c:v>
                </c:pt>
                <c:pt idx="223">
                  <c:v>30529</c:v>
                </c:pt>
                <c:pt idx="224">
                  <c:v>30560</c:v>
                </c:pt>
                <c:pt idx="225">
                  <c:v>30590</c:v>
                </c:pt>
                <c:pt idx="226">
                  <c:v>30621</c:v>
                </c:pt>
                <c:pt idx="227">
                  <c:v>30651</c:v>
                </c:pt>
                <c:pt idx="228">
                  <c:v>30682</c:v>
                </c:pt>
                <c:pt idx="229">
                  <c:v>30713</c:v>
                </c:pt>
                <c:pt idx="230">
                  <c:v>30742</c:v>
                </c:pt>
                <c:pt idx="231">
                  <c:v>30773</c:v>
                </c:pt>
                <c:pt idx="232">
                  <c:v>30803</c:v>
                </c:pt>
                <c:pt idx="233">
                  <c:v>30834</c:v>
                </c:pt>
                <c:pt idx="234">
                  <c:v>30864</c:v>
                </c:pt>
                <c:pt idx="235">
                  <c:v>30895</c:v>
                </c:pt>
                <c:pt idx="236">
                  <c:v>30926</c:v>
                </c:pt>
                <c:pt idx="237">
                  <c:v>30956</c:v>
                </c:pt>
                <c:pt idx="238">
                  <c:v>30987</c:v>
                </c:pt>
                <c:pt idx="239">
                  <c:v>31017</c:v>
                </c:pt>
                <c:pt idx="240">
                  <c:v>31048</c:v>
                </c:pt>
                <c:pt idx="241">
                  <c:v>31079</c:v>
                </c:pt>
                <c:pt idx="242">
                  <c:v>31107</c:v>
                </c:pt>
                <c:pt idx="243">
                  <c:v>31138</c:v>
                </c:pt>
                <c:pt idx="244">
                  <c:v>31168</c:v>
                </c:pt>
                <c:pt idx="245">
                  <c:v>31199</c:v>
                </c:pt>
                <c:pt idx="246">
                  <c:v>31229</c:v>
                </c:pt>
                <c:pt idx="247">
                  <c:v>31260</c:v>
                </c:pt>
                <c:pt idx="248">
                  <c:v>31291</c:v>
                </c:pt>
                <c:pt idx="249">
                  <c:v>31321</c:v>
                </c:pt>
                <c:pt idx="250">
                  <c:v>31352</c:v>
                </c:pt>
                <c:pt idx="251">
                  <c:v>31382</c:v>
                </c:pt>
                <c:pt idx="252">
                  <c:v>31413</c:v>
                </c:pt>
                <c:pt idx="253">
                  <c:v>31444</c:v>
                </c:pt>
                <c:pt idx="254">
                  <c:v>31472</c:v>
                </c:pt>
                <c:pt idx="255">
                  <c:v>31503</c:v>
                </c:pt>
                <c:pt idx="256">
                  <c:v>31533</c:v>
                </c:pt>
                <c:pt idx="257">
                  <c:v>31564</c:v>
                </c:pt>
                <c:pt idx="258">
                  <c:v>31594</c:v>
                </c:pt>
                <c:pt idx="259">
                  <c:v>31625</c:v>
                </c:pt>
                <c:pt idx="260">
                  <c:v>31656</c:v>
                </c:pt>
                <c:pt idx="261">
                  <c:v>31686</c:v>
                </c:pt>
                <c:pt idx="262">
                  <c:v>31717</c:v>
                </c:pt>
                <c:pt idx="263">
                  <c:v>31747</c:v>
                </c:pt>
                <c:pt idx="264">
                  <c:v>31778</c:v>
                </c:pt>
                <c:pt idx="265">
                  <c:v>31809</c:v>
                </c:pt>
                <c:pt idx="266">
                  <c:v>31837</c:v>
                </c:pt>
                <c:pt idx="267">
                  <c:v>31868</c:v>
                </c:pt>
                <c:pt idx="268">
                  <c:v>31898</c:v>
                </c:pt>
                <c:pt idx="269">
                  <c:v>31929</c:v>
                </c:pt>
                <c:pt idx="270">
                  <c:v>31959</c:v>
                </c:pt>
                <c:pt idx="271">
                  <c:v>31990</c:v>
                </c:pt>
                <c:pt idx="272">
                  <c:v>32021</c:v>
                </c:pt>
                <c:pt idx="273">
                  <c:v>32051</c:v>
                </c:pt>
                <c:pt idx="274">
                  <c:v>32082</c:v>
                </c:pt>
                <c:pt idx="275">
                  <c:v>32112</c:v>
                </c:pt>
                <c:pt idx="276">
                  <c:v>32143</c:v>
                </c:pt>
                <c:pt idx="277">
                  <c:v>32174</c:v>
                </c:pt>
                <c:pt idx="278">
                  <c:v>32203</c:v>
                </c:pt>
                <c:pt idx="279">
                  <c:v>32234</c:v>
                </c:pt>
                <c:pt idx="280">
                  <c:v>32264</c:v>
                </c:pt>
                <c:pt idx="281">
                  <c:v>32295</c:v>
                </c:pt>
                <c:pt idx="282">
                  <c:v>32325</c:v>
                </c:pt>
                <c:pt idx="283">
                  <c:v>32356</c:v>
                </c:pt>
                <c:pt idx="284">
                  <c:v>32387</c:v>
                </c:pt>
                <c:pt idx="285">
                  <c:v>32417</c:v>
                </c:pt>
                <c:pt idx="286">
                  <c:v>32448</c:v>
                </c:pt>
                <c:pt idx="287">
                  <c:v>32478</c:v>
                </c:pt>
                <c:pt idx="288">
                  <c:v>32509</c:v>
                </c:pt>
                <c:pt idx="289">
                  <c:v>32540</c:v>
                </c:pt>
                <c:pt idx="290">
                  <c:v>32568</c:v>
                </c:pt>
                <c:pt idx="291">
                  <c:v>32599</c:v>
                </c:pt>
                <c:pt idx="292">
                  <c:v>32629</c:v>
                </c:pt>
                <c:pt idx="293">
                  <c:v>32660</c:v>
                </c:pt>
                <c:pt idx="294">
                  <c:v>32690</c:v>
                </c:pt>
                <c:pt idx="295">
                  <c:v>32721</c:v>
                </c:pt>
                <c:pt idx="296">
                  <c:v>32752</c:v>
                </c:pt>
                <c:pt idx="297">
                  <c:v>32782</c:v>
                </c:pt>
                <c:pt idx="298">
                  <c:v>32813</c:v>
                </c:pt>
                <c:pt idx="299">
                  <c:v>32843</c:v>
                </c:pt>
                <c:pt idx="300">
                  <c:v>32874</c:v>
                </c:pt>
                <c:pt idx="301">
                  <c:v>32905</c:v>
                </c:pt>
                <c:pt idx="302">
                  <c:v>32933</c:v>
                </c:pt>
                <c:pt idx="303">
                  <c:v>32964</c:v>
                </c:pt>
                <c:pt idx="304">
                  <c:v>32994</c:v>
                </c:pt>
                <c:pt idx="305">
                  <c:v>33025</c:v>
                </c:pt>
                <c:pt idx="306">
                  <c:v>33055</c:v>
                </c:pt>
                <c:pt idx="307">
                  <c:v>33086</c:v>
                </c:pt>
                <c:pt idx="308">
                  <c:v>33117</c:v>
                </c:pt>
                <c:pt idx="309">
                  <c:v>33147</c:v>
                </c:pt>
                <c:pt idx="310">
                  <c:v>33178</c:v>
                </c:pt>
                <c:pt idx="311">
                  <c:v>33208</c:v>
                </c:pt>
                <c:pt idx="312">
                  <c:v>33239</c:v>
                </c:pt>
                <c:pt idx="313">
                  <c:v>33270</c:v>
                </c:pt>
                <c:pt idx="314">
                  <c:v>33298</c:v>
                </c:pt>
                <c:pt idx="315">
                  <c:v>33329</c:v>
                </c:pt>
                <c:pt idx="316">
                  <c:v>33359</c:v>
                </c:pt>
                <c:pt idx="317">
                  <c:v>33390</c:v>
                </c:pt>
                <c:pt idx="318">
                  <c:v>33420</c:v>
                </c:pt>
                <c:pt idx="319">
                  <c:v>33451</c:v>
                </c:pt>
                <c:pt idx="320">
                  <c:v>33482</c:v>
                </c:pt>
                <c:pt idx="321">
                  <c:v>33512</c:v>
                </c:pt>
                <c:pt idx="322">
                  <c:v>33543</c:v>
                </c:pt>
                <c:pt idx="323">
                  <c:v>33573</c:v>
                </c:pt>
                <c:pt idx="324">
                  <c:v>33604</c:v>
                </c:pt>
                <c:pt idx="325">
                  <c:v>33635</c:v>
                </c:pt>
                <c:pt idx="326">
                  <c:v>33664</c:v>
                </c:pt>
                <c:pt idx="327">
                  <c:v>33695</c:v>
                </c:pt>
                <c:pt idx="328">
                  <c:v>33725</c:v>
                </c:pt>
                <c:pt idx="329">
                  <c:v>33756</c:v>
                </c:pt>
                <c:pt idx="330">
                  <c:v>33786</c:v>
                </c:pt>
                <c:pt idx="331">
                  <c:v>33817</c:v>
                </c:pt>
                <c:pt idx="332">
                  <c:v>33848</c:v>
                </c:pt>
                <c:pt idx="333">
                  <c:v>33878</c:v>
                </c:pt>
                <c:pt idx="334">
                  <c:v>33909</c:v>
                </c:pt>
                <c:pt idx="335">
                  <c:v>33939</c:v>
                </c:pt>
                <c:pt idx="336">
                  <c:v>33970</c:v>
                </c:pt>
                <c:pt idx="337">
                  <c:v>34001</c:v>
                </c:pt>
                <c:pt idx="338">
                  <c:v>34029</c:v>
                </c:pt>
                <c:pt idx="339">
                  <c:v>34060</c:v>
                </c:pt>
                <c:pt idx="340">
                  <c:v>34090</c:v>
                </c:pt>
                <c:pt idx="341">
                  <c:v>34121</c:v>
                </c:pt>
                <c:pt idx="342">
                  <c:v>34151</c:v>
                </c:pt>
                <c:pt idx="343">
                  <c:v>34182</c:v>
                </c:pt>
                <c:pt idx="344">
                  <c:v>34213</c:v>
                </c:pt>
                <c:pt idx="345">
                  <c:v>34243</c:v>
                </c:pt>
                <c:pt idx="346">
                  <c:v>34274</c:v>
                </c:pt>
                <c:pt idx="347">
                  <c:v>34304</c:v>
                </c:pt>
                <c:pt idx="348">
                  <c:v>34335</c:v>
                </c:pt>
                <c:pt idx="349">
                  <c:v>34366</c:v>
                </c:pt>
                <c:pt idx="350">
                  <c:v>34394</c:v>
                </c:pt>
                <c:pt idx="351">
                  <c:v>34425</c:v>
                </c:pt>
                <c:pt idx="352">
                  <c:v>34455</c:v>
                </c:pt>
                <c:pt idx="353">
                  <c:v>34486</c:v>
                </c:pt>
                <c:pt idx="354">
                  <c:v>34516</c:v>
                </c:pt>
                <c:pt idx="355">
                  <c:v>34547</c:v>
                </c:pt>
                <c:pt idx="356">
                  <c:v>34578</c:v>
                </c:pt>
                <c:pt idx="357">
                  <c:v>34608</c:v>
                </c:pt>
                <c:pt idx="358">
                  <c:v>34639</c:v>
                </c:pt>
                <c:pt idx="359">
                  <c:v>34669</c:v>
                </c:pt>
                <c:pt idx="360">
                  <c:v>34700</c:v>
                </c:pt>
                <c:pt idx="361">
                  <c:v>34731</c:v>
                </c:pt>
                <c:pt idx="362">
                  <c:v>34759</c:v>
                </c:pt>
                <c:pt idx="363">
                  <c:v>34790</c:v>
                </c:pt>
                <c:pt idx="364">
                  <c:v>34820</c:v>
                </c:pt>
                <c:pt idx="365">
                  <c:v>34851</c:v>
                </c:pt>
                <c:pt idx="366">
                  <c:v>34881</c:v>
                </c:pt>
                <c:pt idx="367">
                  <c:v>34912</c:v>
                </c:pt>
                <c:pt idx="368">
                  <c:v>34943</c:v>
                </c:pt>
                <c:pt idx="369">
                  <c:v>34973</c:v>
                </c:pt>
                <c:pt idx="370">
                  <c:v>35004</c:v>
                </c:pt>
                <c:pt idx="371">
                  <c:v>35034</c:v>
                </c:pt>
                <c:pt idx="372">
                  <c:v>35065</c:v>
                </c:pt>
                <c:pt idx="373">
                  <c:v>35096</c:v>
                </c:pt>
                <c:pt idx="374">
                  <c:v>35125</c:v>
                </c:pt>
                <c:pt idx="375">
                  <c:v>35156</c:v>
                </c:pt>
                <c:pt idx="376">
                  <c:v>35186</c:v>
                </c:pt>
                <c:pt idx="377">
                  <c:v>35217</c:v>
                </c:pt>
                <c:pt idx="378">
                  <c:v>35247</c:v>
                </c:pt>
                <c:pt idx="379">
                  <c:v>35278</c:v>
                </c:pt>
                <c:pt idx="380">
                  <c:v>35309</c:v>
                </c:pt>
                <c:pt idx="381">
                  <c:v>35339</c:v>
                </c:pt>
                <c:pt idx="382">
                  <c:v>35370</c:v>
                </c:pt>
                <c:pt idx="383">
                  <c:v>35400</c:v>
                </c:pt>
                <c:pt idx="384">
                  <c:v>35431</c:v>
                </c:pt>
                <c:pt idx="385">
                  <c:v>35462</c:v>
                </c:pt>
                <c:pt idx="386">
                  <c:v>35490</c:v>
                </c:pt>
                <c:pt idx="387">
                  <c:v>35521</c:v>
                </c:pt>
                <c:pt idx="388">
                  <c:v>35551</c:v>
                </c:pt>
                <c:pt idx="389">
                  <c:v>35582</c:v>
                </c:pt>
                <c:pt idx="390">
                  <c:v>35612</c:v>
                </c:pt>
                <c:pt idx="391">
                  <c:v>35643</c:v>
                </c:pt>
                <c:pt idx="392">
                  <c:v>35674</c:v>
                </c:pt>
                <c:pt idx="393">
                  <c:v>35704</c:v>
                </c:pt>
                <c:pt idx="394">
                  <c:v>35735</c:v>
                </c:pt>
                <c:pt idx="395">
                  <c:v>35765</c:v>
                </c:pt>
                <c:pt idx="396">
                  <c:v>35796</c:v>
                </c:pt>
                <c:pt idx="397">
                  <c:v>35827</c:v>
                </c:pt>
                <c:pt idx="398">
                  <c:v>35855</c:v>
                </c:pt>
                <c:pt idx="399">
                  <c:v>35886</c:v>
                </c:pt>
                <c:pt idx="400">
                  <c:v>35916</c:v>
                </c:pt>
                <c:pt idx="401">
                  <c:v>35947</c:v>
                </c:pt>
                <c:pt idx="402">
                  <c:v>35977</c:v>
                </c:pt>
                <c:pt idx="403">
                  <c:v>36008</c:v>
                </c:pt>
                <c:pt idx="404">
                  <c:v>36039</c:v>
                </c:pt>
                <c:pt idx="405">
                  <c:v>36069</c:v>
                </c:pt>
                <c:pt idx="406">
                  <c:v>36100</c:v>
                </c:pt>
                <c:pt idx="407">
                  <c:v>36130</c:v>
                </c:pt>
                <c:pt idx="408">
                  <c:v>36161</c:v>
                </c:pt>
                <c:pt idx="409">
                  <c:v>36192</c:v>
                </c:pt>
                <c:pt idx="410">
                  <c:v>36220</c:v>
                </c:pt>
                <c:pt idx="411">
                  <c:v>36251</c:v>
                </c:pt>
                <c:pt idx="412">
                  <c:v>36281</c:v>
                </c:pt>
                <c:pt idx="413">
                  <c:v>36312</c:v>
                </c:pt>
                <c:pt idx="414">
                  <c:v>36342</c:v>
                </c:pt>
                <c:pt idx="415">
                  <c:v>36373</c:v>
                </c:pt>
                <c:pt idx="416">
                  <c:v>36404</c:v>
                </c:pt>
                <c:pt idx="417">
                  <c:v>36434</c:v>
                </c:pt>
                <c:pt idx="418">
                  <c:v>36465</c:v>
                </c:pt>
                <c:pt idx="419">
                  <c:v>36495</c:v>
                </c:pt>
                <c:pt idx="420">
                  <c:v>36526</c:v>
                </c:pt>
                <c:pt idx="421">
                  <c:v>36557</c:v>
                </c:pt>
                <c:pt idx="422">
                  <c:v>36586</c:v>
                </c:pt>
                <c:pt idx="423">
                  <c:v>36617</c:v>
                </c:pt>
                <c:pt idx="424">
                  <c:v>36647</c:v>
                </c:pt>
                <c:pt idx="425">
                  <c:v>36678</c:v>
                </c:pt>
                <c:pt idx="426">
                  <c:v>36708</c:v>
                </c:pt>
                <c:pt idx="427">
                  <c:v>36739</c:v>
                </c:pt>
                <c:pt idx="428">
                  <c:v>36770</c:v>
                </c:pt>
                <c:pt idx="429">
                  <c:v>36800</c:v>
                </c:pt>
                <c:pt idx="430">
                  <c:v>36831</c:v>
                </c:pt>
                <c:pt idx="431">
                  <c:v>36861</c:v>
                </c:pt>
                <c:pt idx="432">
                  <c:v>36892</c:v>
                </c:pt>
                <c:pt idx="433">
                  <c:v>36923</c:v>
                </c:pt>
                <c:pt idx="434">
                  <c:v>36951</c:v>
                </c:pt>
                <c:pt idx="435">
                  <c:v>36982</c:v>
                </c:pt>
                <c:pt idx="436">
                  <c:v>37012</c:v>
                </c:pt>
                <c:pt idx="437">
                  <c:v>37043</c:v>
                </c:pt>
                <c:pt idx="438">
                  <c:v>37073</c:v>
                </c:pt>
                <c:pt idx="439">
                  <c:v>37104</c:v>
                </c:pt>
                <c:pt idx="440">
                  <c:v>37135</c:v>
                </c:pt>
                <c:pt idx="441">
                  <c:v>37165</c:v>
                </c:pt>
                <c:pt idx="442">
                  <c:v>37196</c:v>
                </c:pt>
                <c:pt idx="443">
                  <c:v>37226</c:v>
                </c:pt>
                <c:pt idx="444">
                  <c:v>37257</c:v>
                </c:pt>
                <c:pt idx="445">
                  <c:v>37288</c:v>
                </c:pt>
                <c:pt idx="446">
                  <c:v>37316</c:v>
                </c:pt>
                <c:pt idx="447">
                  <c:v>37347</c:v>
                </c:pt>
                <c:pt idx="448">
                  <c:v>37377</c:v>
                </c:pt>
                <c:pt idx="449">
                  <c:v>37408</c:v>
                </c:pt>
                <c:pt idx="450">
                  <c:v>37438</c:v>
                </c:pt>
                <c:pt idx="451">
                  <c:v>37469</c:v>
                </c:pt>
                <c:pt idx="452">
                  <c:v>37500</c:v>
                </c:pt>
                <c:pt idx="453">
                  <c:v>37530</c:v>
                </c:pt>
                <c:pt idx="454">
                  <c:v>37561</c:v>
                </c:pt>
                <c:pt idx="455">
                  <c:v>37591</c:v>
                </c:pt>
                <c:pt idx="456">
                  <c:v>37622</c:v>
                </c:pt>
                <c:pt idx="457">
                  <c:v>37653</c:v>
                </c:pt>
                <c:pt idx="458">
                  <c:v>37681</c:v>
                </c:pt>
                <c:pt idx="459">
                  <c:v>37712</c:v>
                </c:pt>
                <c:pt idx="460">
                  <c:v>37742</c:v>
                </c:pt>
                <c:pt idx="461">
                  <c:v>37773</c:v>
                </c:pt>
                <c:pt idx="462">
                  <c:v>37803</c:v>
                </c:pt>
                <c:pt idx="463">
                  <c:v>37834</c:v>
                </c:pt>
                <c:pt idx="464">
                  <c:v>37865</c:v>
                </c:pt>
                <c:pt idx="465">
                  <c:v>37895</c:v>
                </c:pt>
                <c:pt idx="466">
                  <c:v>37926</c:v>
                </c:pt>
                <c:pt idx="467">
                  <c:v>37956</c:v>
                </c:pt>
                <c:pt idx="468">
                  <c:v>37987</c:v>
                </c:pt>
                <c:pt idx="469">
                  <c:v>38018</c:v>
                </c:pt>
                <c:pt idx="470">
                  <c:v>38047</c:v>
                </c:pt>
                <c:pt idx="471">
                  <c:v>38078</c:v>
                </c:pt>
                <c:pt idx="472">
                  <c:v>38108</c:v>
                </c:pt>
                <c:pt idx="473">
                  <c:v>38139</c:v>
                </c:pt>
                <c:pt idx="474">
                  <c:v>38169</c:v>
                </c:pt>
                <c:pt idx="475">
                  <c:v>38200</c:v>
                </c:pt>
                <c:pt idx="476">
                  <c:v>38231</c:v>
                </c:pt>
                <c:pt idx="477">
                  <c:v>38261</c:v>
                </c:pt>
                <c:pt idx="478">
                  <c:v>38292</c:v>
                </c:pt>
                <c:pt idx="479">
                  <c:v>38322</c:v>
                </c:pt>
                <c:pt idx="480">
                  <c:v>38353</c:v>
                </c:pt>
                <c:pt idx="481">
                  <c:v>38384</c:v>
                </c:pt>
                <c:pt idx="482">
                  <c:v>38412</c:v>
                </c:pt>
                <c:pt idx="483">
                  <c:v>38443</c:v>
                </c:pt>
                <c:pt idx="484">
                  <c:v>38473</c:v>
                </c:pt>
                <c:pt idx="485">
                  <c:v>38504</c:v>
                </c:pt>
                <c:pt idx="486">
                  <c:v>38534</c:v>
                </c:pt>
                <c:pt idx="487">
                  <c:v>38565</c:v>
                </c:pt>
                <c:pt idx="488">
                  <c:v>38596</c:v>
                </c:pt>
                <c:pt idx="489">
                  <c:v>38626</c:v>
                </c:pt>
                <c:pt idx="490">
                  <c:v>38657</c:v>
                </c:pt>
                <c:pt idx="491">
                  <c:v>38687</c:v>
                </c:pt>
                <c:pt idx="492">
                  <c:v>38718</c:v>
                </c:pt>
                <c:pt idx="493">
                  <c:v>38749</c:v>
                </c:pt>
                <c:pt idx="494">
                  <c:v>38777</c:v>
                </c:pt>
                <c:pt idx="495">
                  <c:v>38808</c:v>
                </c:pt>
                <c:pt idx="496">
                  <c:v>38838</c:v>
                </c:pt>
                <c:pt idx="497">
                  <c:v>38869</c:v>
                </c:pt>
                <c:pt idx="498">
                  <c:v>38899</c:v>
                </c:pt>
                <c:pt idx="499">
                  <c:v>38930</c:v>
                </c:pt>
                <c:pt idx="500">
                  <c:v>38961</c:v>
                </c:pt>
                <c:pt idx="501">
                  <c:v>38991</c:v>
                </c:pt>
                <c:pt idx="502">
                  <c:v>39022</c:v>
                </c:pt>
                <c:pt idx="503">
                  <c:v>39052</c:v>
                </c:pt>
                <c:pt idx="504">
                  <c:v>39083</c:v>
                </c:pt>
                <c:pt idx="505">
                  <c:v>39114</c:v>
                </c:pt>
                <c:pt idx="506">
                  <c:v>39142</c:v>
                </c:pt>
                <c:pt idx="507">
                  <c:v>39173</c:v>
                </c:pt>
                <c:pt idx="508">
                  <c:v>39203</c:v>
                </c:pt>
                <c:pt idx="509">
                  <c:v>39234</c:v>
                </c:pt>
                <c:pt idx="510">
                  <c:v>39264</c:v>
                </c:pt>
                <c:pt idx="511">
                  <c:v>39295</c:v>
                </c:pt>
                <c:pt idx="512">
                  <c:v>39326</c:v>
                </c:pt>
                <c:pt idx="513">
                  <c:v>39356</c:v>
                </c:pt>
                <c:pt idx="514">
                  <c:v>39387</c:v>
                </c:pt>
                <c:pt idx="515">
                  <c:v>39417</c:v>
                </c:pt>
                <c:pt idx="516">
                  <c:v>39448</c:v>
                </c:pt>
                <c:pt idx="517">
                  <c:v>39479</c:v>
                </c:pt>
                <c:pt idx="518">
                  <c:v>39508</c:v>
                </c:pt>
                <c:pt idx="519">
                  <c:v>39539</c:v>
                </c:pt>
                <c:pt idx="520">
                  <c:v>39569</c:v>
                </c:pt>
                <c:pt idx="521">
                  <c:v>39600</c:v>
                </c:pt>
                <c:pt idx="522">
                  <c:v>39630</c:v>
                </c:pt>
                <c:pt idx="523">
                  <c:v>39661</c:v>
                </c:pt>
                <c:pt idx="524">
                  <c:v>39692</c:v>
                </c:pt>
                <c:pt idx="525">
                  <c:v>39722</c:v>
                </c:pt>
                <c:pt idx="526">
                  <c:v>39753</c:v>
                </c:pt>
                <c:pt idx="527">
                  <c:v>39783</c:v>
                </c:pt>
                <c:pt idx="528">
                  <c:v>39814</c:v>
                </c:pt>
                <c:pt idx="529">
                  <c:v>39845</c:v>
                </c:pt>
                <c:pt idx="530">
                  <c:v>39873</c:v>
                </c:pt>
                <c:pt idx="531">
                  <c:v>39904</c:v>
                </c:pt>
                <c:pt idx="532">
                  <c:v>39934</c:v>
                </c:pt>
                <c:pt idx="533">
                  <c:v>39965</c:v>
                </c:pt>
                <c:pt idx="534">
                  <c:v>39995</c:v>
                </c:pt>
                <c:pt idx="535">
                  <c:v>40026</c:v>
                </c:pt>
                <c:pt idx="536">
                  <c:v>40057</c:v>
                </c:pt>
                <c:pt idx="537">
                  <c:v>40087</c:v>
                </c:pt>
                <c:pt idx="538">
                  <c:v>40118</c:v>
                </c:pt>
                <c:pt idx="539">
                  <c:v>40148</c:v>
                </c:pt>
                <c:pt idx="540">
                  <c:v>40179</c:v>
                </c:pt>
                <c:pt idx="541">
                  <c:v>40210</c:v>
                </c:pt>
                <c:pt idx="542">
                  <c:v>40238</c:v>
                </c:pt>
                <c:pt idx="543">
                  <c:v>40269</c:v>
                </c:pt>
                <c:pt idx="544">
                  <c:v>40299</c:v>
                </c:pt>
                <c:pt idx="545">
                  <c:v>40330</c:v>
                </c:pt>
                <c:pt idx="546">
                  <c:v>40360</c:v>
                </c:pt>
                <c:pt idx="547">
                  <c:v>40391</c:v>
                </c:pt>
                <c:pt idx="548">
                  <c:v>40422</c:v>
                </c:pt>
                <c:pt idx="549">
                  <c:v>40452</c:v>
                </c:pt>
                <c:pt idx="550">
                  <c:v>40483</c:v>
                </c:pt>
                <c:pt idx="551">
                  <c:v>40513</c:v>
                </c:pt>
                <c:pt idx="552">
                  <c:v>40544</c:v>
                </c:pt>
                <c:pt idx="553">
                  <c:v>40575</c:v>
                </c:pt>
                <c:pt idx="554">
                  <c:v>40603</c:v>
                </c:pt>
                <c:pt idx="555">
                  <c:v>40634</c:v>
                </c:pt>
                <c:pt idx="556">
                  <c:v>40664</c:v>
                </c:pt>
                <c:pt idx="557">
                  <c:v>40695</c:v>
                </c:pt>
                <c:pt idx="558">
                  <c:v>40725</c:v>
                </c:pt>
                <c:pt idx="559">
                  <c:v>40756</c:v>
                </c:pt>
                <c:pt idx="560">
                  <c:v>40787</c:v>
                </c:pt>
                <c:pt idx="561">
                  <c:v>40817</c:v>
                </c:pt>
                <c:pt idx="562">
                  <c:v>40848</c:v>
                </c:pt>
                <c:pt idx="563">
                  <c:v>40878</c:v>
                </c:pt>
                <c:pt idx="564">
                  <c:v>40909</c:v>
                </c:pt>
                <c:pt idx="565">
                  <c:v>40940</c:v>
                </c:pt>
                <c:pt idx="566">
                  <c:v>40969</c:v>
                </c:pt>
                <c:pt idx="567">
                  <c:v>41000</c:v>
                </c:pt>
                <c:pt idx="568">
                  <c:v>41030</c:v>
                </c:pt>
                <c:pt idx="569">
                  <c:v>41061</c:v>
                </c:pt>
                <c:pt idx="570">
                  <c:v>41091</c:v>
                </c:pt>
                <c:pt idx="571">
                  <c:v>41122</c:v>
                </c:pt>
                <c:pt idx="572">
                  <c:v>41153</c:v>
                </c:pt>
                <c:pt idx="573">
                  <c:v>41183</c:v>
                </c:pt>
                <c:pt idx="574">
                  <c:v>41214</c:v>
                </c:pt>
                <c:pt idx="575">
                  <c:v>41244</c:v>
                </c:pt>
                <c:pt idx="576">
                  <c:v>41275</c:v>
                </c:pt>
                <c:pt idx="577">
                  <c:v>41306</c:v>
                </c:pt>
                <c:pt idx="578">
                  <c:v>41334</c:v>
                </c:pt>
                <c:pt idx="579">
                  <c:v>41365</c:v>
                </c:pt>
                <c:pt idx="580">
                  <c:v>41395</c:v>
                </c:pt>
                <c:pt idx="581">
                  <c:v>41426</c:v>
                </c:pt>
                <c:pt idx="582">
                  <c:v>41456</c:v>
                </c:pt>
                <c:pt idx="583">
                  <c:v>41487</c:v>
                </c:pt>
                <c:pt idx="584">
                  <c:v>41518</c:v>
                </c:pt>
                <c:pt idx="585">
                  <c:v>41548</c:v>
                </c:pt>
                <c:pt idx="586">
                  <c:v>41579</c:v>
                </c:pt>
                <c:pt idx="587">
                  <c:v>41609</c:v>
                </c:pt>
                <c:pt idx="588">
                  <c:v>41640</c:v>
                </c:pt>
                <c:pt idx="589">
                  <c:v>41671</c:v>
                </c:pt>
                <c:pt idx="590">
                  <c:v>41699</c:v>
                </c:pt>
                <c:pt idx="591">
                  <c:v>41730</c:v>
                </c:pt>
                <c:pt idx="592">
                  <c:v>41760</c:v>
                </c:pt>
                <c:pt idx="593">
                  <c:v>41791</c:v>
                </c:pt>
                <c:pt idx="594">
                  <c:v>41821</c:v>
                </c:pt>
                <c:pt idx="595">
                  <c:v>41852</c:v>
                </c:pt>
                <c:pt idx="596">
                  <c:v>41883</c:v>
                </c:pt>
                <c:pt idx="597">
                  <c:v>41913</c:v>
                </c:pt>
                <c:pt idx="598">
                  <c:v>41944</c:v>
                </c:pt>
                <c:pt idx="599">
                  <c:v>41974</c:v>
                </c:pt>
                <c:pt idx="600">
                  <c:v>42005</c:v>
                </c:pt>
                <c:pt idx="601">
                  <c:v>42036</c:v>
                </c:pt>
                <c:pt idx="602">
                  <c:v>42064</c:v>
                </c:pt>
                <c:pt idx="603">
                  <c:v>42095</c:v>
                </c:pt>
                <c:pt idx="604">
                  <c:v>42125</c:v>
                </c:pt>
                <c:pt idx="605">
                  <c:v>42156</c:v>
                </c:pt>
                <c:pt idx="606">
                  <c:v>42186</c:v>
                </c:pt>
                <c:pt idx="607">
                  <c:v>42217</c:v>
                </c:pt>
                <c:pt idx="608">
                  <c:v>42248</c:v>
                </c:pt>
                <c:pt idx="609">
                  <c:v>42278</c:v>
                </c:pt>
                <c:pt idx="610">
                  <c:v>42309</c:v>
                </c:pt>
                <c:pt idx="611">
                  <c:v>42339</c:v>
                </c:pt>
                <c:pt idx="612">
                  <c:v>42370</c:v>
                </c:pt>
                <c:pt idx="613">
                  <c:v>42401</c:v>
                </c:pt>
                <c:pt idx="614">
                  <c:v>42430</c:v>
                </c:pt>
                <c:pt idx="615">
                  <c:v>42461</c:v>
                </c:pt>
                <c:pt idx="616">
                  <c:v>42491</c:v>
                </c:pt>
                <c:pt idx="617">
                  <c:v>42522</c:v>
                </c:pt>
                <c:pt idx="618">
                  <c:v>42552</c:v>
                </c:pt>
                <c:pt idx="619">
                  <c:v>42583</c:v>
                </c:pt>
                <c:pt idx="620">
                  <c:v>42614</c:v>
                </c:pt>
                <c:pt idx="621">
                  <c:v>42644</c:v>
                </c:pt>
                <c:pt idx="622">
                  <c:v>42675</c:v>
                </c:pt>
                <c:pt idx="623">
                  <c:v>42705</c:v>
                </c:pt>
                <c:pt idx="624">
                  <c:v>42736</c:v>
                </c:pt>
                <c:pt idx="625">
                  <c:v>42767</c:v>
                </c:pt>
                <c:pt idx="626">
                  <c:v>42795</c:v>
                </c:pt>
                <c:pt idx="627">
                  <c:v>42826</c:v>
                </c:pt>
                <c:pt idx="628">
                  <c:v>42856</c:v>
                </c:pt>
                <c:pt idx="629">
                  <c:v>42887</c:v>
                </c:pt>
                <c:pt idx="630">
                  <c:v>42917</c:v>
                </c:pt>
                <c:pt idx="631">
                  <c:v>42948</c:v>
                </c:pt>
                <c:pt idx="632">
                  <c:v>42979</c:v>
                </c:pt>
                <c:pt idx="633">
                  <c:v>43009</c:v>
                </c:pt>
                <c:pt idx="634">
                  <c:v>43040</c:v>
                </c:pt>
                <c:pt idx="635">
                  <c:v>43070</c:v>
                </c:pt>
                <c:pt idx="636">
                  <c:v>43101</c:v>
                </c:pt>
                <c:pt idx="637">
                  <c:v>43132</c:v>
                </c:pt>
                <c:pt idx="638">
                  <c:v>43160</c:v>
                </c:pt>
                <c:pt idx="639">
                  <c:v>43191</c:v>
                </c:pt>
                <c:pt idx="640">
                  <c:v>43221</c:v>
                </c:pt>
                <c:pt idx="641">
                  <c:v>43252</c:v>
                </c:pt>
                <c:pt idx="642">
                  <c:v>43282</c:v>
                </c:pt>
                <c:pt idx="643">
                  <c:v>43313</c:v>
                </c:pt>
                <c:pt idx="644">
                  <c:v>43344</c:v>
                </c:pt>
                <c:pt idx="645">
                  <c:v>43374</c:v>
                </c:pt>
                <c:pt idx="646">
                  <c:v>43405</c:v>
                </c:pt>
                <c:pt idx="647">
                  <c:v>43435</c:v>
                </c:pt>
                <c:pt idx="648">
                  <c:v>43466</c:v>
                </c:pt>
                <c:pt idx="649">
                  <c:v>43497</c:v>
                </c:pt>
                <c:pt idx="650">
                  <c:v>43525</c:v>
                </c:pt>
                <c:pt idx="651">
                  <c:v>43556</c:v>
                </c:pt>
                <c:pt idx="652">
                  <c:v>43586</c:v>
                </c:pt>
                <c:pt idx="653">
                  <c:v>43617</c:v>
                </c:pt>
                <c:pt idx="654">
                  <c:v>43647</c:v>
                </c:pt>
                <c:pt idx="655">
                  <c:v>43678</c:v>
                </c:pt>
                <c:pt idx="656">
                  <c:v>43709</c:v>
                </c:pt>
                <c:pt idx="657">
                  <c:v>43739</c:v>
                </c:pt>
                <c:pt idx="658">
                  <c:v>43770</c:v>
                </c:pt>
                <c:pt idx="659">
                  <c:v>43800</c:v>
                </c:pt>
                <c:pt idx="660">
                  <c:v>43831</c:v>
                </c:pt>
                <c:pt idx="661">
                  <c:v>43862</c:v>
                </c:pt>
                <c:pt idx="662">
                  <c:v>43891</c:v>
                </c:pt>
                <c:pt idx="663">
                  <c:v>43922</c:v>
                </c:pt>
                <c:pt idx="664">
                  <c:v>43952</c:v>
                </c:pt>
                <c:pt idx="665">
                  <c:v>43983</c:v>
                </c:pt>
                <c:pt idx="666">
                  <c:v>44013</c:v>
                </c:pt>
                <c:pt idx="667">
                  <c:v>44044</c:v>
                </c:pt>
                <c:pt idx="668">
                  <c:v>44075</c:v>
                </c:pt>
                <c:pt idx="669">
                  <c:v>44105</c:v>
                </c:pt>
                <c:pt idx="670">
                  <c:v>44136</c:v>
                </c:pt>
                <c:pt idx="671">
                  <c:v>44166</c:v>
                </c:pt>
                <c:pt idx="672">
                  <c:v>44197</c:v>
                </c:pt>
                <c:pt idx="673">
                  <c:v>44228</c:v>
                </c:pt>
                <c:pt idx="674">
                  <c:v>44256</c:v>
                </c:pt>
                <c:pt idx="675">
                  <c:v>44287</c:v>
                </c:pt>
                <c:pt idx="676">
                  <c:v>44317</c:v>
                </c:pt>
                <c:pt idx="677">
                  <c:v>44348</c:v>
                </c:pt>
                <c:pt idx="678">
                  <c:v>44378</c:v>
                </c:pt>
                <c:pt idx="679">
                  <c:v>44409</c:v>
                </c:pt>
                <c:pt idx="680">
                  <c:v>44440</c:v>
                </c:pt>
                <c:pt idx="681">
                  <c:v>44470</c:v>
                </c:pt>
                <c:pt idx="682">
                  <c:v>44501</c:v>
                </c:pt>
                <c:pt idx="683">
                  <c:v>44531</c:v>
                </c:pt>
                <c:pt idx="684">
                  <c:v>44562</c:v>
                </c:pt>
                <c:pt idx="685">
                  <c:v>44593</c:v>
                </c:pt>
                <c:pt idx="686">
                  <c:v>44621</c:v>
                </c:pt>
                <c:pt idx="687">
                  <c:v>44652</c:v>
                </c:pt>
                <c:pt idx="688">
                  <c:v>44682</c:v>
                </c:pt>
                <c:pt idx="689">
                  <c:v>44713</c:v>
                </c:pt>
                <c:pt idx="690">
                  <c:v>44743</c:v>
                </c:pt>
                <c:pt idx="691">
                  <c:v>44774</c:v>
                </c:pt>
                <c:pt idx="692">
                  <c:v>44805</c:v>
                </c:pt>
                <c:pt idx="693">
                  <c:v>44835</c:v>
                </c:pt>
                <c:pt idx="694">
                  <c:v>44866</c:v>
                </c:pt>
                <c:pt idx="695">
                  <c:v>44896</c:v>
                </c:pt>
                <c:pt idx="696">
                  <c:v>44927</c:v>
                </c:pt>
                <c:pt idx="697">
                  <c:v>44958</c:v>
                </c:pt>
                <c:pt idx="698">
                  <c:v>44986</c:v>
                </c:pt>
                <c:pt idx="699">
                  <c:v>45017</c:v>
                </c:pt>
                <c:pt idx="700">
                  <c:v>45047</c:v>
                </c:pt>
                <c:pt idx="701">
                  <c:v>45078</c:v>
                </c:pt>
                <c:pt idx="702">
                  <c:v>45108</c:v>
                </c:pt>
                <c:pt idx="703">
                  <c:v>45139</c:v>
                </c:pt>
                <c:pt idx="704">
                  <c:v>45170</c:v>
                </c:pt>
                <c:pt idx="705">
                  <c:v>45200</c:v>
                </c:pt>
                <c:pt idx="706">
                  <c:v>45231</c:v>
                </c:pt>
                <c:pt idx="707">
                  <c:v>45291</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numCache>
            </c:numRef>
          </c:cat>
          <c:val>
            <c:numRef>
              <c:f>'ProbRange&amp;Recession (2)'!$I$15:$I$5000</c:f>
              <c:numCache>
                <c:formatCode>General</c:formatCode>
                <c:ptCount val="4986"/>
                <c:pt idx="701" formatCode="0.000">
                  <c:v>21.235910458002895</c:v>
                </c:pt>
                <c:pt idx="703" formatCode="0.000">
                  <c:v>0</c:v>
                </c:pt>
                <c:pt idx="704" formatCode="0.000">
                  <c:v>0</c:v>
                </c:pt>
                <c:pt idx="706" formatCode="0.000">
                  <c:v>0</c:v>
                </c:pt>
                <c:pt idx="707" formatCode="0.000">
                  <c:v>0</c:v>
                </c:pt>
              </c:numCache>
            </c:numRef>
          </c:val>
          <c:extLst>
            <c:ext xmlns:c16="http://schemas.microsoft.com/office/drawing/2014/chart" uri="{C3380CC4-5D6E-409C-BE32-E72D297353CC}">
              <c16:uniqueId val="{00000004-09D5-48ED-B59B-7D666B4F0E81}"/>
            </c:ext>
          </c:extLst>
        </c:ser>
        <c:ser>
          <c:idx val="3"/>
          <c:order val="4"/>
          <c:tx>
            <c:strRef>
              <c:f>'ProbRange&amp;Recession (2)'!$K$2</c:f>
              <c:strCache>
                <c:ptCount val="1"/>
                <c:pt idx="0">
                  <c:v>US recession</c:v>
                </c:pt>
              </c:strCache>
            </c:strRef>
          </c:tx>
          <c:spPr>
            <a:solidFill>
              <a:srgbClr val="DFDDCB"/>
            </a:solidFill>
            <a:ln w="25400">
              <a:solidFill>
                <a:srgbClr val="DFDDCB"/>
              </a:solidFill>
              <a:prstDash val="solid"/>
            </a:ln>
          </c:spPr>
          <c:invertIfNegative val="0"/>
          <c:cat>
            <c:numRef>
              <c:f>'ProbRange&amp;Recession (2)'!$D$15:$D$5000</c:f>
              <c:numCache>
                <c:formatCode>m/d/yyyy</c:formatCode>
                <c:ptCount val="4986"/>
                <c:pt idx="0">
                  <c:v>23743</c:v>
                </c:pt>
                <c:pt idx="1">
                  <c:v>23774</c:v>
                </c:pt>
                <c:pt idx="2">
                  <c:v>23802</c:v>
                </c:pt>
                <c:pt idx="3">
                  <c:v>23833</c:v>
                </c:pt>
                <c:pt idx="4">
                  <c:v>23863</c:v>
                </c:pt>
                <c:pt idx="5">
                  <c:v>23894</c:v>
                </c:pt>
                <c:pt idx="6">
                  <c:v>23924</c:v>
                </c:pt>
                <c:pt idx="7">
                  <c:v>23955</c:v>
                </c:pt>
                <c:pt idx="8">
                  <c:v>23986</c:v>
                </c:pt>
                <c:pt idx="9">
                  <c:v>24016</c:v>
                </c:pt>
                <c:pt idx="10">
                  <c:v>24047</c:v>
                </c:pt>
                <c:pt idx="11">
                  <c:v>24077</c:v>
                </c:pt>
                <c:pt idx="12">
                  <c:v>24108</c:v>
                </c:pt>
                <c:pt idx="13">
                  <c:v>24139</c:v>
                </c:pt>
                <c:pt idx="14">
                  <c:v>24167</c:v>
                </c:pt>
                <c:pt idx="15">
                  <c:v>24198</c:v>
                </c:pt>
                <c:pt idx="16">
                  <c:v>24228</c:v>
                </c:pt>
                <c:pt idx="17">
                  <c:v>24259</c:v>
                </c:pt>
                <c:pt idx="18">
                  <c:v>24289</c:v>
                </c:pt>
                <c:pt idx="19">
                  <c:v>24320</c:v>
                </c:pt>
                <c:pt idx="20">
                  <c:v>24351</c:v>
                </c:pt>
                <c:pt idx="21">
                  <c:v>24381</c:v>
                </c:pt>
                <c:pt idx="22">
                  <c:v>24412</c:v>
                </c:pt>
                <c:pt idx="23">
                  <c:v>24442</c:v>
                </c:pt>
                <c:pt idx="24">
                  <c:v>24473</c:v>
                </c:pt>
                <c:pt idx="25">
                  <c:v>24504</c:v>
                </c:pt>
                <c:pt idx="26">
                  <c:v>24532</c:v>
                </c:pt>
                <c:pt idx="27">
                  <c:v>24563</c:v>
                </c:pt>
                <c:pt idx="28">
                  <c:v>24593</c:v>
                </c:pt>
                <c:pt idx="29">
                  <c:v>24624</c:v>
                </c:pt>
                <c:pt idx="30">
                  <c:v>24654</c:v>
                </c:pt>
                <c:pt idx="31">
                  <c:v>24685</c:v>
                </c:pt>
                <c:pt idx="32">
                  <c:v>24716</c:v>
                </c:pt>
                <c:pt idx="33">
                  <c:v>24746</c:v>
                </c:pt>
                <c:pt idx="34">
                  <c:v>24777</c:v>
                </c:pt>
                <c:pt idx="35">
                  <c:v>24807</c:v>
                </c:pt>
                <c:pt idx="36">
                  <c:v>24838</c:v>
                </c:pt>
                <c:pt idx="37">
                  <c:v>24869</c:v>
                </c:pt>
                <c:pt idx="38">
                  <c:v>24898</c:v>
                </c:pt>
                <c:pt idx="39">
                  <c:v>24929</c:v>
                </c:pt>
                <c:pt idx="40">
                  <c:v>24959</c:v>
                </c:pt>
                <c:pt idx="41">
                  <c:v>24990</c:v>
                </c:pt>
                <c:pt idx="42">
                  <c:v>25020</c:v>
                </c:pt>
                <c:pt idx="43">
                  <c:v>25051</c:v>
                </c:pt>
                <c:pt idx="44">
                  <c:v>25082</c:v>
                </c:pt>
                <c:pt idx="45">
                  <c:v>25112</c:v>
                </c:pt>
                <c:pt idx="46">
                  <c:v>25143</c:v>
                </c:pt>
                <c:pt idx="47">
                  <c:v>25173</c:v>
                </c:pt>
                <c:pt idx="48">
                  <c:v>25204</c:v>
                </c:pt>
                <c:pt idx="49">
                  <c:v>25235</c:v>
                </c:pt>
                <c:pt idx="50">
                  <c:v>25263</c:v>
                </c:pt>
                <c:pt idx="51">
                  <c:v>25294</c:v>
                </c:pt>
                <c:pt idx="52">
                  <c:v>25324</c:v>
                </c:pt>
                <c:pt idx="53">
                  <c:v>25355</c:v>
                </c:pt>
                <c:pt idx="54">
                  <c:v>25385</c:v>
                </c:pt>
                <c:pt idx="55">
                  <c:v>25416</c:v>
                </c:pt>
                <c:pt idx="56">
                  <c:v>25447</c:v>
                </c:pt>
                <c:pt idx="57">
                  <c:v>25477</c:v>
                </c:pt>
                <c:pt idx="58">
                  <c:v>25508</c:v>
                </c:pt>
                <c:pt idx="59">
                  <c:v>25538</c:v>
                </c:pt>
                <c:pt idx="60">
                  <c:v>25569</c:v>
                </c:pt>
                <c:pt idx="61">
                  <c:v>25600</c:v>
                </c:pt>
                <c:pt idx="62">
                  <c:v>25628</c:v>
                </c:pt>
                <c:pt idx="63">
                  <c:v>25659</c:v>
                </c:pt>
                <c:pt idx="64">
                  <c:v>25689</c:v>
                </c:pt>
                <c:pt idx="65">
                  <c:v>25720</c:v>
                </c:pt>
                <c:pt idx="66">
                  <c:v>25750</c:v>
                </c:pt>
                <c:pt idx="67">
                  <c:v>25781</c:v>
                </c:pt>
                <c:pt idx="68">
                  <c:v>25812</c:v>
                </c:pt>
                <c:pt idx="69">
                  <c:v>25842</c:v>
                </c:pt>
                <c:pt idx="70">
                  <c:v>25873</c:v>
                </c:pt>
                <c:pt idx="71">
                  <c:v>25903</c:v>
                </c:pt>
                <c:pt idx="72">
                  <c:v>25934</c:v>
                </c:pt>
                <c:pt idx="73">
                  <c:v>25965</c:v>
                </c:pt>
                <c:pt idx="74">
                  <c:v>25993</c:v>
                </c:pt>
                <c:pt idx="75">
                  <c:v>26024</c:v>
                </c:pt>
                <c:pt idx="76">
                  <c:v>26054</c:v>
                </c:pt>
                <c:pt idx="77">
                  <c:v>26085</c:v>
                </c:pt>
                <c:pt idx="78">
                  <c:v>26115</c:v>
                </c:pt>
                <c:pt idx="79">
                  <c:v>26146</c:v>
                </c:pt>
                <c:pt idx="80">
                  <c:v>26177</c:v>
                </c:pt>
                <c:pt idx="81">
                  <c:v>26207</c:v>
                </c:pt>
                <c:pt idx="82">
                  <c:v>26238</c:v>
                </c:pt>
                <c:pt idx="83">
                  <c:v>26268</c:v>
                </c:pt>
                <c:pt idx="84">
                  <c:v>26299</c:v>
                </c:pt>
                <c:pt idx="85">
                  <c:v>26330</c:v>
                </c:pt>
                <c:pt idx="86">
                  <c:v>26359</c:v>
                </c:pt>
                <c:pt idx="87">
                  <c:v>26390</c:v>
                </c:pt>
                <c:pt idx="88">
                  <c:v>26420</c:v>
                </c:pt>
                <c:pt idx="89">
                  <c:v>26451</c:v>
                </c:pt>
                <c:pt idx="90">
                  <c:v>26481</c:v>
                </c:pt>
                <c:pt idx="91">
                  <c:v>26512</c:v>
                </c:pt>
                <c:pt idx="92">
                  <c:v>26543</c:v>
                </c:pt>
                <c:pt idx="93">
                  <c:v>26573</c:v>
                </c:pt>
                <c:pt idx="94">
                  <c:v>26604</c:v>
                </c:pt>
                <c:pt idx="95">
                  <c:v>26634</c:v>
                </c:pt>
                <c:pt idx="96">
                  <c:v>26665</c:v>
                </c:pt>
                <c:pt idx="97">
                  <c:v>26696</c:v>
                </c:pt>
                <c:pt idx="98">
                  <c:v>26724</c:v>
                </c:pt>
                <c:pt idx="99">
                  <c:v>26755</c:v>
                </c:pt>
                <c:pt idx="100">
                  <c:v>26785</c:v>
                </c:pt>
                <c:pt idx="101">
                  <c:v>26816</c:v>
                </c:pt>
                <c:pt idx="102">
                  <c:v>26846</c:v>
                </c:pt>
                <c:pt idx="103">
                  <c:v>26877</c:v>
                </c:pt>
                <c:pt idx="104">
                  <c:v>26908</c:v>
                </c:pt>
                <c:pt idx="105">
                  <c:v>26938</c:v>
                </c:pt>
                <c:pt idx="106">
                  <c:v>26969</c:v>
                </c:pt>
                <c:pt idx="107">
                  <c:v>26999</c:v>
                </c:pt>
                <c:pt idx="108">
                  <c:v>27030</c:v>
                </c:pt>
                <c:pt idx="109">
                  <c:v>27061</c:v>
                </c:pt>
                <c:pt idx="110">
                  <c:v>27089</c:v>
                </c:pt>
                <c:pt idx="111">
                  <c:v>27120</c:v>
                </c:pt>
                <c:pt idx="112">
                  <c:v>27150</c:v>
                </c:pt>
                <c:pt idx="113">
                  <c:v>27181</c:v>
                </c:pt>
                <c:pt idx="114">
                  <c:v>27211</c:v>
                </c:pt>
                <c:pt idx="115">
                  <c:v>27242</c:v>
                </c:pt>
                <c:pt idx="116">
                  <c:v>27273</c:v>
                </c:pt>
                <c:pt idx="117">
                  <c:v>27303</c:v>
                </c:pt>
                <c:pt idx="118">
                  <c:v>27334</c:v>
                </c:pt>
                <c:pt idx="119">
                  <c:v>27364</c:v>
                </c:pt>
                <c:pt idx="120">
                  <c:v>27395</c:v>
                </c:pt>
                <c:pt idx="121">
                  <c:v>27426</c:v>
                </c:pt>
                <c:pt idx="122">
                  <c:v>27454</c:v>
                </c:pt>
                <c:pt idx="123">
                  <c:v>27485</c:v>
                </c:pt>
                <c:pt idx="124">
                  <c:v>27515</c:v>
                </c:pt>
                <c:pt idx="125">
                  <c:v>27546</c:v>
                </c:pt>
                <c:pt idx="126">
                  <c:v>27576</c:v>
                </c:pt>
                <c:pt idx="127">
                  <c:v>27607</c:v>
                </c:pt>
                <c:pt idx="128">
                  <c:v>27638</c:v>
                </c:pt>
                <c:pt idx="129">
                  <c:v>27668</c:v>
                </c:pt>
                <c:pt idx="130">
                  <c:v>27699</c:v>
                </c:pt>
                <c:pt idx="131">
                  <c:v>27729</c:v>
                </c:pt>
                <c:pt idx="132">
                  <c:v>27760</c:v>
                </c:pt>
                <c:pt idx="133">
                  <c:v>27791</c:v>
                </c:pt>
                <c:pt idx="134">
                  <c:v>27820</c:v>
                </c:pt>
                <c:pt idx="135">
                  <c:v>27851</c:v>
                </c:pt>
                <c:pt idx="136">
                  <c:v>27881</c:v>
                </c:pt>
                <c:pt idx="137">
                  <c:v>27912</c:v>
                </c:pt>
                <c:pt idx="138">
                  <c:v>27942</c:v>
                </c:pt>
                <c:pt idx="139">
                  <c:v>27973</c:v>
                </c:pt>
                <c:pt idx="140">
                  <c:v>28004</c:v>
                </c:pt>
                <c:pt idx="141">
                  <c:v>28034</c:v>
                </c:pt>
                <c:pt idx="142">
                  <c:v>28065</c:v>
                </c:pt>
                <c:pt idx="143">
                  <c:v>28095</c:v>
                </c:pt>
                <c:pt idx="144">
                  <c:v>28126</c:v>
                </c:pt>
                <c:pt idx="145">
                  <c:v>28157</c:v>
                </c:pt>
                <c:pt idx="146">
                  <c:v>28185</c:v>
                </c:pt>
                <c:pt idx="147">
                  <c:v>28216</c:v>
                </c:pt>
                <c:pt idx="148">
                  <c:v>28246</c:v>
                </c:pt>
                <c:pt idx="149">
                  <c:v>28277</c:v>
                </c:pt>
                <c:pt idx="150">
                  <c:v>28307</c:v>
                </c:pt>
                <c:pt idx="151">
                  <c:v>28338</c:v>
                </c:pt>
                <c:pt idx="152">
                  <c:v>28369</c:v>
                </c:pt>
                <c:pt idx="153">
                  <c:v>28399</c:v>
                </c:pt>
                <c:pt idx="154">
                  <c:v>28430</c:v>
                </c:pt>
                <c:pt idx="155">
                  <c:v>28460</c:v>
                </c:pt>
                <c:pt idx="156">
                  <c:v>28491</c:v>
                </c:pt>
                <c:pt idx="157">
                  <c:v>28522</c:v>
                </c:pt>
                <c:pt idx="158">
                  <c:v>28550</c:v>
                </c:pt>
                <c:pt idx="159">
                  <c:v>28581</c:v>
                </c:pt>
                <c:pt idx="160">
                  <c:v>28611</c:v>
                </c:pt>
                <c:pt idx="161">
                  <c:v>28642</c:v>
                </c:pt>
                <c:pt idx="162">
                  <c:v>28672</c:v>
                </c:pt>
                <c:pt idx="163">
                  <c:v>28703</c:v>
                </c:pt>
                <c:pt idx="164">
                  <c:v>28734</c:v>
                </c:pt>
                <c:pt idx="165">
                  <c:v>28764</c:v>
                </c:pt>
                <c:pt idx="166">
                  <c:v>28795</c:v>
                </c:pt>
                <c:pt idx="167">
                  <c:v>28825</c:v>
                </c:pt>
                <c:pt idx="168">
                  <c:v>28856</c:v>
                </c:pt>
                <c:pt idx="169">
                  <c:v>28887</c:v>
                </c:pt>
                <c:pt idx="170">
                  <c:v>28915</c:v>
                </c:pt>
                <c:pt idx="171">
                  <c:v>28946</c:v>
                </c:pt>
                <c:pt idx="172">
                  <c:v>28976</c:v>
                </c:pt>
                <c:pt idx="173">
                  <c:v>29007</c:v>
                </c:pt>
                <c:pt idx="174">
                  <c:v>29037</c:v>
                </c:pt>
                <c:pt idx="175">
                  <c:v>29068</c:v>
                </c:pt>
                <c:pt idx="176">
                  <c:v>29099</c:v>
                </c:pt>
                <c:pt idx="177">
                  <c:v>29129</c:v>
                </c:pt>
                <c:pt idx="178">
                  <c:v>29160</c:v>
                </c:pt>
                <c:pt idx="179">
                  <c:v>29190</c:v>
                </c:pt>
                <c:pt idx="180">
                  <c:v>29221</c:v>
                </c:pt>
                <c:pt idx="181">
                  <c:v>29252</c:v>
                </c:pt>
                <c:pt idx="182">
                  <c:v>29281</c:v>
                </c:pt>
                <c:pt idx="183">
                  <c:v>29312</c:v>
                </c:pt>
                <c:pt idx="184">
                  <c:v>29342</c:v>
                </c:pt>
                <c:pt idx="185">
                  <c:v>29373</c:v>
                </c:pt>
                <c:pt idx="186">
                  <c:v>29403</c:v>
                </c:pt>
                <c:pt idx="187">
                  <c:v>29434</c:v>
                </c:pt>
                <c:pt idx="188">
                  <c:v>29465</c:v>
                </c:pt>
                <c:pt idx="189">
                  <c:v>29495</c:v>
                </c:pt>
                <c:pt idx="190">
                  <c:v>29526</c:v>
                </c:pt>
                <c:pt idx="191">
                  <c:v>29556</c:v>
                </c:pt>
                <c:pt idx="192">
                  <c:v>29587</c:v>
                </c:pt>
                <c:pt idx="193">
                  <c:v>29618</c:v>
                </c:pt>
                <c:pt idx="194">
                  <c:v>29646</c:v>
                </c:pt>
                <c:pt idx="195">
                  <c:v>29677</c:v>
                </c:pt>
                <c:pt idx="196">
                  <c:v>29707</c:v>
                </c:pt>
                <c:pt idx="197">
                  <c:v>29738</c:v>
                </c:pt>
                <c:pt idx="198">
                  <c:v>29768</c:v>
                </c:pt>
                <c:pt idx="199">
                  <c:v>29799</c:v>
                </c:pt>
                <c:pt idx="200">
                  <c:v>29830</c:v>
                </c:pt>
                <c:pt idx="201">
                  <c:v>29860</c:v>
                </c:pt>
                <c:pt idx="202">
                  <c:v>29891</c:v>
                </c:pt>
                <c:pt idx="203">
                  <c:v>29921</c:v>
                </c:pt>
                <c:pt idx="204">
                  <c:v>29952</c:v>
                </c:pt>
                <c:pt idx="205">
                  <c:v>29983</c:v>
                </c:pt>
                <c:pt idx="206">
                  <c:v>30011</c:v>
                </c:pt>
                <c:pt idx="207">
                  <c:v>30042</c:v>
                </c:pt>
                <c:pt idx="208">
                  <c:v>30072</c:v>
                </c:pt>
                <c:pt idx="209">
                  <c:v>30103</c:v>
                </c:pt>
                <c:pt idx="210">
                  <c:v>30133</c:v>
                </c:pt>
                <c:pt idx="211">
                  <c:v>30164</c:v>
                </c:pt>
                <c:pt idx="212">
                  <c:v>30195</c:v>
                </c:pt>
                <c:pt idx="213">
                  <c:v>30225</c:v>
                </c:pt>
                <c:pt idx="214">
                  <c:v>30256</c:v>
                </c:pt>
                <c:pt idx="215">
                  <c:v>30286</c:v>
                </c:pt>
                <c:pt idx="216">
                  <c:v>30317</c:v>
                </c:pt>
                <c:pt idx="217">
                  <c:v>30348</c:v>
                </c:pt>
                <c:pt idx="218">
                  <c:v>30376</c:v>
                </c:pt>
                <c:pt idx="219">
                  <c:v>30407</c:v>
                </c:pt>
                <c:pt idx="220">
                  <c:v>30437</c:v>
                </c:pt>
                <c:pt idx="221">
                  <c:v>30468</c:v>
                </c:pt>
                <c:pt idx="222">
                  <c:v>30498</c:v>
                </c:pt>
                <c:pt idx="223">
                  <c:v>30529</c:v>
                </c:pt>
                <c:pt idx="224">
                  <c:v>30560</c:v>
                </c:pt>
                <c:pt idx="225">
                  <c:v>30590</c:v>
                </c:pt>
                <c:pt idx="226">
                  <c:v>30621</c:v>
                </c:pt>
                <c:pt idx="227">
                  <c:v>30651</c:v>
                </c:pt>
                <c:pt idx="228">
                  <c:v>30682</c:v>
                </c:pt>
                <c:pt idx="229">
                  <c:v>30713</c:v>
                </c:pt>
                <c:pt idx="230">
                  <c:v>30742</c:v>
                </c:pt>
                <c:pt idx="231">
                  <c:v>30773</c:v>
                </c:pt>
                <c:pt idx="232">
                  <c:v>30803</c:v>
                </c:pt>
                <c:pt idx="233">
                  <c:v>30834</c:v>
                </c:pt>
                <c:pt idx="234">
                  <c:v>30864</c:v>
                </c:pt>
                <c:pt idx="235">
                  <c:v>30895</c:v>
                </c:pt>
                <c:pt idx="236">
                  <c:v>30926</c:v>
                </c:pt>
                <c:pt idx="237">
                  <c:v>30956</c:v>
                </c:pt>
                <c:pt idx="238">
                  <c:v>30987</c:v>
                </c:pt>
                <c:pt idx="239">
                  <c:v>31017</c:v>
                </c:pt>
                <c:pt idx="240">
                  <c:v>31048</c:v>
                </c:pt>
                <c:pt idx="241">
                  <c:v>31079</c:v>
                </c:pt>
                <c:pt idx="242">
                  <c:v>31107</c:v>
                </c:pt>
                <c:pt idx="243">
                  <c:v>31138</c:v>
                </c:pt>
                <c:pt idx="244">
                  <c:v>31168</c:v>
                </c:pt>
                <c:pt idx="245">
                  <c:v>31199</c:v>
                </c:pt>
                <c:pt idx="246">
                  <c:v>31229</c:v>
                </c:pt>
                <c:pt idx="247">
                  <c:v>31260</c:v>
                </c:pt>
                <c:pt idx="248">
                  <c:v>31291</c:v>
                </c:pt>
                <c:pt idx="249">
                  <c:v>31321</c:v>
                </c:pt>
                <c:pt idx="250">
                  <c:v>31352</c:v>
                </c:pt>
                <c:pt idx="251">
                  <c:v>31382</c:v>
                </c:pt>
                <c:pt idx="252">
                  <c:v>31413</c:v>
                </c:pt>
                <c:pt idx="253">
                  <c:v>31444</c:v>
                </c:pt>
                <c:pt idx="254">
                  <c:v>31472</c:v>
                </c:pt>
                <c:pt idx="255">
                  <c:v>31503</c:v>
                </c:pt>
                <c:pt idx="256">
                  <c:v>31533</c:v>
                </c:pt>
                <c:pt idx="257">
                  <c:v>31564</c:v>
                </c:pt>
                <c:pt idx="258">
                  <c:v>31594</c:v>
                </c:pt>
                <c:pt idx="259">
                  <c:v>31625</c:v>
                </c:pt>
                <c:pt idx="260">
                  <c:v>31656</c:v>
                </c:pt>
                <c:pt idx="261">
                  <c:v>31686</c:v>
                </c:pt>
                <c:pt idx="262">
                  <c:v>31717</c:v>
                </c:pt>
                <c:pt idx="263">
                  <c:v>31747</c:v>
                </c:pt>
                <c:pt idx="264">
                  <c:v>31778</c:v>
                </c:pt>
                <c:pt idx="265">
                  <c:v>31809</c:v>
                </c:pt>
                <c:pt idx="266">
                  <c:v>31837</c:v>
                </c:pt>
                <c:pt idx="267">
                  <c:v>31868</c:v>
                </c:pt>
                <c:pt idx="268">
                  <c:v>31898</c:v>
                </c:pt>
                <c:pt idx="269">
                  <c:v>31929</c:v>
                </c:pt>
                <c:pt idx="270">
                  <c:v>31959</c:v>
                </c:pt>
                <c:pt idx="271">
                  <c:v>31990</c:v>
                </c:pt>
                <c:pt idx="272">
                  <c:v>32021</c:v>
                </c:pt>
                <c:pt idx="273">
                  <c:v>32051</c:v>
                </c:pt>
                <c:pt idx="274">
                  <c:v>32082</c:v>
                </c:pt>
                <c:pt idx="275">
                  <c:v>32112</c:v>
                </c:pt>
                <c:pt idx="276">
                  <c:v>32143</c:v>
                </c:pt>
                <c:pt idx="277">
                  <c:v>32174</c:v>
                </c:pt>
                <c:pt idx="278">
                  <c:v>32203</c:v>
                </c:pt>
                <c:pt idx="279">
                  <c:v>32234</c:v>
                </c:pt>
                <c:pt idx="280">
                  <c:v>32264</c:v>
                </c:pt>
                <c:pt idx="281">
                  <c:v>32295</c:v>
                </c:pt>
                <c:pt idx="282">
                  <c:v>32325</c:v>
                </c:pt>
                <c:pt idx="283">
                  <c:v>32356</c:v>
                </c:pt>
                <c:pt idx="284">
                  <c:v>32387</c:v>
                </c:pt>
                <c:pt idx="285">
                  <c:v>32417</c:v>
                </c:pt>
                <c:pt idx="286">
                  <c:v>32448</c:v>
                </c:pt>
                <c:pt idx="287">
                  <c:v>32478</c:v>
                </c:pt>
                <c:pt idx="288">
                  <c:v>32509</c:v>
                </c:pt>
                <c:pt idx="289">
                  <c:v>32540</c:v>
                </c:pt>
                <c:pt idx="290">
                  <c:v>32568</c:v>
                </c:pt>
                <c:pt idx="291">
                  <c:v>32599</c:v>
                </c:pt>
                <c:pt idx="292">
                  <c:v>32629</c:v>
                </c:pt>
                <c:pt idx="293">
                  <c:v>32660</c:v>
                </c:pt>
                <c:pt idx="294">
                  <c:v>32690</c:v>
                </c:pt>
                <c:pt idx="295">
                  <c:v>32721</c:v>
                </c:pt>
                <c:pt idx="296">
                  <c:v>32752</c:v>
                </c:pt>
                <c:pt idx="297">
                  <c:v>32782</c:v>
                </c:pt>
                <c:pt idx="298">
                  <c:v>32813</c:v>
                </c:pt>
                <c:pt idx="299">
                  <c:v>32843</c:v>
                </c:pt>
                <c:pt idx="300">
                  <c:v>32874</c:v>
                </c:pt>
                <c:pt idx="301">
                  <c:v>32905</c:v>
                </c:pt>
                <c:pt idx="302">
                  <c:v>32933</c:v>
                </c:pt>
                <c:pt idx="303">
                  <c:v>32964</c:v>
                </c:pt>
                <c:pt idx="304">
                  <c:v>32994</c:v>
                </c:pt>
                <c:pt idx="305">
                  <c:v>33025</c:v>
                </c:pt>
                <c:pt idx="306">
                  <c:v>33055</c:v>
                </c:pt>
                <c:pt idx="307">
                  <c:v>33086</c:v>
                </c:pt>
                <c:pt idx="308">
                  <c:v>33117</c:v>
                </c:pt>
                <c:pt idx="309">
                  <c:v>33147</c:v>
                </c:pt>
                <c:pt idx="310">
                  <c:v>33178</c:v>
                </c:pt>
                <c:pt idx="311">
                  <c:v>33208</c:v>
                </c:pt>
                <c:pt idx="312">
                  <c:v>33239</c:v>
                </c:pt>
                <c:pt idx="313">
                  <c:v>33270</c:v>
                </c:pt>
                <c:pt idx="314">
                  <c:v>33298</c:v>
                </c:pt>
                <c:pt idx="315">
                  <c:v>33329</c:v>
                </c:pt>
                <c:pt idx="316">
                  <c:v>33359</c:v>
                </c:pt>
                <c:pt idx="317">
                  <c:v>33390</c:v>
                </c:pt>
                <c:pt idx="318">
                  <c:v>33420</c:v>
                </c:pt>
                <c:pt idx="319">
                  <c:v>33451</c:v>
                </c:pt>
                <c:pt idx="320">
                  <c:v>33482</c:v>
                </c:pt>
                <c:pt idx="321">
                  <c:v>33512</c:v>
                </c:pt>
                <c:pt idx="322">
                  <c:v>33543</c:v>
                </c:pt>
                <c:pt idx="323">
                  <c:v>33573</c:v>
                </c:pt>
                <c:pt idx="324">
                  <c:v>33604</c:v>
                </c:pt>
                <c:pt idx="325">
                  <c:v>33635</c:v>
                </c:pt>
                <c:pt idx="326">
                  <c:v>33664</c:v>
                </c:pt>
                <c:pt idx="327">
                  <c:v>33695</c:v>
                </c:pt>
                <c:pt idx="328">
                  <c:v>33725</c:v>
                </c:pt>
                <c:pt idx="329">
                  <c:v>33756</c:v>
                </c:pt>
                <c:pt idx="330">
                  <c:v>33786</c:v>
                </c:pt>
                <c:pt idx="331">
                  <c:v>33817</c:v>
                </c:pt>
                <c:pt idx="332">
                  <c:v>33848</c:v>
                </c:pt>
                <c:pt idx="333">
                  <c:v>33878</c:v>
                </c:pt>
                <c:pt idx="334">
                  <c:v>33909</c:v>
                </c:pt>
                <c:pt idx="335">
                  <c:v>33939</c:v>
                </c:pt>
                <c:pt idx="336">
                  <c:v>33970</c:v>
                </c:pt>
                <c:pt idx="337">
                  <c:v>34001</c:v>
                </c:pt>
                <c:pt idx="338">
                  <c:v>34029</c:v>
                </c:pt>
                <c:pt idx="339">
                  <c:v>34060</c:v>
                </c:pt>
                <c:pt idx="340">
                  <c:v>34090</c:v>
                </c:pt>
                <c:pt idx="341">
                  <c:v>34121</c:v>
                </c:pt>
                <c:pt idx="342">
                  <c:v>34151</c:v>
                </c:pt>
                <c:pt idx="343">
                  <c:v>34182</c:v>
                </c:pt>
                <c:pt idx="344">
                  <c:v>34213</c:v>
                </c:pt>
                <c:pt idx="345">
                  <c:v>34243</c:v>
                </c:pt>
                <c:pt idx="346">
                  <c:v>34274</c:v>
                </c:pt>
                <c:pt idx="347">
                  <c:v>34304</c:v>
                </c:pt>
                <c:pt idx="348">
                  <c:v>34335</c:v>
                </c:pt>
                <c:pt idx="349">
                  <c:v>34366</c:v>
                </c:pt>
                <c:pt idx="350">
                  <c:v>34394</c:v>
                </c:pt>
                <c:pt idx="351">
                  <c:v>34425</c:v>
                </c:pt>
                <c:pt idx="352">
                  <c:v>34455</c:v>
                </c:pt>
                <c:pt idx="353">
                  <c:v>34486</c:v>
                </c:pt>
                <c:pt idx="354">
                  <c:v>34516</c:v>
                </c:pt>
                <c:pt idx="355">
                  <c:v>34547</c:v>
                </c:pt>
                <c:pt idx="356">
                  <c:v>34578</c:v>
                </c:pt>
                <c:pt idx="357">
                  <c:v>34608</c:v>
                </c:pt>
                <c:pt idx="358">
                  <c:v>34639</c:v>
                </c:pt>
                <c:pt idx="359">
                  <c:v>34669</c:v>
                </c:pt>
                <c:pt idx="360">
                  <c:v>34700</c:v>
                </c:pt>
                <c:pt idx="361">
                  <c:v>34731</c:v>
                </c:pt>
                <c:pt idx="362">
                  <c:v>34759</c:v>
                </c:pt>
                <c:pt idx="363">
                  <c:v>34790</c:v>
                </c:pt>
                <c:pt idx="364">
                  <c:v>34820</c:v>
                </c:pt>
                <c:pt idx="365">
                  <c:v>34851</c:v>
                </c:pt>
                <c:pt idx="366">
                  <c:v>34881</c:v>
                </c:pt>
                <c:pt idx="367">
                  <c:v>34912</c:v>
                </c:pt>
                <c:pt idx="368">
                  <c:v>34943</c:v>
                </c:pt>
                <c:pt idx="369">
                  <c:v>34973</c:v>
                </c:pt>
                <c:pt idx="370">
                  <c:v>35004</c:v>
                </c:pt>
                <c:pt idx="371">
                  <c:v>35034</c:v>
                </c:pt>
                <c:pt idx="372">
                  <c:v>35065</c:v>
                </c:pt>
                <c:pt idx="373">
                  <c:v>35096</c:v>
                </c:pt>
                <c:pt idx="374">
                  <c:v>35125</c:v>
                </c:pt>
                <c:pt idx="375">
                  <c:v>35156</c:v>
                </c:pt>
                <c:pt idx="376">
                  <c:v>35186</c:v>
                </c:pt>
                <c:pt idx="377">
                  <c:v>35217</c:v>
                </c:pt>
                <c:pt idx="378">
                  <c:v>35247</c:v>
                </c:pt>
                <c:pt idx="379">
                  <c:v>35278</c:v>
                </c:pt>
                <c:pt idx="380">
                  <c:v>35309</c:v>
                </c:pt>
                <c:pt idx="381">
                  <c:v>35339</c:v>
                </c:pt>
                <c:pt idx="382">
                  <c:v>35370</c:v>
                </c:pt>
                <c:pt idx="383">
                  <c:v>35400</c:v>
                </c:pt>
                <c:pt idx="384">
                  <c:v>35431</c:v>
                </c:pt>
                <c:pt idx="385">
                  <c:v>35462</c:v>
                </c:pt>
                <c:pt idx="386">
                  <c:v>35490</c:v>
                </c:pt>
                <c:pt idx="387">
                  <c:v>35521</c:v>
                </c:pt>
                <c:pt idx="388">
                  <c:v>35551</c:v>
                </c:pt>
                <c:pt idx="389">
                  <c:v>35582</c:v>
                </c:pt>
                <c:pt idx="390">
                  <c:v>35612</c:v>
                </c:pt>
                <c:pt idx="391">
                  <c:v>35643</c:v>
                </c:pt>
                <c:pt idx="392">
                  <c:v>35674</c:v>
                </c:pt>
                <c:pt idx="393">
                  <c:v>35704</c:v>
                </c:pt>
                <c:pt idx="394">
                  <c:v>35735</c:v>
                </c:pt>
                <c:pt idx="395">
                  <c:v>35765</c:v>
                </c:pt>
                <c:pt idx="396">
                  <c:v>35796</c:v>
                </c:pt>
                <c:pt idx="397">
                  <c:v>35827</c:v>
                </c:pt>
                <c:pt idx="398">
                  <c:v>35855</c:v>
                </c:pt>
                <c:pt idx="399">
                  <c:v>35886</c:v>
                </c:pt>
                <c:pt idx="400">
                  <c:v>35916</c:v>
                </c:pt>
                <c:pt idx="401">
                  <c:v>35947</c:v>
                </c:pt>
                <c:pt idx="402">
                  <c:v>35977</c:v>
                </c:pt>
                <c:pt idx="403">
                  <c:v>36008</c:v>
                </c:pt>
                <c:pt idx="404">
                  <c:v>36039</c:v>
                </c:pt>
                <c:pt idx="405">
                  <c:v>36069</c:v>
                </c:pt>
                <c:pt idx="406">
                  <c:v>36100</c:v>
                </c:pt>
                <c:pt idx="407">
                  <c:v>36130</c:v>
                </c:pt>
                <c:pt idx="408">
                  <c:v>36161</c:v>
                </c:pt>
                <c:pt idx="409">
                  <c:v>36192</c:v>
                </c:pt>
                <c:pt idx="410">
                  <c:v>36220</c:v>
                </c:pt>
                <c:pt idx="411">
                  <c:v>36251</c:v>
                </c:pt>
                <c:pt idx="412">
                  <c:v>36281</c:v>
                </c:pt>
                <c:pt idx="413">
                  <c:v>36312</c:v>
                </c:pt>
                <c:pt idx="414">
                  <c:v>36342</c:v>
                </c:pt>
                <c:pt idx="415">
                  <c:v>36373</c:v>
                </c:pt>
                <c:pt idx="416">
                  <c:v>36404</c:v>
                </c:pt>
                <c:pt idx="417">
                  <c:v>36434</c:v>
                </c:pt>
                <c:pt idx="418">
                  <c:v>36465</c:v>
                </c:pt>
                <c:pt idx="419">
                  <c:v>36495</c:v>
                </c:pt>
                <c:pt idx="420">
                  <c:v>36526</c:v>
                </c:pt>
                <c:pt idx="421">
                  <c:v>36557</c:v>
                </c:pt>
                <c:pt idx="422">
                  <c:v>36586</c:v>
                </c:pt>
                <c:pt idx="423">
                  <c:v>36617</c:v>
                </c:pt>
                <c:pt idx="424">
                  <c:v>36647</c:v>
                </c:pt>
                <c:pt idx="425">
                  <c:v>36678</c:v>
                </c:pt>
                <c:pt idx="426">
                  <c:v>36708</c:v>
                </c:pt>
                <c:pt idx="427">
                  <c:v>36739</c:v>
                </c:pt>
                <c:pt idx="428">
                  <c:v>36770</c:v>
                </c:pt>
                <c:pt idx="429">
                  <c:v>36800</c:v>
                </c:pt>
                <c:pt idx="430">
                  <c:v>36831</c:v>
                </c:pt>
                <c:pt idx="431">
                  <c:v>36861</c:v>
                </c:pt>
                <c:pt idx="432">
                  <c:v>36892</c:v>
                </c:pt>
                <c:pt idx="433">
                  <c:v>36923</c:v>
                </c:pt>
                <c:pt idx="434">
                  <c:v>36951</c:v>
                </c:pt>
                <c:pt idx="435">
                  <c:v>36982</c:v>
                </c:pt>
                <c:pt idx="436">
                  <c:v>37012</c:v>
                </c:pt>
                <c:pt idx="437">
                  <c:v>37043</c:v>
                </c:pt>
                <c:pt idx="438">
                  <c:v>37073</c:v>
                </c:pt>
                <c:pt idx="439">
                  <c:v>37104</c:v>
                </c:pt>
                <c:pt idx="440">
                  <c:v>37135</c:v>
                </c:pt>
                <c:pt idx="441">
                  <c:v>37165</c:v>
                </c:pt>
                <c:pt idx="442">
                  <c:v>37196</c:v>
                </c:pt>
                <c:pt idx="443">
                  <c:v>37226</c:v>
                </c:pt>
                <c:pt idx="444">
                  <c:v>37257</c:v>
                </c:pt>
                <c:pt idx="445">
                  <c:v>37288</c:v>
                </c:pt>
                <c:pt idx="446">
                  <c:v>37316</c:v>
                </c:pt>
                <c:pt idx="447">
                  <c:v>37347</c:v>
                </c:pt>
                <c:pt idx="448">
                  <c:v>37377</c:v>
                </c:pt>
                <c:pt idx="449">
                  <c:v>37408</c:v>
                </c:pt>
                <c:pt idx="450">
                  <c:v>37438</c:v>
                </c:pt>
                <c:pt idx="451">
                  <c:v>37469</c:v>
                </c:pt>
                <c:pt idx="452">
                  <c:v>37500</c:v>
                </c:pt>
                <c:pt idx="453">
                  <c:v>37530</c:v>
                </c:pt>
                <c:pt idx="454">
                  <c:v>37561</c:v>
                </c:pt>
                <c:pt idx="455">
                  <c:v>37591</c:v>
                </c:pt>
                <c:pt idx="456">
                  <c:v>37622</c:v>
                </c:pt>
                <c:pt idx="457">
                  <c:v>37653</c:v>
                </c:pt>
                <c:pt idx="458">
                  <c:v>37681</c:v>
                </c:pt>
                <c:pt idx="459">
                  <c:v>37712</c:v>
                </c:pt>
                <c:pt idx="460">
                  <c:v>37742</c:v>
                </c:pt>
                <c:pt idx="461">
                  <c:v>37773</c:v>
                </c:pt>
                <c:pt idx="462">
                  <c:v>37803</c:v>
                </c:pt>
                <c:pt idx="463">
                  <c:v>37834</c:v>
                </c:pt>
                <c:pt idx="464">
                  <c:v>37865</c:v>
                </c:pt>
                <c:pt idx="465">
                  <c:v>37895</c:v>
                </c:pt>
                <c:pt idx="466">
                  <c:v>37926</c:v>
                </c:pt>
                <c:pt idx="467">
                  <c:v>37956</c:v>
                </c:pt>
                <c:pt idx="468">
                  <c:v>37987</c:v>
                </c:pt>
                <c:pt idx="469">
                  <c:v>38018</c:v>
                </c:pt>
                <c:pt idx="470">
                  <c:v>38047</c:v>
                </c:pt>
                <c:pt idx="471">
                  <c:v>38078</c:v>
                </c:pt>
                <c:pt idx="472">
                  <c:v>38108</c:v>
                </c:pt>
                <c:pt idx="473">
                  <c:v>38139</c:v>
                </c:pt>
                <c:pt idx="474">
                  <c:v>38169</c:v>
                </c:pt>
                <c:pt idx="475">
                  <c:v>38200</c:v>
                </c:pt>
                <c:pt idx="476">
                  <c:v>38231</c:v>
                </c:pt>
                <c:pt idx="477">
                  <c:v>38261</c:v>
                </c:pt>
                <c:pt idx="478">
                  <c:v>38292</c:v>
                </c:pt>
                <c:pt idx="479">
                  <c:v>38322</c:v>
                </c:pt>
                <c:pt idx="480">
                  <c:v>38353</c:v>
                </c:pt>
                <c:pt idx="481">
                  <c:v>38384</c:v>
                </c:pt>
                <c:pt idx="482">
                  <c:v>38412</c:v>
                </c:pt>
                <c:pt idx="483">
                  <c:v>38443</c:v>
                </c:pt>
                <c:pt idx="484">
                  <c:v>38473</c:v>
                </c:pt>
                <c:pt idx="485">
                  <c:v>38504</c:v>
                </c:pt>
                <c:pt idx="486">
                  <c:v>38534</c:v>
                </c:pt>
                <c:pt idx="487">
                  <c:v>38565</c:v>
                </c:pt>
                <c:pt idx="488">
                  <c:v>38596</c:v>
                </c:pt>
                <c:pt idx="489">
                  <c:v>38626</c:v>
                </c:pt>
                <c:pt idx="490">
                  <c:v>38657</c:v>
                </c:pt>
                <c:pt idx="491">
                  <c:v>38687</c:v>
                </c:pt>
                <c:pt idx="492">
                  <c:v>38718</c:v>
                </c:pt>
                <c:pt idx="493">
                  <c:v>38749</c:v>
                </c:pt>
                <c:pt idx="494">
                  <c:v>38777</c:v>
                </c:pt>
                <c:pt idx="495">
                  <c:v>38808</c:v>
                </c:pt>
                <c:pt idx="496">
                  <c:v>38838</c:v>
                </c:pt>
                <c:pt idx="497">
                  <c:v>38869</c:v>
                </c:pt>
                <c:pt idx="498">
                  <c:v>38899</c:v>
                </c:pt>
                <c:pt idx="499">
                  <c:v>38930</c:v>
                </c:pt>
                <c:pt idx="500">
                  <c:v>38961</c:v>
                </c:pt>
                <c:pt idx="501">
                  <c:v>38991</c:v>
                </c:pt>
                <c:pt idx="502">
                  <c:v>39022</c:v>
                </c:pt>
                <c:pt idx="503">
                  <c:v>39052</c:v>
                </c:pt>
                <c:pt idx="504">
                  <c:v>39083</c:v>
                </c:pt>
                <c:pt idx="505">
                  <c:v>39114</c:v>
                </c:pt>
                <c:pt idx="506">
                  <c:v>39142</c:v>
                </c:pt>
                <c:pt idx="507">
                  <c:v>39173</c:v>
                </c:pt>
                <c:pt idx="508">
                  <c:v>39203</c:v>
                </c:pt>
                <c:pt idx="509">
                  <c:v>39234</c:v>
                </c:pt>
                <c:pt idx="510">
                  <c:v>39264</c:v>
                </c:pt>
                <c:pt idx="511">
                  <c:v>39295</c:v>
                </c:pt>
                <c:pt idx="512">
                  <c:v>39326</c:v>
                </c:pt>
                <c:pt idx="513">
                  <c:v>39356</c:v>
                </c:pt>
                <c:pt idx="514">
                  <c:v>39387</c:v>
                </c:pt>
                <c:pt idx="515">
                  <c:v>39417</c:v>
                </c:pt>
                <c:pt idx="516">
                  <c:v>39448</c:v>
                </c:pt>
                <c:pt idx="517">
                  <c:v>39479</c:v>
                </c:pt>
                <c:pt idx="518">
                  <c:v>39508</c:v>
                </c:pt>
                <c:pt idx="519">
                  <c:v>39539</c:v>
                </c:pt>
                <c:pt idx="520">
                  <c:v>39569</c:v>
                </c:pt>
                <c:pt idx="521">
                  <c:v>39600</c:v>
                </c:pt>
                <c:pt idx="522">
                  <c:v>39630</c:v>
                </c:pt>
                <c:pt idx="523">
                  <c:v>39661</c:v>
                </c:pt>
                <c:pt idx="524">
                  <c:v>39692</c:v>
                </c:pt>
                <c:pt idx="525">
                  <c:v>39722</c:v>
                </c:pt>
                <c:pt idx="526">
                  <c:v>39753</c:v>
                </c:pt>
                <c:pt idx="527">
                  <c:v>39783</c:v>
                </c:pt>
                <c:pt idx="528">
                  <c:v>39814</c:v>
                </c:pt>
                <c:pt idx="529">
                  <c:v>39845</c:v>
                </c:pt>
                <c:pt idx="530">
                  <c:v>39873</c:v>
                </c:pt>
                <c:pt idx="531">
                  <c:v>39904</c:v>
                </c:pt>
                <c:pt idx="532">
                  <c:v>39934</c:v>
                </c:pt>
                <c:pt idx="533">
                  <c:v>39965</c:v>
                </c:pt>
                <c:pt idx="534">
                  <c:v>39995</c:v>
                </c:pt>
                <c:pt idx="535">
                  <c:v>40026</c:v>
                </c:pt>
                <c:pt idx="536">
                  <c:v>40057</c:v>
                </c:pt>
                <c:pt idx="537">
                  <c:v>40087</c:v>
                </c:pt>
                <c:pt idx="538">
                  <c:v>40118</c:v>
                </c:pt>
                <c:pt idx="539">
                  <c:v>40148</c:v>
                </c:pt>
                <c:pt idx="540">
                  <c:v>40179</c:v>
                </c:pt>
                <c:pt idx="541">
                  <c:v>40210</c:v>
                </c:pt>
                <c:pt idx="542">
                  <c:v>40238</c:v>
                </c:pt>
                <c:pt idx="543">
                  <c:v>40269</c:v>
                </c:pt>
                <c:pt idx="544">
                  <c:v>40299</c:v>
                </c:pt>
                <c:pt idx="545">
                  <c:v>40330</c:v>
                </c:pt>
                <c:pt idx="546">
                  <c:v>40360</c:v>
                </c:pt>
                <c:pt idx="547">
                  <c:v>40391</c:v>
                </c:pt>
                <c:pt idx="548">
                  <c:v>40422</c:v>
                </c:pt>
                <c:pt idx="549">
                  <c:v>40452</c:v>
                </c:pt>
                <c:pt idx="550">
                  <c:v>40483</c:v>
                </c:pt>
                <c:pt idx="551">
                  <c:v>40513</c:v>
                </c:pt>
                <c:pt idx="552">
                  <c:v>40544</c:v>
                </c:pt>
                <c:pt idx="553">
                  <c:v>40575</c:v>
                </c:pt>
                <c:pt idx="554">
                  <c:v>40603</c:v>
                </c:pt>
                <c:pt idx="555">
                  <c:v>40634</c:v>
                </c:pt>
                <c:pt idx="556">
                  <c:v>40664</c:v>
                </c:pt>
                <c:pt idx="557">
                  <c:v>40695</c:v>
                </c:pt>
                <c:pt idx="558">
                  <c:v>40725</c:v>
                </c:pt>
                <c:pt idx="559">
                  <c:v>40756</c:v>
                </c:pt>
                <c:pt idx="560">
                  <c:v>40787</c:v>
                </c:pt>
                <c:pt idx="561">
                  <c:v>40817</c:v>
                </c:pt>
                <c:pt idx="562">
                  <c:v>40848</c:v>
                </c:pt>
                <c:pt idx="563">
                  <c:v>40878</c:v>
                </c:pt>
                <c:pt idx="564">
                  <c:v>40909</c:v>
                </c:pt>
                <c:pt idx="565">
                  <c:v>40940</c:v>
                </c:pt>
                <c:pt idx="566">
                  <c:v>40969</c:v>
                </c:pt>
                <c:pt idx="567">
                  <c:v>41000</c:v>
                </c:pt>
                <c:pt idx="568">
                  <c:v>41030</c:v>
                </c:pt>
                <c:pt idx="569">
                  <c:v>41061</c:v>
                </c:pt>
                <c:pt idx="570">
                  <c:v>41091</c:v>
                </c:pt>
                <c:pt idx="571">
                  <c:v>41122</c:v>
                </c:pt>
                <c:pt idx="572">
                  <c:v>41153</c:v>
                </c:pt>
                <c:pt idx="573">
                  <c:v>41183</c:v>
                </c:pt>
                <c:pt idx="574">
                  <c:v>41214</c:v>
                </c:pt>
                <c:pt idx="575">
                  <c:v>41244</c:v>
                </c:pt>
                <c:pt idx="576">
                  <c:v>41275</c:v>
                </c:pt>
                <c:pt idx="577">
                  <c:v>41306</c:v>
                </c:pt>
                <c:pt idx="578">
                  <c:v>41334</c:v>
                </c:pt>
                <c:pt idx="579">
                  <c:v>41365</c:v>
                </c:pt>
                <c:pt idx="580">
                  <c:v>41395</c:v>
                </c:pt>
                <c:pt idx="581">
                  <c:v>41426</c:v>
                </c:pt>
                <c:pt idx="582">
                  <c:v>41456</c:v>
                </c:pt>
                <c:pt idx="583">
                  <c:v>41487</c:v>
                </c:pt>
                <c:pt idx="584">
                  <c:v>41518</c:v>
                </c:pt>
                <c:pt idx="585">
                  <c:v>41548</c:v>
                </c:pt>
                <c:pt idx="586">
                  <c:v>41579</c:v>
                </c:pt>
                <c:pt idx="587">
                  <c:v>41609</c:v>
                </c:pt>
                <c:pt idx="588">
                  <c:v>41640</c:v>
                </c:pt>
                <c:pt idx="589">
                  <c:v>41671</c:v>
                </c:pt>
                <c:pt idx="590">
                  <c:v>41699</c:v>
                </c:pt>
                <c:pt idx="591">
                  <c:v>41730</c:v>
                </c:pt>
                <c:pt idx="592">
                  <c:v>41760</c:v>
                </c:pt>
                <c:pt idx="593">
                  <c:v>41791</c:v>
                </c:pt>
                <c:pt idx="594">
                  <c:v>41821</c:v>
                </c:pt>
                <c:pt idx="595">
                  <c:v>41852</c:v>
                </c:pt>
                <c:pt idx="596">
                  <c:v>41883</c:v>
                </c:pt>
                <c:pt idx="597">
                  <c:v>41913</c:v>
                </c:pt>
                <c:pt idx="598">
                  <c:v>41944</c:v>
                </c:pt>
                <c:pt idx="599">
                  <c:v>41974</c:v>
                </c:pt>
                <c:pt idx="600">
                  <c:v>42005</c:v>
                </c:pt>
                <c:pt idx="601">
                  <c:v>42036</c:v>
                </c:pt>
                <c:pt idx="602">
                  <c:v>42064</c:v>
                </c:pt>
                <c:pt idx="603">
                  <c:v>42095</c:v>
                </c:pt>
                <c:pt idx="604">
                  <c:v>42125</c:v>
                </c:pt>
                <c:pt idx="605">
                  <c:v>42156</c:v>
                </c:pt>
                <c:pt idx="606">
                  <c:v>42186</c:v>
                </c:pt>
                <c:pt idx="607">
                  <c:v>42217</c:v>
                </c:pt>
                <c:pt idx="608">
                  <c:v>42248</c:v>
                </c:pt>
                <c:pt idx="609">
                  <c:v>42278</c:v>
                </c:pt>
                <c:pt idx="610">
                  <c:v>42309</c:v>
                </c:pt>
                <c:pt idx="611">
                  <c:v>42339</c:v>
                </c:pt>
                <c:pt idx="612">
                  <c:v>42370</c:v>
                </c:pt>
                <c:pt idx="613">
                  <c:v>42401</c:v>
                </c:pt>
                <c:pt idx="614">
                  <c:v>42430</c:v>
                </c:pt>
                <c:pt idx="615">
                  <c:v>42461</c:v>
                </c:pt>
                <c:pt idx="616">
                  <c:v>42491</c:v>
                </c:pt>
                <c:pt idx="617">
                  <c:v>42522</c:v>
                </c:pt>
                <c:pt idx="618">
                  <c:v>42552</c:v>
                </c:pt>
                <c:pt idx="619">
                  <c:v>42583</c:v>
                </c:pt>
                <c:pt idx="620">
                  <c:v>42614</c:v>
                </c:pt>
                <c:pt idx="621">
                  <c:v>42644</c:v>
                </c:pt>
                <c:pt idx="622">
                  <c:v>42675</c:v>
                </c:pt>
                <c:pt idx="623">
                  <c:v>42705</c:v>
                </c:pt>
                <c:pt idx="624">
                  <c:v>42736</c:v>
                </c:pt>
                <c:pt idx="625">
                  <c:v>42767</c:v>
                </c:pt>
                <c:pt idx="626">
                  <c:v>42795</c:v>
                </c:pt>
                <c:pt idx="627">
                  <c:v>42826</c:v>
                </c:pt>
                <c:pt idx="628">
                  <c:v>42856</c:v>
                </c:pt>
                <c:pt idx="629">
                  <c:v>42887</c:v>
                </c:pt>
                <c:pt idx="630">
                  <c:v>42917</c:v>
                </c:pt>
                <c:pt idx="631">
                  <c:v>42948</c:v>
                </c:pt>
                <c:pt idx="632">
                  <c:v>42979</c:v>
                </c:pt>
                <c:pt idx="633">
                  <c:v>43009</c:v>
                </c:pt>
                <c:pt idx="634">
                  <c:v>43040</c:v>
                </c:pt>
                <c:pt idx="635">
                  <c:v>43070</c:v>
                </c:pt>
                <c:pt idx="636">
                  <c:v>43101</c:v>
                </c:pt>
                <c:pt idx="637">
                  <c:v>43132</c:v>
                </c:pt>
                <c:pt idx="638">
                  <c:v>43160</c:v>
                </c:pt>
                <c:pt idx="639">
                  <c:v>43191</c:v>
                </c:pt>
                <c:pt idx="640">
                  <c:v>43221</c:v>
                </c:pt>
                <c:pt idx="641">
                  <c:v>43252</c:v>
                </c:pt>
                <c:pt idx="642">
                  <c:v>43282</c:v>
                </c:pt>
                <c:pt idx="643">
                  <c:v>43313</c:v>
                </c:pt>
                <c:pt idx="644">
                  <c:v>43344</c:v>
                </c:pt>
                <c:pt idx="645">
                  <c:v>43374</c:v>
                </c:pt>
                <c:pt idx="646">
                  <c:v>43405</c:v>
                </c:pt>
                <c:pt idx="647">
                  <c:v>43435</c:v>
                </c:pt>
                <c:pt idx="648">
                  <c:v>43466</c:v>
                </c:pt>
                <c:pt idx="649">
                  <c:v>43497</c:v>
                </c:pt>
                <c:pt idx="650">
                  <c:v>43525</c:v>
                </c:pt>
                <c:pt idx="651">
                  <c:v>43556</c:v>
                </c:pt>
                <c:pt idx="652">
                  <c:v>43586</c:v>
                </c:pt>
                <c:pt idx="653">
                  <c:v>43617</c:v>
                </c:pt>
                <c:pt idx="654">
                  <c:v>43647</c:v>
                </c:pt>
                <c:pt idx="655">
                  <c:v>43678</c:v>
                </c:pt>
                <c:pt idx="656">
                  <c:v>43709</c:v>
                </c:pt>
                <c:pt idx="657">
                  <c:v>43739</c:v>
                </c:pt>
                <c:pt idx="658">
                  <c:v>43770</c:v>
                </c:pt>
                <c:pt idx="659">
                  <c:v>43800</c:v>
                </c:pt>
                <c:pt idx="660">
                  <c:v>43831</c:v>
                </c:pt>
                <c:pt idx="661">
                  <c:v>43862</c:v>
                </c:pt>
                <c:pt idx="662">
                  <c:v>43891</c:v>
                </c:pt>
                <c:pt idx="663">
                  <c:v>43922</c:v>
                </c:pt>
                <c:pt idx="664">
                  <c:v>43952</c:v>
                </c:pt>
                <c:pt idx="665">
                  <c:v>43983</c:v>
                </c:pt>
                <c:pt idx="666">
                  <c:v>44013</c:v>
                </c:pt>
                <c:pt idx="667">
                  <c:v>44044</c:v>
                </c:pt>
                <c:pt idx="668">
                  <c:v>44075</c:v>
                </c:pt>
                <c:pt idx="669">
                  <c:v>44105</c:v>
                </c:pt>
                <c:pt idx="670">
                  <c:v>44136</c:v>
                </c:pt>
                <c:pt idx="671">
                  <c:v>44166</c:v>
                </c:pt>
                <c:pt idx="672">
                  <c:v>44197</c:v>
                </c:pt>
                <c:pt idx="673">
                  <c:v>44228</c:v>
                </c:pt>
                <c:pt idx="674">
                  <c:v>44256</c:v>
                </c:pt>
                <c:pt idx="675">
                  <c:v>44287</c:v>
                </c:pt>
                <c:pt idx="676">
                  <c:v>44317</c:v>
                </c:pt>
                <c:pt idx="677">
                  <c:v>44348</c:v>
                </c:pt>
                <c:pt idx="678">
                  <c:v>44378</c:v>
                </c:pt>
                <c:pt idx="679">
                  <c:v>44409</c:v>
                </c:pt>
                <c:pt idx="680">
                  <c:v>44440</c:v>
                </c:pt>
                <c:pt idx="681">
                  <c:v>44470</c:v>
                </c:pt>
                <c:pt idx="682">
                  <c:v>44501</c:v>
                </c:pt>
                <c:pt idx="683">
                  <c:v>44531</c:v>
                </c:pt>
                <c:pt idx="684">
                  <c:v>44562</c:v>
                </c:pt>
                <c:pt idx="685">
                  <c:v>44593</c:v>
                </c:pt>
                <c:pt idx="686">
                  <c:v>44621</c:v>
                </c:pt>
                <c:pt idx="687">
                  <c:v>44652</c:v>
                </c:pt>
                <c:pt idx="688">
                  <c:v>44682</c:v>
                </c:pt>
                <c:pt idx="689">
                  <c:v>44713</c:v>
                </c:pt>
                <c:pt idx="690">
                  <c:v>44743</c:v>
                </c:pt>
                <c:pt idx="691">
                  <c:v>44774</c:v>
                </c:pt>
                <c:pt idx="692">
                  <c:v>44805</c:v>
                </c:pt>
                <c:pt idx="693">
                  <c:v>44835</c:v>
                </c:pt>
                <c:pt idx="694">
                  <c:v>44866</c:v>
                </c:pt>
                <c:pt idx="695">
                  <c:v>44896</c:v>
                </c:pt>
                <c:pt idx="696">
                  <c:v>44927</c:v>
                </c:pt>
                <c:pt idx="697">
                  <c:v>44958</c:v>
                </c:pt>
                <c:pt idx="698">
                  <c:v>44986</c:v>
                </c:pt>
                <c:pt idx="699">
                  <c:v>45017</c:v>
                </c:pt>
                <c:pt idx="700">
                  <c:v>45047</c:v>
                </c:pt>
                <c:pt idx="701">
                  <c:v>45078</c:v>
                </c:pt>
                <c:pt idx="702">
                  <c:v>45108</c:v>
                </c:pt>
                <c:pt idx="703">
                  <c:v>45139</c:v>
                </c:pt>
                <c:pt idx="704">
                  <c:v>45170</c:v>
                </c:pt>
                <c:pt idx="705">
                  <c:v>45200</c:v>
                </c:pt>
                <c:pt idx="706">
                  <c:v>45231</c:v>
                </c:pt>
                <c:pt idx="707">
                  <c:v>45291</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numCache>
            </c:numRef>
          </c:cat>
          <c:val>
            <c:numRef>
              <c:f>'ProbRange&amp;Recession (2)'!$K$15:$K$5000</c:f>
              <c:numCache>
                <c:formatCode>General</c:formatCode>
                <c:ptCount val="498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13.347210205104844</c:v>
                </c:pt>
                <c:pt idx="60">
                  <c:v>100</c:v>
                </c:pt>
                <c:pt idx="61">
                  <c:v>7.4549051888447337</c:v>
                </c:pt>
                <c:pt idx="62">
                  <c:v>7.4549051888447337</c:v>
                </c:pt>
                <c:pt idx="63">
                  <c:v>100</c:v>
                </c:pt>
                <c:pt idx="64">
                  <c:v>3.9513160722594733</c:v>
                </c:pt>
                <c:pt idx="65">
                  <c:v>3.9513160722594733</c:v>
                </c:pt>
                <c:pt idx="66">
                  <c:v>100</c:v>
                </c:pt>
                <c:pt idx="67">
                  <c:v>3.9513160722594733</c:v>
                </c:pt>
                <c:pt idx="68">
                  <c:v>3.9513160722594733</c:v>
                </c:pt>
                <c:pt idx="69">
                  <c:v>100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4.1207722467826926</c:v>
                </c:pt>
                <c:pt idx="107">
                  <c:v>4.1207722467826926</c:v>
                </c:pt>
                <c:pt idx="108">
                  <c:v>100</c:v>
                </c:pt>
                <c:pt idx="109">
                  <c:v>3.6399113646960899</c:v>
                </c:pt>
                <c:pt idx="110">
                  <c:v>3.6399113646960899</c:v>
                </c:pt>
                <c:pt idx="111">
                  <c:v>100</c:v>
                </c:pt>
                <c:pt idx="112">
                  <c:v>3.6399113646960899</c:v>
                </c:pt>
                <c:pt idx="113">
                  <c:v>3.6399113646960899</c:v>
                </c:pt>
                <c:pt idx="114">
                  <c:v>100</c:v>
                </c:pt>
                <c:pt idx="115">
                  <c:v>2.7684928031231948</c:v>
                </c:pt>
                <c:pt idx="116">
                  <c:v>2.7684928031231948</c:v>
                </c:pt>
                <c:pt idx="117">
                  <c:v>100</c:v>
                </c:pt>
                <c:pt idx="118">
                  <c:v>1.4284816939277221</c:v>
                </c:pt>
                <c:pt idx="119">
                  <c:v>1.4284816939277221</c:v>
                </c:pt>
                <c:pt idx="120">
                  <c:v>100</c:v>
                </c:pt>
                <c:pt idx="121">
                  <c:v>1.4284816939277221</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100</c:v>
                </c:pt>
                <c:pt idx="181">
                  <c:v>0.33617502254827514</c:v>
                </c:pt>
                <c:pt idx="182">
                  <c:v>0.33617502254827514</c:v>
                </c:pt>
                <c:pt idx="183">
                  <c:v>100</c:v>
                </c:pt>
                <c:pt idx="184">
                  <c:v>3.6977111171538013E-2</c:v>
                </c:pt>
                <c:pt idx="185">
                  <c:v>3.6977111171538013E-2</c:v>
                </c:pt>
                <c:pt idx="186">
                  <c:v>0</c:v>
                </c:pt>
                <c:pt idx="187">
                  <c:v>0</c:v>
                </c:pt>
                <c:pt idx="188">
                  <c:v>0</c:v>
                </c:pt>
                <c:pt idx="189">
                  <c:v>0</c:v>
                </c:pt>
                <c:pt idx="190">
                  <c:v>0</c:v>
                </c:pt>
                <c:pt idx="191">
                  <c:v>0</c:v>
                </c:pt>
                <c:pt idx="192">
                  <c:v>0</c:v>
                </c:pt>
                <c:pt idx="193">
                  <c:v>0</c:v>
                </c:pt>
                <c:pt idx="194">
                  <c:v>0</c:v>
                </c:pt>
                <c:pt idx="195">
                  <c:v>0</c:v>
                </c:pt>
                <c:pt idx="196">
                  <c:v>0</c:v>
                </c:pt>
                <c:pt idx="197">
                  <c:v>0</c:v>
                </c:pt>
                <c:pt idx="198">
                  <c:v>100</c:v>
                </c:pt>
                <c:pt idx="199">
                  <c:v>1.3396844150292964E-4</c:v>
                </c:pt>
                <c:pt idx="200">
                  <c:v>1.3396844150292964E-4</c:v>
                </c:pt>
                <c:pt idx="201">
                  <c:v>100</c:v>
                </c:pt>
                <c:pt idx="202">
                  <c:v>1.3396844150292964E-4</c:v>
                </c:pt>
                <c:pt idx="203">
                  <c:v>1.3396844150292964E-4</c:v>
                </c:pt>
                <c:pt idx="204">
                  <c:v>100</c:v>
                </c:pt>
                <c:pt idx="205">
                  <c:v>1.3396844150292964E-4</c:v>
                </c:pt>
                <c:pt idx="206">
                  <c:v>1.3396844150292964E-4</c:v>
                </c:pt>
                <c:pt idx="207">
                  <c:v>100</c:v>
                </c:pt>
                <c:pt idx="208">
                  <c:v>3.4541139808652588E-3</c:v>
                </c:pt>
                <c:pt idx="209">
                  <c:v>3.4541139808652588E-3</c:v>
                </c:pt>
                <c:pt idx="210">
                  <c:v>100</c:v>
                </c:pt>
                <c:pt idx="211">
                  <c:v>0.59634191956357085</c:v>
                </c:pt>
                <c:pt idx="212">
                  <c:v>0.59634191956357085</c:v>
                </c:pt>
                <c:pt idx="213">
                  <c:v>100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100</c:v>
                </c:pt>
                <c:pt idx="307">
                  <c:v>16.604729793219136</c:v>
                </c:pt>
                <c:pt idx="308">
                  <c:v>16.604729793219136</c:v>
                </c:pt>
                <c:pt idx="309">
                  <c:v>100</c:v>
                </c:pt>
                <c:pt idx="310">
                  <c:v>16.604729793219136</c:v>
                </c:pt>
                <c:pt idx="311">
                  <c:v>16.604729793219136</c:v>
                </c:pt>
                <c:pt idx="312">
                  <c:v>100</c:v>
                </c:pt>
                <c:pt idx="313">
                  <c:v>22.290450236583567</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1.9896077313277658</c:v>
                </c:pt>
                <c:pt idx="435">
                  <c:v>100</c:v>
                </c:pt>
                <c:pt idx="436">
                  <c:v>1.9896077313277658</c:v>
                </c:pt>
                <c:pt idx="437">
                  <c:v>1.9896077313277658</c:v>
                </c:pt>
                <c:pt idx="438">
                  <c:v>100</c:v>
                </c:pt>
                <c:pt idx="439">
                  <c:v>1.9896077313277658</c:v>
                </c:pt>
                <c:pt idx="440">
                  <c:v>1.9896077313277658</c:v>
                </c:pt>
                <c:pt idx="441">
                  <c:v>100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29.589986928958538</c:v>
                </c:pt>
                <c:pt idx="516">
                  <c:v>100</c:v>
                </c:pt>
                <c:pt idx="517">
                  <c:v>29.589986928958538</c:v>
                </c:pt>
                <c:pt idx="518">
                  <c:v>29.589986928958538</c:v>
                </c:pt>
                <c:pt idx="519">
                  <c:v>100</c:v>
                </c:pt>
                <c:pt idx="520">
                  <c:v>29.589986928958538</c:v>
                </c:pt>
                <c:pt idx="521">
                  <c:v>29.589986928958538</c:v>
                </c:pt>
                <c:pt idx="522">
                  <c:v>100</c:v>
                </c:pt>
                <c:pt idx="523">
                  <c:v>29.589986928958538</c:v>
                </c:pt>
                <c:pt idx="524">
                  <c:v>29.589986928958538</c:v>
                </c:pt>
                <c:pt idx="525">
                  <c:v>100</c:v>
                </c:pt>
                <c:pt idx="526">
                  <c:v>35.295040895000099</c:v>
                </c:pt>
                <c:pt idx="527">
                  <c:v>35.295040895000099</c:v>
                </c:pt>
                <c:pt idx="528">
                  <c:v>100</c:v>
                </c:pt>
                <c:pt idx="529">
                  <c:v>33.572564210659905</c:v>
                </c:pt>
                <c:pt idx="530">
                  <c:v>33.572564210659905</c:v>
                </c:pt>
                <c:pt idx="531">
                  <c:v>100</c:v>
                </c:pt>
                <c:pt idx="532">
                  <c:v>24.282755091935471</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37.595393286330356</c:v>
                </c:pt>
                <c:pt idx="662">
                  <c:v>37.595393286330356</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numCache>
            </c:numRef>
          </c:val>
          <c:extLst>
            <c:ext xmlns:c16="http://schemas.microsoft.com/office/drawing/2014/chart" uri="{C3380CC4-5D6E-409C-BE32-E72D297353CC}">
              <c16:uniqueId val="{00000005-09D5-48ED-B59B-7D666B4F0E81}"/>
            </c:ext>
          </c:extLst>
        </c:ser>
        <c:dLbls>
          <c:showLegendKey val="0"/>
          <c:showVal val="0"/>
          <c:showCatName val="0"/>
          <c:showSerName val="0"/>
          <c:showPercent val="0"/>
          <c:showBubbleSize val="0"/>
        </c:dLbls>
        <c:gapWidth val="0"/>
        <c:overlap val="100"/>
        <c:axId val="993516928"/>
        <c:axId val="1027482752"/>
      </c:barChart>
      <c:lineChart>
        <c:grouping val="standard"/>
        <c:varyColors val="0"/>
        <c:ser>
          <c:idx val="4"/>
          <c:order val="0"/>
          <c:tx>
            <c:v>Invisible Line on second y</c:v>
          </c:tx>
          <c:spPr>
            <a:ln w="28575">
              <a:noFill/>
            </a:ln>
          </c:spPr>
          <c:marker>
            <c:symbol val="none"/>
          </c:marker>
          <c:cat>
            <c:numRef>
              <c:f>'ProbRange&amp;Recession (2)'!$D$15:$D$5000</c:f>
              <c:numCache>
                <c:formatCode>m/d/yyyy</c:formatCode>
                <c:ptCount val="4986"/>
                <c:pt idx="0">
                  <c:v>23743</c:v>
                </c:pt>
                <c:pt idx="1">
                  <c:v>23774</c:v>
                </c:pt>
                <c:pt idx="2">
                  <c:v>23802</c:v>
                </c:pt>
                <c:pt idx="3">
                  <c:v>23833</c:v>
                </c:pt>
                <c:pt idx="4">
                  <c:v>23863</c:v>
                </c:pt>
                <c:pt idx="5">
                  <c:v>23894</c:v>
                </c:pt>
                <c:pt idx="6">
                  <c:v>23924</c:v>
                </c:pt>
                <c:pt idx="7">
                  <c:v>23955</c:v>
                </c:pt>
                <c:pt idx="8">
                  <c:v>23986</c:v>
                </c:pt>
                <c:pt idx="9">
                  <c:v>24016</c:v>
                </c:pt>
                <c:pt idx="10">
                  <c:v>24047</c:v>
                </c:pt>
                <c:pt idx="11">
                  <c:v>24077</c:v>
                </c:pt>
                <c:pt idx="12">
                  <c:v>24108</c:v>
                </c:pt>
                <c:pt idx="13">
                  <c:v>24139</c:v>
                </c:pt>
                <c:pt idx="14">
                  <c:v>24167</c:v>
                </c:pt>
                <c:pt idx="15">
                  <c:v>24198</c:v>
                </c:pt>
                <c:pt idx="16">
                  <c:v>24228</c:v>
                </c:pt>
                <c:pt idx="17">
                  <c:v>24259</c:v>
                </c:pt>
                <c:pt idx="18">
                  <c:v>24289</c:v>
                </c:pt>
                <c:pt idx="19">
                  <c:v>24320</c:v>
                </c:pt>
                <c:pt idx="20">
                  <c:v>24351</c:v>
                </c:pt>
                <c:pt idx="21">
                  <c:v>24381</c:v>
                </c:pt>
                <c:pt idx="22">
                  <c:v>24412</c:v>
                </c:pt>
                <c:pt idx="23">
                  <c:v>24442</c:v>
                </c:pt>
                <c:pt idx="24">
                  <c:v>24473</c:v>
                </c:pt>
                <c:pt idx="25">
                  <c:v>24504</c:v>
                </c:pt>
                <c:pt idx="26">
                  <c:v>24532</c:v>
                </c:pt>
                <c:pt idx="27">
                  <c:v>24563</c:v>
                </c:pt>
                <c:pt idx="28">
                  <c:v>24593</c:v>
                </c:pt>
                <c:pt idx="29">
                  <c:v>24624</c:v>
                </c:pt>
                <c:pt idx="30">
                  <c:v>24654</c:v>
                </c:pt>
                <c:pt idx="31">
                  <c:v>24685</c:v>
                </c:pt>
                <c:pt idx="32">
                  <c:v>24716</c:v>
                </c:pt>
                <c:pt idx="33">
                  <c:v>24746</c:v>
                </c:pt>
                <c:pt idx="34">
                  <c:v>24777</c:v>
                </c:pt>
                <c:pt idx="35">
                  <c:v>24807</c:v>
                </c:pt>
                <c:pt idx="36">
                  <c:v>24838</c:v>
                </c:pt>
                <c:pt idx="37">
                  <c:v>24869</c:v>
                </c:pt>
                <c:pt idx="38">
                  <c:v>24898</c:v>
                </c:pt>
                <c:pt idx="39">
                  <c:v>24929</c:v>
                </c:pt>
                <c:pt idx="40">
                  <c:v>24959</c:v>
                </c:pt>
                <c:pt idx="41">
                  <c:v>24990</c:v>
                </c:pt>
                <c:pt idx="42">
                  <c:v>25020</c:v>
                </c:pt>
                <c:pt idx="43">
                  <c:v>25051</c:v>
                </c:pt>
                <c:pt idx="44">
                  <c:v>25082</c:v>
                </c:pt>
                <c:pt idx="45">
                  <c:v>25112</c:v>
                </c:pt>
                <c:pt idx="46">
                  <c:v>25143</c:v>
                </c:pt>
                <c:pt idx="47">
                  <c:v>25173</c:v>
                </c:pt>
                <c:pt idx="48">
                  <c:v>25204</c:v>
                </c:pt>
                <c:pt idx="49">
                  <c:v>25235</c:v>
                </c:pt>
                <c:pt idx="50">
                  <c:v>25263</c:v>
                </c:pt>
                <c:pt idx="51">
                  <c:v>25294</c:v>
                </c:pt>
                <c:pt idx="52">
                  <c:v>25324</c:v>
                </c:pt>
                <c:pt idx="53">
                  <c:v>25355</c:v>
                </c:pt>
                <c:pt idx="54">
                  <c:v>25385</c:v>
                </c:pt>
                <c:pt idx="55">
                  <c:v>25416</c:v>
                </c:pt>
                <c:pt idx="56">
                  <c:v>25447</c:v>
                </c:pt>
                <c:pt idx="57">
                  <c:v>25477</c:v>
                </c:pt>
                <c:pt idx="58">
                  <c:v>25508</c:v>
                </c:pt>
                <c:pt idx="59">
                  <c:v>25538</c:v>
                </c:pt>
                <c:pt idx="60">
                  <c:v>25569</c:v>
                </c:pt>
                <c:pt idx="61">
                  <c:v>25600</c:v>
                </c:pt>
                <c:pt idx="62">
                  <c:v>25628</c:v>
                </c:pt>
                <c:pt idx="63">
                  <c:v>25659</c:v>
                </c:pt>
                <c:pt idx="64">
                  <c:v>25689</c:v>
                </c:pt>
                <c:pt idx="65">
                  <c:v>25720</c:v>
                </c:pt>
                <c:pt idx="66">
                  <c:v>25750</c:v>
                </c:pt>
                <c:pt idx="67">
                  <c:v>25781</c:v>
                </c:pt>
                <c:pt idx="68">
                  <c:v>25812</c:v>
                </c:pt>
                <c:pt idx="69">
                  <c:v>25842</c:v>
                </c:pt>
                <c:pt idx="70">
                  <c:v>25873</c:v>
                </c:pt>
                <c:pt idx="71">
                  <c:v>25903</c:v>
                </c:pt>
                <c:pt idx="72">
                  <c:v>25934</c:v>
                </c:pt>
                <c:pt idx="73">
                  <c:v>25965</c:v>
                </c:pt>
                <c:pt idx="74">
                  <c:v>25993</c:v>
                </c:pt>
                <c:pt idx="75">
                  <c:v>26024</c:v>
                </c:pt>
                <c:pt idx="76">
                  <c:v>26054</c:v>
                </c:pt>
                <c:pt idx="77">
                  <c:v>26085</c:v>
                </c:pt>
                <c:pt idx="78">
                  <c:v>26115</c:v>
                </c:pt>
                <c:pt idx="79">
                  <c:v>26146</c:v>
                </c:pt>
                <c:pt idx="80">
                  <c:v>26177</c:v>
                </c:pt>
                <c:pt idx="81">
                  <c:v>26207</c:v>
                </c:pt>
                <c:pt idx="82">
                  <c:v>26238</c:v>
                </c:pt>
                <c:pt idx="83">
                  <c:v>26268</c:v>
                </c:pt>
                <c:pt idx="84">
                  <c:v>26299</c:v>
                </c:pt>
                <c:pt idx="85">
                  <c:v>26330</c:v>
                </c:pt>
                <c:pt idx="86">
                  <c:v>26359</c:v>
                </c:pt>
                <c:pt idx="87">
                  <c:v>26390</c:v>
                </c:pt>
                <c:pt idx="88">
                  <c:v>26420</c:v>
                </c:pt>
                <c:pt idx="89">
                  <c:v>26451</c:v>
                </c:pt>
                <c:pt idx="90">
                  <c:v>26481</c:v>
                </c:pt>
                <c:pt idx="91">
                  <c:v>26512</c:v>
                </c:pt>
                <c:pt idx="92">
                  <c:v>26543</c:v>
                </c:pt>
                <c:pt idx="93">
                  <c:v>26573</c:v>
                </c:pt>
                <c:pt idx="94">
                  <c:v>26604</c:v>
                </c:pt>
                <c:pt idx="95">
                  <c:v>26634</c:v>
                </c:pt>
                <c:pt idx="96">
                  <c:v>26665</c:v>
                </c:pt>
                <c:pt idx="97">
                  <c:v>26696</c:v>
                </c:pt>
                <c:pt idx="98">
                  <c:v>26724</c:v>
                </c:pt>
                <c:pt idx="99">
                  <c:v>26755</c:v>
                </c:pt>
                <c:pt idx="100">
                  <c:v>26785</c:v>
                </c:pt>
                <c:pt idx="101">
                  <c:v>26816</c:v>
                </c:pt>
                <c:pt idx="102">
                  <c:v>26846</c:v>
                </c:pt>
                <c:pt idx="103">
                  <c:v>26877</c:v>
                </c:pt>
                <c:pt idx="104">
                  <c:v>26908</c:v>
                </c:pt>
                <c:pt idx="105">
                  <c:v>26938</c:v>
                </c:pt>
                <c:pt idx="106">
                  <c:v>26969</c:v>
                </c:pt>
                <c:pt idx="107">
                  <c:v>26999</c:v>
                </c:pt>
                <c:pt idx="108">
                  <c:v>27030</c:v>
                </c:pt>
                <c:pt idx="109">
                  <c:v>27061</c:v>
                </c:pt>
                <c:pt idx="110">
                  <c:v>27089</c:v>
                </c:pt>
                <c:pt idx="111">
                  <c:v>27120</c:v>
                </c:pt>
                <c:pt idx="112">
                  <c:v>27150</c:v>
                </c:pt>
                <c:pt idx="113">
                  <c:v>27181</c:v>
                </c:pt>
                <c:pt idx="114">
                  <c:v>27211</c:v>
                </c:pt>
                <c:pt idx="115">
                  <c:v>27242</c:v>
                </c:pt>
                <c:pt idx="116">
                  <c:v>27273</c:v>
                </c:pt>
                <c:pt idx="117">
                  <c:v>27303</c:v>
                </c:pt>
                <c:pt idx="118">
                  <c:v>27334</c:v>
                </c:pt>
                <c:pt idx="119">
                  <c:v>27364</c:v>
                </c:pt>
                <c:pt idx="120">
                  <c:v>27395</c:v>
                </c:pt>
                <c:pt idx="121">
                  <c:v>27426</c:v>
                </c:pt>
                <c:pt idx="122">
                  <c:v>27454</c:v>
                </c:pt>
                <c:pt idx="123">
                  <c:v>27485</c:v>
                </c:pt>
                <c:pt idx="124">
                  <c:v>27515</c:v>
                </c:pt>
                <c:pt idx="125">
                  <c:v>27546</c:v>
                </c:pt>
                <c:pt idx="126">
                  <c:v>27576</c:v>
                </c:pt>
                <c:pt idx="127">
                  <c:v>27607</c:v>
                </c:pt>
                <c:pt idx="128">
                  <c:v>27638</c:v>
                </c:pt>
                <c:pt idx="129">
                  <c:v>27668</c:v>
                </c:pt>
                <c:pt idx="130">
                  <c:v>27699</c:v>
                </c:pt>
                <c:pt idx="131">
                  <c:v>27729</c:v>
                </c:pt>
                <c:pt idx="132">
                  <c:v>27760</c:v>
                </c:pt>
                <c:pt idx="133">
                  <c:v>27791</c:v>
                </c:pt>
                <c:pt idx="134">
                  <c:v>27820</c:v>
                </c:pt>
                <c:pt idx="135">
                  <c:v>27851</c:v>
                </c:pt>
                <c:pt idx="136">
                  <c:v>27881</c:v>
                </c:pt>
                <c:pt idx="137">
                  <c:v>27912</c:v>
                </c:pt>
                <c:pt idx="138">
                  <c:v>27942</c:v>
                </c:pt>
                <c:pt idx="139">
                  <c:v>27973</c:v>
                </c:pt>
                <c:pt idx="140">
                  <c:v>28004</c:v>
                </c:pt>
                <c:pt idx="141">
                  <c:v>28034</c:v>
                </c:pt>
                <c:pt idx="142">
                  <c:v>28065</c:v>
                </c:pt>
                <c:pt idx="143">
                  <c:v>28095</c:v>
                </c:pt>
                <c:pt idx="144">
                  <c:v>28126</c:v>
                </c:pt>
                <c:pt idx="145">
                  <c:v>28157</c:v>
                </c:pt>
                <c:pt idx="146">
                  <c:v>28185</c:v>
                </c:pt>
                <c:pt idx="147">
                  <c:v>28216</c:v>
                </c:pt>
                <c:pt idx="148">
                  <c:v>28246</c:v>
                </c:pt>
                <c:pt idx="149">
                  <c:v>28277</c:v>
                </c:pt>
                <c:pt idx="150">
                  <c:v>28307</c:v>
                </c:pt>
                <c:pt idx="151">
                  <c:v>28338</c:v>
                </c:pt>
                <c:pt idx="152">
                  <c:v>28369</c:v>
                </c:pt>
                <c:pt idx="153">
                  <c:v>28399</c:v>
                </c:pt>
                <c:pt idx="154">
                  <c:v>28430</c:v>
                </c:pt>
                <c:pt idx="155">
                  <c:v>28460</c:v>
                </c:pt>
                <c:pt idx="156">
                  <c:v>28491</c:v>
                </c:pt>
                <c:pt idx="157">
                  <c:v>28522</c:v>
                </c:pt>
                <c:pt idx="158">
                  <c:v>28550</c:v>
                </c:pt>
                <c:pt idx="159">
                  <c:v>28581</c:v>
                </c:pt>
                <c:pt idx="160">
                  <c:v>28611</c:v>
                </c:pt>
                <c:pt idx="161">
                  <c:v>28642</c:v>
                </c:pt>
                <c:pt idx="162">
                  <c:v>28672</c:v>
                </c:pt>
                <c:pt idx="163">
                  <c:v>28703</c:v>
                </c:pt>
                <c:pt idx="164">
                  <c:v>28734</c:v>
                </c:pt>
                <c:pt idx="165">
                  <c:v>28764</c:v>
                </c:pt>
                <c:pt idx="166">
                  <c:v>28795</c:v>
                </c:pt>
                <c:pt idx="167">
                  <c:v>28825</c:v>
                </c:pt>
                <c:pt idx="168">
                  <c:v>28856</c:v>
                </c:pt>
                <c:pt idx="169">
                  <c:v>28887</c:v>
                </c:pt>
                <c:pt idx="170">
                  <c:v>28915</c:v>
                </c:pt>
                <c:pt idx="171">
                  <c:v>28946</c:v>
                </c:pt>
                <c:pt idx="172">
                  <c:v>28976</c:v>
                </c:pt>
                <c:pt idx="173">
                  <c:v>29007</c:v>
                </c:pt>
                <c:pt idx="174">
                  <c:v>29037</c:v>
                </c:pt>
                <c:pt idx="175">
                  <c:v>29068</c:v>
                </c:pt>
                <c:pt idx="176">
                  <c:v>29099</c:v>
                </c:pt>
                <c:pt idx="177">
                  <c:v>29129</c:v>
                </c:pt>
                <c:pt idx="178">
                  <c:v>29160</c:v>
                </c:pt>
                <c:pt idx="179">
                  <c:v>29190</c:v>
                </c:pt>
                <c:pt idx="180">
                  <c:v>29221</c:v>
                </c:pt>
                <c:pt idx="181">
                  <c:v>29252</c:v>
                </c:pt>
                <c:pt idx="182">
                  <c:v>29281</c:v>
                </c:pt>
                <c:pt idx="183">
                  <c:v>29312</c:v>
                </c:pt>
                <c:pt idx="184">
                  <c:v>29342</c:v>
                </c:pt>
                <c:pt idx="185">
                  <c:v>29373</c:v>
                </c:pt>
                <c:pt idx="186">
                  <c:v>29403</c:v>
                </c:pt>
                <c:pt idx="187">
                  <c:v>29434</c:v>
                </c:pt>
                <c:pt idx="188">
                  <c:v>29465</c:v>
                </c:pt>
                <c:pt idx="189">
                  <c:v>29495</c:v>
                </c:pt>
                <c:pt idx="190">
                  <c:v>29526</c:v>
                </c:pt>
                <c:pt idx="191">
                  <c:v>29556</c:v>
                </c:pt>
                <c:pt idx="192">
                  <c:v>29587</c:v>
                </c:pt>
                <c:pt idx="193">
                  <c:v>29618</c:v>
                </c:pt>
                <c:pt idx="194">
                  <c:v>29646</c:v>
                </c:pt>
                <c:pt idx="195">
                  <c:v>29677</c:v>
                </c:pt>
                <c:pt idx="196">
                  <c:v>29707</c:v>
                </c:pt>
                <c:pt idx="197">
                  <c:v>29738</c:v>
                </c:pt>
                <c:pt idx="198">
                  <c:v>29768</c:v>
                </c:pt>
                <c:pt idx="199">
                  <c:v>29799</c:v>
                </c:pt>
                <c:pt idx="200">
                  <c:v>29830</c:v>
                </c:pt>
                <c:pt idx="201">
                  <c:v>29860</c:v>
                </c:pt>
                <c:pt idx="202">
                  <c:v>29891</c:v>
                </c:pt>
                <c:pt idx="203">
                  <c:v>29921</c:v>
                </c:pt>
                <c:pt idx="204">
                  <c:v>29952</c:v>
                </c:pt>
                <c:pt idx="205">
                  <c:v>29983</c:v>
                </c:pt>
                <c:pt idx="206">
                  <c:v>30011</c:v>
                </c:pt>
                <c:pt idx="207">
                  <c:v>30042</c:v>
                </c:pt>
                <c:pt idx="208">
                  <c:v>30072</c:v>
                </c:pt>
                <c:pt idx="209">
                  <c:v>30103</c:v>
                </c:pt>
                <c:pt idx="210">
                  <c:v>30133</c:v>
                </c:pt>
                <c:pt idx="211">
                  <c:v>30164</c:v>
                </c:pt>
                <c:pt idx="212">
                  <c:v>30195</c:v>
                </c:pt>
                <c:pt idx="213">
                  <c:v>30225</c:v>
                </c:pt>
                <c:pt idx="214">
                  <c:v>30256</c:v>
                </c:pt>
                <c:pt idx="215">
                  <c:v>30286</c:v>
                </c:pt>
                <c:pt idx="216">
                  <c:v>30317</c:v>
                </c:pt>
                <c:pt idx="217">
                  <c:v>30348</c:v>
                </c:pt>
                <c:pt idx="218">
                  <c:v>30376</c:v>
                </c:pt>
                <c:pt idx="219">
                  <c:v>30407</c:v>
                </c:pt>
                <c:pt idx="220">
                  <c:v>30437</c:v>
                </c:pt>
                <c:pt idx="221">
                  <c:v>30468</c:v>
                </c:pt>
                <c:pt idx="222">
                  <c:v>30498</c:v>
                </c:pt>
                <c:pt idx="223">
                  <c:v>30529</c:v>
                </c:pt>
                <c:pt idx="224">
                  <c:v>30560</c:v>
                </c:pt>
                <c:pt idx="225">
                  <c:v>30590</c:v>
                </c:pt>
                <c:pt idx="226">
                  <c:v>30621</c:v>
                </c:pt>
                <c:pt idx="227">
                  <c:v>30651</c:v>
                </c:pt>
                <c:pt idx="228">
                  <c:v>30682</c:v>
                </c:pt>
                <c:pt idx="229">
                  <c:v>30713</c:v>
                </c:pt>
                <c:pt idx="230">
                  <c:v>30742</c:v>
                </c:pt>
                <c:pt idx="231">
                  <c:v>30773</c:v>
                </c:pt>
                <c:pt idx="232">
                  <c:v>30803</c:v>
                </c:pt>
                <c:pt idx="233">
                  <c:v>30834</c:v>
                </c:pt>
                <c:pt idx="234">
                  <c:v>30864</c:v>
                </c:pt>
                <c:pt idx="235">
                  <c:v>30895</c:v>
                </c:pt>
                <c:pt idx="236">
                  <c:v>30926</c:v>
                </c:pt>
                <c:pt idx="237">
                  <c:v>30956</c:v>
                </c:pt>
                <c:pt idx="238">
                  <c:v>30987</c:v>
                </c:pt>
                <c:pt idx="239">
                  <c:v>31017</c:v>
                </c:pt>
                <c:pt idx="240">
                  <c:v>31048</c:v>
                </c:pt>
                <c:pt idx="241">
                  <c:v>31079</c:v>
                </c:pt>
                <c:pt idx="242">
                  <c:v>31107</c:v>
                </c:pt>
                <c:pt idx="243">
                  <c:v>31138</c:v>
                </c:pt>
                <c:pt idx="244">
                  <c:v>31168</c:v>
                </c:pt>
                <c:pt idx="245">
                  <c:v>31199</c:v>
                </c:pt>
                <c:pt idx="246">
                  <c:v>31229</c:v>
                </c:pt>
                <c:pt idx="247">
                  <c:v>31260</c:v>
                </c:pt>
                <c:pt idx="248">
                  <c:v>31291</c:v>
                </c:pt>
                <c:pt idx="249">
                  <c:v>31321</c:v>
                </c:pt>
                <c:pt idx="250">
                  <c:v>31352</c:v>
                </c:pt>
                <c:pt idx="251">
                  <c:v>31382</c:v>
                </c:pt>
                <c:pt idx="252">
                  <c:v>31413</c:v>
                </c:pt>
                <c:pt idx="253">
                  <c:v>31444</c:v>
                </c:pt>
                <c:pt idx="254">
                  <c:v>31472</c:v>
                </c:pt>
                <c:pt idx="255">
                  <c:v>31503</c:v>
                </c:pt>
                <c:pt idx="256">
                  <c:v>31533</c:v>
                </c:pt>
                <c:pt idx="257">
                  <c:v>31564</c:v>
                </c:pt>
                <c:pt idx="258">
                  <c:v>31594</c:v>
                </c:pt>
                <c:pt idx="259">
                  <c:v>31625</c:v>
                </c:pt>
                <c:pt idx="260">
                  <c:v>31656</c:v>
                </c:pt>
                <c:pt idx="261">
                  <c:v>31686</c:v>
                </c:pt>
                <c:pt idx="262">
                  <c:v>31717</c:v>
                </c:pt>
                <c:pt idx="263">
                  <c:v>31747</c:v>
                </c:pt>
                <c:pt idx="264">
                  <c:v>31778</c:v>
                </c:pt>
                <c:pt idx="265">
                  <c:v>31809</c:v>
                </c:pt>
                <c:pt idx="266">
                  <c:v>31837</c:v>
                </c:pt>
                <c:pt idx="267">
                  <c:v>31868</c:v>
                </c:pt>
                <c:pt idx="268">
                  <c:v>31898</c:v>
                </c:pt>
                <c:pt idx="269">
                  <c:v>31929</c:v>
                </c:pt>
                <c:pt idx="270">
                  <c:v>31959</c:v>
                </c:pt>
                <c:pt idx="271">
                  <c:v>31990</c:v>
                </c:pt>
                <c:pt idx="272">
                  <c:v>32021</c:v>
                </c:pt>
                <c:pt idx="273">
                  <c:v>32051</c:v>
                </c:pt>
                <c:pt idx="274">
                  <c:v>32082</c:v>
                </c:pt>
                <c:pt idx="275">
                  <c:v>32112</c:v>
                </c:pt>
                <c:pt idx="276">
                  <c:v>32143</c:v>
                </c:pt>
                <c:pt idx="277">
                  <c:v>32174</c:v>
                </c:pt>
                <c:pt idx="278">
                  <c:v>32203</c:v>
                </c:pt>
                <c:pt idx="279">
                  <c:v>32234</c:v>
                </c:pt>
                <c:pt idx="280">
                  <c:v>32264</c:v>
                </c:pt>
                <c:pt idx="281">
                  <c:v>32295</c:v>
                </c:pt>
                <c:pt idx="282">
                  <c:v>32325</c:v>
                </c:pt>
                <c:pt idx="283">
                  <c:v>32356</c:v>
                </c:pt>
                <c:pt idx="284">
                  <c:v>32387</c:v>
                </c:pt>
                <c:pt idx="285">
                  <c:v>32417</c:v>
                </c:pt>
                <c:pt idx="286">
                  <c:v>32448</c:v>
                </c:pt>
                <c:pt idx="287">
                  <c:v>32478</c:v>
                </c:pt>
                <c:pt idx="288">
                  <c:v>32509</c:v>
                </c:pt>
                <c:pt idx="289">
                  <c:v>32540</c:v>
                </c:pt>
                <c:pt idx="290">
                  <c:v>32568</c:v>
                </c:pt>
                <c:pt idx="291">
                  <c:v>32599</c:v>
                </c:pt>
                <c:pt idx="292">
                  <c:v>32629</c:v>
                </c:pt>
                <c:pt idx="293">
                  <c:v>32660</c:v>
                </c:pt>
                <c:pt idx="294">
                  <c:v>32690</c:v>
                </c:pt>
                <c:pt idx="295">
                  <c:v>32721</c:v>
                </c:pt>
                <c:pt idx="296">
                  <c:v>32752</c:v>
                </c:pt>
                <c:pt idx="297">
                  <c:v>32782</c:v>
                </c:pt>
                <c:pt idx="298">
                  <c:v>32813</c:v>
                </c:pt>
                <c:pt idx="299">
                  <c:v>32843</c:v>
                </c:pt>
                <c:pt idx="300">
                  <c:v>32874</c:v>
                </c:pt>
                <c:pt idx="301">
                  <c:v>32905</c:v>
                </c:pt>
                <c:pt idx="302">
                  <c:v>32933</c:v>
                </c:pt>
                <c:pt idx="303">
                  <c:v>32964</c:v>
                </c:pt>
                <c:pt idx="304">
                  <c:v>32994</c:v>
                </c:pt>
                <c:pt idx="305">
                  <c:v>33025</c:v>
                </c:pt>
                <c:pt idx="306">
                  <c:v>33055</c:v>
                </c:pt>
                <c:pt idx="307">
                  <c:v>33086</c:v>
                </c:pt>
                <c:pt idx="308">
                  <c:v>33117</c:v>
                </c:pt>
                <c:pt idx="309">
                  <c:v>33147</c:v>
                </c:pt>
                <c:pt idx="310">
                  <c:v>33178</c:v>
                </c:pt>
                <c:pt idx="311">
                  <c:v>33208</c:v>
                </c:pt>
                <c:pt idx="312">
                  <c:v>33239</c:v>
                </c:pt>
                <c:pt idx="313">
                  <c:v>33270</c:v>
                </c:pt>
                <c:pt idx="314">
                  <c:v>33298</c:v>
                </c:pt>
                <c:pt idx="315">
                  <c:v>33329</c:v>
                </c:pt>
                <c:pt idx="316">
                  <c:v>33359</c:v>
                </c:pt>
                <c:pt idx="317">
                  <c:v>33390</c:v>
                </c:pt>
                <c:pt idx="318">
                  <c:v>33420</c:v>
                </c:pt>
                <c:pt idx="319">
                  <c:v>33451</c:v>
                </c:pt>
                <c:pt idx="320">
                  <c:v>33482</c:v>
                </c:pt>
                <c:pt idx="321">
                  <c:v>33512</c:v>
                </c:pt>
                <c:pt idx="322">
                  <c:v>33543</c:v>
                </c:pt>
                <c:pt idx="323">
                  <c:v>33573</c:v>
                </c:pt>
                <c:pt idx="324">
                  <c:v>33604</c:v>
                </c:pt>
                <c:pt idx="325">
                  <c:v>33635</c:v>
                </c:pt>
                <c:pt idx="326">
                  <c:v>33664</c:v>
                </c:pt>
                <c:pt idx="327">
                  <c:v>33695</c:v>
                </c:pt>
                <c:pt idx="328">
                  <c:v>33725</c:v>
                </c:pt>
                <c:pt idx="329">
                  <c:v>33756</c:v>
                </c:pt>
                <c:pt idx="330">
                  <c:v>33786</c:v>
                </c:pt>
                <c:pt idx="331">
                  <c:v>33817</c:v>
                </c:pt>
                <c:pt idx="332">
                  <c:v>33848</c:v>
                </c:pt>
                <c:pt idx="333">
                  <c:v>33878</c:v>
                </c:pt>
                <c:pt idx="334">
                  <c:v>33909</c:v>
                </c:pt>
                <c:pt idx="335">
                  <c:v>33939</c:v>
                </c:pt>
                <c:pt idx="336">
                  <c:v>33970</c:v>
                </c:pt>
                <c:pt idx="337">
                  <c:v>34001</c:v>
                </c:pt>
                <c:pt idx="338">
                  <c:v>34029</c:v>
                </c:pt>
                <c:pt idx="339">
                  <c:v>34060</c:v>
                </c:pt>
                <c:pt idx="340">
                  <c:v>34090</c:v>
                </c:pt>
                <c:pt idx="341">
                  <c:v>34121</c:v>
                </c:pt>
                <c:pt idx="342">
                  <c:v>34151</c:v>
                </c:pt>
                <c:pt idx="343">
                  <c:v>34182</c:v>
                </c:pt>
                <c:pt idx="344">
                  <c:v>34213</c:v>
                </c:pt>
                <c:pt idx="345">
                  <c:v>34243</c:v>
                </c:pt>
                <c:pt idx="346">
                  <c:v>34274</c:v>
                </c:pt>
                <c:pt idx="347">
                  <c:v>34304</c:v>
                </c:pt>
                <c:pt idx="348">
                  <c:v>34335</c:v>
                </c:pt>
                <c:pt idx="349">
                  <c:v>34366</c:v>
                </c:pt>
                <c:pt idx="350">
                  <c:v>34394</c:v>
                </c:pt>
                <c:pt idx="351">
                  <c:v>34425</c:v>
                </c:pt>
                <c:pt idx="352">
                  <c:v>34455</c:v>
                </c:pt>
                <c:pt idx="353">
                  <c:v>34486</c:v>
                </c:pt>
                <c:pt idx="354">
                  <c:v>34516</c:v>
                </c:pt>
                <c:pt idx="355">
                  <c:v>34547</c:v>
                </c:pt>
                <c:pt idx="356">
                  <c:v>34578</c:v>
                </c:pt>
                <c:pt idx="357">
                  <c:v>34608</c:v>
                </c:pt>
                <c:pt idx="358">
                  <c:v>34639</c:v>
                </c:pt>
                <c:pt idx="359">
                  <c:v>34669</c:v>
                </c:pt>
                <c:pt idx="360">
                  <c:v>34700</c:v>
                </c:pt>
                <c:pt idx="361">
                  <c:v>34731</c:v>
                </c:pt>
                <c:pt idx="362">
                  <c:v>34759</c:v>
                </c:pt>
                <c:pt idx="363">
                  <c:v>34790</c:v>
                </c:pt>
                <c:pt idx="364">
                  <c:v>34820</c:v>
                </c:pt>
                <c:pt idx="365">
                  <c:v>34851</c:v>
                </c:pt>
                <c:pt idx="366">
                  <c:v>34881</c:v>
                </c:pt>
                <c:pt idx="367">
                  <c:v>34912</c:v>
                </c:pt>
                <c:pt idx="368">
                  <c:v>34943</c:v>
                </c:pt>
                <c:pt idx="369">
                  <c:v>34973</c:v>
                </c:pt>
                <c:pt idx="370">
                  <c:v>35004</c:v>
                </c:pt>
                <c:pt idx="371">
                  <c:v>35034</c:v>
                </c:pt>
                <c:pt idx="372">
                  <c:v>35065</c:v>
                </c:pt>
                <c:pt idx="373">
                  <c:v>35096</c:v>
                </c:pt>
                <c:pt idx="374">
                  <c:v>35125</c:v>
                </c:pt>
                <c:pt idx="375">
                  <c:v>35156</c:v>
                </c:pt>
                <c:pt idx="376">
                  <c:v>35186</c:v>
                </c:pt>
                <c:pt idx="377">
                  <c:v>35217</c:v>
                </c:pt>
                <c:pt idx="378">
                  <c:v>35247</c:v>
                </c:pt>
                <c:pt idx="379">
                  <c:v>35278</c:v>
                </c:pt>
                <c:pt idx="380">
                  <c:v>35309</c:v>
                </c:pt>
                <c:pt idx="381">
                  <c:v>35339</c:v>
                </c:pt>
                <c:pt idx="382">
                  <c:v>35370</c:v>
                </c:pt>
                <c:pt idx="383">
                  <c:v>35400</c:v>
                </c:pt>
                <c:pt idx="384">
                  <c:v>35431</c:v>
                </c:pt>
                <c:pt idx="385">
                  <c:v>35462</c:v>
                </c:pt>
                <c:pt idx="386">
                  <c:v>35490</c:v>
                </c:pt>
                <c:pt idx="387">
                  <c:v>35521</c:v>
                </c:pt>
                <c:pt idx="388">
                  <c:v>35551</c:v>
                </c:pt>
                <c:pt idx="389">
                  <c:v>35582</c:v>
                </c:pt>
                <c:pt idx="390">
                  <c:v>35612</c:v>
                </c:pt>
                <c:pt idx="391">
                  <c:v>35643</c:v>
                </c:pt>
                <c:pt idx="392">
                  <c:v>35674</c:v>
                </c:pt>
                <c:pt idx="393">
                  <c:v>35704</c:v>
                </c:pt>
                <c:pt idx="394">
                  <c:v>35735</c:v>
                </c:pt>
                <c:pt idx="395">
                  <c:v>35765</c:v>
                </c:pt>
                <c:pt idx="396">
                  <c:v>35796</c:v>
                </c:pt>
                <c:pt idx="397">
                  <c:v>35827</c:v>
                </c:pt>
                <c:pt idx="398">
                  <c:v>35855</c:v>
                </c:pt>
                <c:pt idx="399">
                  <c:v>35886</c:v>
                </c:pt>
                <c:pt idx="400">
                  <c:v>35916</c:v>
                </c:pt>
                <c:pt idx="401">
                  <c:v>35947</c:v>
                </c:pt>
                <c:pt idx="402">
                  <c:v>35977</c:v>
                </c:pt>
                <c:pt idx="403">
                  <c:v>36008</c:v>
                </c:pt>
                <c:pt idx="404">
                  <c:v>36039</c:v>
                </c:pt>
                <c:pt idx="405">
                  <c:v>36069</c:v>
                </c:pt>
                <c:pt idx="406">
                  <c:v>36100</c:v>
                </c:pt>
                <c:pt idx="407">
                  <c:v>36130</c:v>
                </c:pt>
                <c:pt idx="408">
                  <c:v>36161</c:v>
                </c:pt>
                <c:pt idx="409">
                  <c:v>36192</c:v>
                </c:pt>
                <c:pt idx="410">
                  <c:v>36220</c:v>
                </c:pt>
                <c:pt idx="411">
                  <c:v>36251</c:v>
                </c:pt>
                <c:pt idx="412">
                  <c:v>36281</c:v>
                </c:pt>
                <c:pt idx="413">
                  <c:v>36312</c:v>
                </c:pt>
                <c:pt idx="414">
                  <c:v>36342</c:v>
                </c:pt>
                <c:pt idx="415">
                  <c:v>36373</c:v>
                </c:pt>
                <c:pt idx="416">
                  <c:v>36404</c:v>
                </c:pt>
                <c:pt idx="417">
                  <c:v>36434</c:v>
                </c:pt>
                <c:pt idx="418">
                  <c:v>36465</c:v>
                </c:pt>
                <c:pt idx="419">
                  <c:v>36495</c:v>
                </c:pt>
                <c:pt idx="420">
                  <c:v>36526</c:v>
                </c:pt>
                <c:pt idx="421">
                  <c:v>36557</c:v>
                </c:pt>
                <c:pt idx="422">
                  <c:v>36586</c:v>
                </c:pt>
                <c:pt idx="423">
                  <c:v>36617</c:v>
                </c:pt>
                <c:pt idx="424">
                  <c:v>36647</c:v>
                </c:pt>
                <c:pt idx="425">
                  <c:v>36678</c:v>
                </c:pt>
                <c:pt idx="426">
                  <c:v>36708</c:v>
                </c:pt>
                <c:pt idx="427">
                  <c:v>36739</c:v>
                </c:pt>
                <c:pt idx="428">
                  <c:v>36770</c:v>
                </c:pt>
                <c:pt idx="429">
                  <c:v>36800</c:v>
                </c:pt>
                <c:pt idx="430">
                  <c:v>36831</c:v>
                </c:pt>
                <c:pt idx="431">
                  <c:v>36861</c:v>
                </c:pt>
                <c:pt idx="432">
                  <c:v>36892</c:v>
                </c:pt>
                <c:pt idx="433">
                  <c:v>36923</c:v>
                </c:pt>
                <c:pt idx="434">
                  <c:v>36951</c:v>
                </c:pt>
                <c:pt idx="435">
                  <c:v>36982</c:v>
                </c:pt>
                <c:pt idx="436">
                  <c:v>37012</c:v>
                </c:pt>
                <c:pt idx="437">
                  <c:v>37043</c:v>
                </c:pt>
                <c:pt idx="438">
                  <c:v>37073</c:v>
                </c:pt>
                <c:pt idx="439">
                  <c:v>37104</c:v>
                </c:pt>
                <c:pt idx="440">
                  <c:v>37135</c:v>
                </c:pt>
                <c:pt idx="441">
                  <c:v>37165</c:v>
                </c:pt>
                <c:pt idx="442">
                  <c:v>37196</c:v>
                </c:pt>
                <c:pt idx="443">
                  <c:v>37226</c:v>
                </c:pt>
                <c:pt idx="444">
                  <c:v>37257</c:v>
                </c:pt>
                <c:pt idx="445">
                  <c:v>37288</c:v>
                </c:pt>
                <c:pt idx="446">
                  <c:v>37316</c:v>
                </c:pt>
                <c:pt idx="447">
                  <c:v>37347</c:v>
                </c:pt>
                <c:pt idx="448">
                  <c:v>37377</c:v>
                </c:pt>
                <c:pt idx="449">
                  <c:v>37408</c:v>
                </c:pt>
                <c:pt idx="450">
                  <c:v>37438</c:v>
                </c:pt>
                <c:pt idx="451">
                  <c:v>37469</c:v>
                </c:pt>
                <c:pt idx="452">
                  <c:v>37500</c:v>
                </c:pt>
                <c:pt idx="453">
                  <c:v>37530</c:v>
                </c:pt>
                <c:pt idx="454">
                  <c:v>37561</c:v>
                </c:pt>
                <c:pt idx="455">
                  <c:v>37591</c:v>
                </c:pt>
                <c:pt idx="456">
                  <c:v>37622</c:v>
                </c:pt>
                <c:pt idx="457">
                  <c:v>37653</c:v>
                </c:pt>
                <c:pt idx="458">
                  <c:v>37681</c:v>
                </c:pt>
                <c:pt idx="459">
                  <c:v>37712</c:v>
                </c:pt>
                <c:pt idx="460">
                  <c:v>37742</c:v>
                </c:pt>
                <c:pt idx="461">
                  <c:v>37773</c:v>
                </c:pt>
                <c:pt idx="462">
                  <c:v>37803</c:v>
                </c:pt>
                <c:pt idx="463">
                  <c:v>37834</c:v>
                </c:pt>
                <c:pt idx="464">
                  <c:v>37865</c:v>
                </c:pt>
                <c:pt idx="465">
                  <c:v>37895</c:v>
                </c:pt>
                <c:pt idx="466">
                  <c:v>37926</c:v>
                </c:pt>
                <c:pt idx="467">
                  <c:v>37956</c:v>
                </c:pt>
                <c:pt idx="468">
                  <c:v>37987</c:v>
                </c:pt>
                <c:pt idx="469">
                  <c:v>38018</c:v>
                </c:pt>
                <c:pt idx="470">
                  <c:v>38047</c:v>
                </c:pt>
                <c:pt idx="471">
                  <c:v>38078</c:v>
                </c:pt>
                <c:pt idx="472">
                  <c:v>38108</c:v>
                </c:pt>
                <c:pt idx="473">
                  <c:v>38139</c:v>
                </c:pt>
                <c:pt idx="474">
                  <c:v>38169</c:v>
                </c:pt>
                <c:pt idx="475">
                  <c:v>38200</c:v>
                </c:pt>
                <c:pt idx="476">
                  <c:v>38231</c:v>
                </c:pt>
                <c:pt idx="477">
                  <c:v>38261</c:v>
                </c:pt>
                <c:pt idx="478">
                  <c:v>38292</c:v>
                </c:pt>
                <c:pt idx="479">
                  <c:v>38322</c:v>
                </c:pt>
                <c:pt idx="480">
                  <c:v>38353</c:v>
                </c:pt>
                <c:pt idx="481">
                  <c:v>38384</c:v>
                </c:pt>
                <c:pt idx="482">
                  <c:v>38412</c:v>
                </c:pt>
                <c:pt idx="483">
                  <c:v>38443</c:v>
                </c:pt>
                <c:pt idx="484">
                  <c:v>38473</c:v>
                </c:pt>
                <c:pt idx="485">
                  <c:v>38504</c:v>
                </c:pt>
                <c:pt idx="486">
                  <c:v>38534</c:v>
                </c:pt>
                <c:pt idx="487">
                  <c:v>38565</c:v>
                </c:pt>
                <c:pt idx="488">
                  <c:v>38596</c:v>
                </c:pt>
                <c:pt idx="489">
                  <c:v>38626</c:v>
                </c:pt>
                <c:pt idx="490">
                  <c:v>38657</c:v>
                </c:pt>
                <c:pt idx="491">
                  <c:v>38687</c:v>
                </c:pt>
                <c:pt idx="492">
                  <c:v>38718</c:v>
                </c:pt>
                <c:pt idx="493">
                  <c:v>38749</c:v>
                </c:pt>
                <c:pt idx="494">
                  <c:v>38777</c:v>
                </c:pt>
                <c:pt idx="495">
                  <c:v>38808</c:v>
                </c:pt>
                <c:pt idx="496">
                  <c:v>38838</c:v>
                </c:pt>
                <c:pt idx="497">
                  <c:v>38869</c:v>
                </c:pt>
                <c:pt idx="498">
                  <c:v>38899</c:v>
                </c:pt>
                <c:pt idx="499">
                  <c:v>38930</c:v>
                </c:pt>
                <c:pt idx="500">
                  <c:v>38961</c:v>
                </c:pt>
                <c:pt idx="501">
                  <c:v>38991</c:v>
                </c:pt>
                <c:pt idx="502">
                  <c:v>39022</c:v>
                </c:pt>
                <c:pt idx="503">
                  <c:v>39052</c:v>
                </c:pt>
                <c:pt idx="504">
                  <c:v>39083</c:v>
                </c:pt>
                <c:pt idx="505">
                  <c:v>39114</c:v>
                </c:pt>
                <c:pt idx="506">
                  <c:v>39142</c:v>
                </c:pt>
                <c:pt idx="507">
                  <c:v>39173</c:v>
                </c:pt>
                <c:pt idx="508">
                  <c:v>39203</c:v>
                </c:pt>
                <c:pt idx="509">
                  <c:v>39234</c:v>
                </c:pt>
                <c:pt idx="510">
                  <c:v>39264</c:v>
                </c:pt>
                <c:pt idx="511">
                  <c:v>39295</c:v>
                </c:pt>
                <c:pt idx="512">
                  <c:v>39326</c:v>
                </c:pt>
                <c:pt idx="513">
                  <c:v>39356</c:v>
                </c:pt>
                <c:pt idx="514">
                  <c:v>39387</c:v>
                </c:pt>
                <c:pt idx="515">
                  <c:v>39417</c:v>
                </c:pt>
                <c:pt idx="516">
                  <c:v>39448</c:v>
                </c:pt>
                <c:pt idx="517">
                  <c:v>39479</c:v>
                </c:pt>
                <c:pt idx="518">
                  <c:v>39508</c:v>
                </c:pt>
                <c:pt idx="519">
                  <c:v>39539</c:v>
                </c:pt>
                <c:pt idx="520">
                  <c:v>39569</c:v>
                </c:pt>
                <c:pt idx="521">
                  <c:v>39600</c:v>
                </c:pt>
                <c:pt idx="522">
                  <c:v>39630</c:v>
                </c:pt>
                <c:pt idx="523">
                  <c:v>39661</c:v>
                </c:pt>
                <c:pt idx="524">
                  <c:v>39692</c:v>
                </c:pt>
                <c:pt idx="525">
                  <c:v>39722</c:v>
                </c:pt>
                <c:pt idx="526">
                  <c:v>39753</c:v>
                </c:pt>
                <c:pt idx="527">
                  <c:v>39783</c:v>
                </c:pt>
                <c:pt idx="528">
                  <c:v>39814</c:v>
                </c:pt>
                <c:pt idx="529">
                  <c:v>39845</c:v>
                </c:pt>
                <c:pt idx="530">
                  <c:v>39873</c:v>
                </c:pt>
                <c:pt idx="531">
                  <c:v>39904</c:v>
                </c:pt>
                <c:pt idx="532">
                  <c:v>39934</c:v>
                </c:pt>
                <c:pt idx="533">
                  <c:v>39965</c:v>
                </c:pt>
                <c:pt idx="534">
                  <c:v>39995</c:v>
                </c:pt>
                <c:pt idx="535">
                  <c:v>40026</c:v>
                </c:pt>
                <c:pt idx="536">
                  <c:v>40057</c:v>
                </c:pt>
                <c:pt idx="537">
                  <c:v>40087</c:v>
                </c:pt>
                <c:pt idx="538">
                  <c:v>40118</c:v>
                </c:pt>
                <c:pt idx="539">
                  <c:v>40148</c:v>
                </c:pt>
                <c:pt idx="540">
                  <c:v>40179</c:v>
                </c:pt>
                <c:pt idx="541">
                  <c:v>40210</c:v>
                </c:pt>
                <c:pt idx="542">
                  <c:v>40238</c:v>
                </c:pt>
                <c:pt idx="543">
                  <c:v>40269</c:v>
                </c:pt>
                <c:pt idx="544">
                  <c:v>40299</c:v>
                </c:pt>
                <c:pt idx="545">
                  <c:v>40330</c:v>
                </c:pt>
                <c:pt idx="546">
                  <c:v>40360</c:v>
                </c:pt>
                <c:pt idx="547">
                  <c:v>40391</c:v>
                </c:pt>
                <c:pt idx="548">
                  <c:v>40422</c:v>
                </c:pt>
                <c:pt idx="549">
                  <c:v>40452</c:v>
                </c:pt>
                <c:pt idx="550">
                  <c:v>40483</c:v>
                </c:pt>
                <c:pt idx="551">
                  <c:v>40513</c:v>
                </c:pt>
                <c:pt idx="552">
                  <c:v>40544</c:v>
                </c:pt>
                <c:pt idx="553">
                  <c:v>40575</c:v>
                </c:pt>
                <c:pt idx="554">
                  <c:v>40603</c:v>
                </c:pt>
                <c:pt idx="555">
                  <c:v>40634</c:v>
                </c:pt>
                <c:pt idx="556">
                  <c:v>40664</c:v>
                </c:pt>
                <c:pt idx="557">
                  <c:v>40695</c:v>
                </c:pt>
                <c:pt idx="558">
                  <c:v>40725</c:v>
                </c:pt>
                <c:pt idx="559">
                  <c:v>40756</c:v>
                </c:pt>
                <c:pt idx="560">
                  <c:v>40787</c:v>
                </c:pt>
                <c:pt idx="561">
                  <c:v>40817</c:v>
                </c:pt>
                <c:pt idx="562">
                  <c:v>40848</c:v>
                </c:pt>
                <c:pt idx="563">
                  <c:v>40878</c:v>
                </c:pt>
                <c:pt idx="564">
                  <c:v>40909</c:v>
                </c:pt>
                <c:pt idx="565">
                  <c:v>40940</c:v>
                </c:pt>
                <c:pt idx="566">
                  <c:v>40969</c:v>
                </c:pt>
                <c:pt idx="567">
                  <c:v>41000</c:v>
                </c:pt>
                <c:pt idx="568">
                  <c:v>41030</c:v>
                </c:pt>
                <c:pt idx="569">
                  <c:v>41061</c:v>
                </c:pt>
                <c:pt idx="570">
                  <c:v>41091</c:v>
                </c:pt>
                <c:pt idx="571">
                  <c:v>41122</c:v>
                </c:pt>
                <c:pt idx="572">
                  <c:v>41153</c:v>
                </c:pt>
                <c:pt idx="573">
                  <c:v>41183</c:v>
                </c:pt>
                <c:pt idx="574">
                  <c:v>41214</c:v>
                </c:pt>
                <c:pt idx="575">
                  <c:v>41244</c:v>
                </c:pt>
                <c:pt idx="576">
                  <c:v>41275</c:v>
                </c:pt>
                <c:pt idx="577">
                  <c:v>41306</c:v>
                </c:pt>
                <c:pt idx="578">
                  <c:v>41334</c:v>
                </c:pt>
                <c:pt idx="579">
                  <c:v>41365</c:v>
                </c:pt>
                <c:pt idx="580">
                  <c:v>41395</c:v>
                </c:pt>
                <c:pt idx="581">
                  <c:v>41426</c:v>
                </c:pt>
                <c:pt idx="582">
                  <c:v>41456</c:v>
                </c:pt>
                <c:pt idx="583">
                  <c:v>41487</c:v>
                </c:pt>
                <c:pt idx="584">
                  <c:v>41518</c:v>
                </c:pt>
                <c:pt idx="585">
                  <c:v>41548</c:v>
                </c:pt>
                <c:pt idx="586">
                  <c:v>41579</c:v>
                </c:pt>
                <c:pt idx="587">
                  <c:v>41609</c:v>
                </c:pt>
                <c:pt idx="588">
                  <c:v>41640</c:v>
                </c:pt>
                <c:pt idx="589">
                  <c:v>41671</c:v>
                </c:pt>
                <c:pt idx="590">
                  <c:v>41699</c:v>
                </c:pt>
                <c:pt idx="591">
                  <c:v>41730</c:v>
                </c:pt>
                <c:pt idx="592">
                  <c:v>41760</c:v>
                </c:pt>
                <c:pt idx="593">
                  <c:v>41791</c:v>
                </c:pt>
                <c:pt idx="594">
                  <c:v>41821</c:v>
                </c:pt>
                <c:pt idx="595">
                  <c:v>41852</c:v>
                </c:pt>
                <c:pt idx="596">
                  <c:v>41883</c:v>
                </c:pt>
                <c:pt idx="597">
                  <c:v>41913</c:v>
                </c:pt>
                <c:pt idx="598">
                  <c:v>41944</c:v>
                </c:pt>
                <c:pt idx="599">
                  <c:v>41974</c:v>
                </c:pt>
                <c:pt idx="600">
                  <c:v>42005</c:v>
                </c:pt>
                <c:pt idx="601">
                  <c:v>42036</c:v>
                </c:pt>
                <c:pt idx="602">
                  <c:v>42064</c:v>
                </c:pt>
                <c:pt idx="603">
                  <c:v>42095</c:v>
                </c:pt>
                <c:pt idx="604">
                  <c:v>42125</c:v>
                </c:pt>
                <c:pt idx="605">
                  <c:v>42156</c:v>
                </c:pt>
                <c:pt idx="606">
                  <c:v>42186</c:v>
                </c:pt>
                <c:pt idx="607">
                  <c:v>42217</c:v>
                </c:pt>
                <c:pt idx="608">
                  <c:v>42248</c:v>
                </c:pt>
                <c:pt idx="609">
                  <c:v>42278</c:v>
                </c:pt>
                <c:pt idx="610">
                  <c:v>42309</c:v>
                </c:pt>
                <c:pt idx="611">
                  <c:v>42339</c:v>
                </c:pt>
                <c:pt idx="612">
                  <c:v>42370</c:v>
                </c:pt>
                <c:pt idx="613">
                  <c:v>42401</c:v>
                </c:pt>
                <c:pt idx="614">
                  <c:v>42430</c:v>
                </c:pt>
                <c:pt idx="615">
                  <c:v>42461</c:v>
                </c:pt>
                <c:pt idx="616">
                  <c:v>42491</c:v>
                </c:pt>
                <c:pt idx="617">
                  <c:v>42522</c:v>
                </c:pt>
                <c:pt idx="618">
                  <c:v>42552</c:v>
                </c:pt>
                <c:pt idx="619">
                  <c:v>42583</c:v>
                </c:pt>
                <c:pt idx="620">
                  <c:v>42614</c:v>
                </c:pt>
                <c:pt idx="621">
                  <c:v>42644</c:v>
                </c:pt>
                <c:pt idx="622">
                  <c:v>42675</c:v>
                </c:pt>
                <c:pt idx="623">
                  <c:v>42705</c:v>
                </c:pt>
                <c:pt idx="624">
                  <c:v>42736</c:v>
                </c:pt>
                <c:pt idx="625">
                  <c:v>42767</c:v>
                </c:pt>
                <c:pt idx="626">
                  <c:v>42795</c:v>
                </c:pt>
                <c:pt idx="627">
                  <c:v>42826</c:v>
                </c:pt>
                <c:pt idx="628">
                  <c:v>42856</c:v>
                </c:pt>
                <c:pt idx="629">
                  <c:v>42887</c:v>
                </c:pt>
                <c:pt idx="630">
                  <c:v>42917</c:v>
                </c:pt>
                <c:pt idx="631">
                  <c:v>42948</c:v>
                </c:pt>
                <c:pt idx="632">
                  <c:v>42979</c:v>
                </c:pt>
                <c:pt idx="633">
                  <c:v>43009</c:v>
                </c:pt>
                <c:pt idx="634">
                  <c:v>43040</c:v>
                </c:pt>
                <c:pt idx="635">
                  <c:v>43070</c:v>
                </c:pt>
                <c:pt idx="636">
                  <c:v>43101</c:v>
                </c:pt>
                <c:pt idx="637">
                  <c:v>43132</c:v>
                </c:pt>
                <c:pt idx="638">
                  <c:v>43160</c:v>
                </c:pt>
                <c:pt idx="639">
                  <c:v>43191</c:v>
                </c:pt>
                <c:pt idx="640">
                  <c:v>43221</c:v>
                </c:pt>
                <c:pt idx="641">
                  <c:v>43252</c:v>
                </c:pt>
                <c:pt idx="642">
                  <c:v>43282</c:v>
                </c:pt>
                <c:pt idx="643">
                  <c:v>43313</c:v>
                </c:pt>
                <c:pt idx="644">
                  <c:v>43344</c:v>
                </c:pt>
                <c:pt idx="645">
                  <c:v>43374</c:v>
                </c:pt>
                <c:pt idx="646">
                  <c:v>43405</c:v>
                </c:pt>
                <c:pt idx="647">
                  <c:v>43435</c:v>
                </c:pt>
                <c:pt idx="648">
                  <c:v>43466</c:v>
                </c:pt>
                <c:pt idx="649">
                  <c:v>43497</c:v>
                </c:pt>
                <c:pt idx="650">
                  <c:v>43525</c:v>
                </c:pt>
                <c:pt idx="651">
                  <c:v>43556</c:v>
                </c:pt>
                <c:pt idx="652">
                  <c:v>43586</c:v>
                </c:pt>
                <c:pt idx="653">
                  <c:v>43617</c:v>
                </c:pt>
                <c:pt idx="654">
                  <c:v>43647</c:v>
                </c:pt>
                <c:pt idx="655">
                  <c:v>43678</c:v>
                </c:pt>
                <c:pt idx="656">
                  <c:v>43709</c:v>
                </c:pt>
                <c:pt idx="657">
                  <c:v>43739</c:v>
                </c:pt>
                <c:pt idx="658">
                  <c:v>43770</c:v>
                </c:pt>
                <c:pt idx="659">
                  <c:v>43800</c:v>
                </c:pt>
                <c:pt idx="660">
                  <c:v>43831</c:v>
                </c:pt>
                <c:pt idx="661">
                  <c:v>43862</c:v>
                </c:pt>
                <c:pt idx="662">
                  <c:v>43891</c:v>
                </c:pt>
                <c:pt idx="663">
                  <c:v>43922</c:v>
                </c:pt>
                <c:pt idx="664">
                  <c:v>43952</c:v>
                </c:pt>
                <c:pt idx="665">
                  <c:v>43983</c:v>
                </c:pt>
                <c:pt idx="666">
                  <c:v>44013</c:v>
                </c:pt>
                <c:pt idx="667">
                  <c:v>44044</c:v>
                </c:pt>
                <c:pt idx="668">
                  <c:v>44075</c:v>
                </c:pt>
                <c:pt idx="669">
                  <c:v>44105</c:v>
                </c:pt>
                <c:pt idx="670">
                  <c:v>44136</c:v>
                </c:pt>
                <c:pt idx="671">
                  <c:v>44166</c:v>
                </c:pt>
                <c:pt idx="672">
                  <c:v>44197</c:v>
                </c:pt>
                <c:pt idx="673">
                  <c:v>44228</c:v>
                </c:pt>
                <c:pt idx="674">
                  <c:v>44256</c:v>
                </c:pt>
                <c:pt idx="675">
                  <c:v>44287</c:v>
                </c:pt>
                <c:pt idx="676">
                  <c:v>44317</c:v>
                </c:pt>
                <c:pt idx="677">
                  <c:v>44348</c:v>
                </c:pt>
                <c:pt idx="678">
                  <c:v>44378</c:v>
                </c:pt>
                <c:pt idx="679">
                  <c:v>44409</c:v>
                </c:pt>
                <c:pt idx="680">
                  <c:v>44440</c:v>
                </c:pt>
                <c:pt idx="681">
                  <c:v>44470</c:v>
                </c:pt>
                <c:pt idx="682">
                  <c:v>44501</c:v>
                </c:pt>
                <c:pt idx="683">
                  <c:v>44531</c:v>
                </c:pt>
                <c:pt idx="684">
                  <c:v>44562</c:v>
                </c:pt>
                <c:pt idx="685">
                  <c:v>44593</c:v>
                </c:pt>
                <c:pt idx="686">
                  <c:v>44621</c:v>
                </c:pt>
                <c:pt idx="687">
                  <c:v>44652</c:v>
                </c:pt>
                <c:pt idx="688">
                  <c:v>44682</c:v>
                </c:pt>
                <c:pt idx="689">
                  <c:v>44713</c:v>
                </c:pt>
                <c:pt idx="690">
                  <c:v>44743</c:v>
                </c:pt>
                <c:pt idx="691">
                  <c:v>44774</c:v>
                </c:pt>
                <c:pt idx="692">
                  <c:v>44805</c:v>
                </c:pt>
                <c:pt idx="693">
                  <c:v>44835</c:v>
                </c:pt>
                <c:pt idx="694">
                  <c:v>44866</c:v>
                </c:pt>
                <c:pt idx="695">
                  <c:v>44896</c:v>
                </c:pt>
                <c:pt idx="696">
                  <c:v>44927</c:v>
                </c:pt>
                <c:pt idx="697">
                  <c:v>44958</c:v>
                </c:pt>
                <c:pt idx="698">
                  <c:v>44986</c:v>
                </c:pt>
                <c:pt idx="699">
                  <c:v>45017</c:v>
                </c:pt>
                <c:pt idx="700">
                  <c:v>45047</c:v>
                </c:pt>
                <c:pt idx="701">
                  <c:v>45078</c:v>
                </c:pt>
                <c:pt idx="702">
                  <c:v>45108</c:v>
                </c:pt>
                <c:pt idx="703">
                  <c:v>45139</c:v>
                </c:pt>
                <c:pt idx="704">
                  <c:v>45170</c:v>
                </c:pt>
                <c:pt idx="705">
                  <c:v>45200</c:v>
                </c:pt>
                <c:pt idx="706">
                  <c:v>45231</c:v>
                </c:pt>
                <c:pt idx="707">
                  <c:v>45291</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numCache>
            </c:numRef>
          </c:cat>
          <c:val>
            <c:numRef>
              <c:f>'ProbRange&amp;Recession (2)'!$F$15:$F$5000</c:f>
              <c:numCache>
                <c:formatCode>General</c:formatCode>
                <c:ptCount val="498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100</c:v>
                </c:pt>
                <c:pt idx="60">
                  <c:v>100</c:v>
                </c:pt>
                <c:pt idx="61">
                  <c:v>100</c:v>
                </c:pt>
                <c:pt idx="62">
                  <c:v>100</c:v>
                </c:pt>
                <c:pt idx="63">
                  <c:v>100</c:v>
                </c:pt>
                <c:pt idx="64">
                  <c:v>100</c:v>
                </c:pt>
                <c:pt idx="65">
                  <c:v>100</c:v>
                </c:pt>
                <c:pt idx="66">
                  <c:v>100</c:v>
                </c:pt>
                <c:pt idx="67">
                  <c:v>100</c:v>
                </c:pt>
                <c:pt idx="68">
                  <c:v>100</c:v>
                </c:pt>
                <c:pt idx="69">
                  <c:v>100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100</c:v>
                </c:pt>
                <c:pt idx="107">
                  <c:v>100</c:v>
                </c:pt>
                <c:pt idx="108">
                  <c:v>100</c:v>
                </c:pt>
                <c:pt idx="109">
                  <c:v>100</c:v>
                </c:pt>
                <c:pt idx="110">
                  <c:v>100</c:v>
                </c:pt>
                <c:pt idx="111">
                  <c:v>100</c:v>
                </c:pt>
                <c:pt idx="112">
                  <c:v>100</c:v>
                </c:pt>
                <c:pt idx="113">
                  <c:v>100</c:v>
                </c:pt>
                <c:pt idx="114">
                  <c:v>100</c:v>
                </c:pt>
                <c:pt idx="115">
                  <c:v>100</c:v>
                </c:pt>
                <c:pt idx="116">
                  <c:v>100</c:v>
                </c:pt>
                <c:pt idx="117">
                  <c:v>100</c:v>
                </c:pt>
                <c:pt idx="118">
                  <c:v>100</c:v>
                </c:pt>
                <c:pt idx="119">
                  <c:v>100</c:v>
                </c:pt>
                <c:pt idx="120">
                  <c:v>100</c:v>
                </c:pt>
                <c:pt idx="121">
                  <c:v>100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100</c:v>
                </c:pt>
                <c:pt idx="181">
                  <c:v>100</c:v>
                </c:pt>
                <c:pt idx="182">
                  <c:v>100</c:v>
                </c:pt>
                <c:pt idx="183">
                  <c:v>100</c:v>
                </c:pt>
                <c:pt idx="184">
                  <c:v>100</c:v>
                </c:pt>
                <c:pt idx="185">
                  <c:v>100</c:v>
                </c:pt>
                <c:pt idx="186">
                  <c:v>0</c:v>
                </c:pt>
                <c:pt idx="187">
                  <c:v>0</c:v>
                </c:pt>
                <c:pt idx="188">
                  <c:v>0</c:v>
                </c:pt>
                <c:pt idx="189">
                  <c:v>0</c:v>
                </c:pt>
                <c:pt idx="190">
                  <c:v>0</c:v>
                </c:pt>
                <c:pt idx="191">
                  <c:v>0</c:v>
                </c:pt>
                <c:pt idx="192">
                  <c:v>0</c:v>
                </c:pt>
                <c:pt idx="193">
                  <c:v>0</c:v>
                </c:pt>
                <c:pt idx="194">
                  <c:v>0</c:v>
                </c:pt>
                <c:pt idx="195">
                  <c:v>0</c:v>
                </c:pt>
                <c:pt idx="196">
                  <c:v>0</c:v>
                </c:pt>
                <c:pt idx="197">
                  <c:v>0</c:v>
                </c:pt>
                <c:pt idx="198">
                  <c:v>100</c:v>
                </c:pt>
                <c:pt idx="199">
                  <c:v>100</c:v>
                </c:pt>
                <c:pt idx="200">
                  <c:v>100</c:v>
                </c:pt>
                <c:pt idx="201">
                  <c:v>100</c:v>
                </c:pt>
                <c:pt idx="202">
                  <c:v>100</c:v>
                </c:pt>
                <c:pt idx="203">
                  <c:v>100</c:v>
                </c:pt>
                <c:pt idx="204">
                  <c:v>100</c:v>
                </c:pt>
                <c:pt idx="205">
                  <c:v>100</c:v>
                </c:pt>
                <c:pt idx="206">
                  <c:v>100</c:v>
                </c:pt>
                <c:pt idx="207">
                  <c:v>100</c:v>
                </c:pt>
                <c:pt idx="208">
                  <c:v>100</c:v>
                </c:pt>
                <c:pt idx="209">
                  <c:v>100</c:v>
                </c:pt>
                <c:pt idx="210">
                  <c:v>100</c:v>
                </c:pt>
                <c:pt idx="211">
                  <c:v>100</c:v>
                </c:pt>
                <c:pt idx="212">
                  <c:v>100</c:v>
                </c:pt>
                <c:pt idx="213">
                  <c:v>100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100</c:v>
                </c:pt>
                <c:pt idx="307">
                  <c:v>100</c:v>
                </c:pt>
                <c:pt idx="308">
                  <c:v>100</c:v>
                </c:pt>
                <c:pt idx="309">
                  <c:v>100</c:v>
                </c:pt>
                <c:pt idx="310">
                  <c:v>100</c:v>
                </c:pt>
                <c:pt idx="311">
                  <c:v>100</c:v>
                </c:pt>
                <c:pt idx="312">
                  <c:v>100</c:v>
                </c:pt>
                <c:pt idx="313">
                  <c:v>100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100</c:v>
                </c:pt>
                <c:pt idx="435">
                  <c:v>100</c:v>
                </c:pt>
                <c:pt idx="436">
                  <c:v>100</c:v>
                </c:pt>
                <c:pt idx="437">
                  <c:v>100</c:v>
                </c:pt>
                <c:pt idx="438">
                  <c:v>100</c:v>
                </c:pt>
                <c:pt idx="439">
                  <c:v>100</c:v>
                </c:pt>
                <c:pt idx="440">
                  <c:v>100</c:v>
                </c:pt>
                <c:pt idx="441">
                  <c:v>100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100</c:v>
                </c:pt>
                <c:pt idx="516">
                  <c:v>100</c:v>
                </c:pt>
                <c:pt idx="517">
                  <c:v>100</c:v>
                </c:pt>
                <c:pt idx="518">
                  <c:v>100</c:v>
                </c:pt>
                <c:pt idx="519">
                  <c:v>100</c:v>
                </c:pt>
                <c:pt idx="520">
                  <c:v>100</c:v>
                </c:pt>
                <c:pt idx="521">
                  <c:v>100</c:v>
                </c:pt>
                <c:pt idx="522">
                  <c:v>100</c:v>
                </c:pt>
                <c:pt idx="523">
                  <c:v>100</c:v>
                </c:pt>
                <c:pt idx="524">
                  <c:v>100</c:v>
                </c:pt>
                <c:pt idx="525">
                  <c:v>100</c:v>
                </c:pt>
                <c:pt idx="526">
                  <c:v>100</c:v>
                </c:pt>
                <c:pt idx="527">
                  <c:v>100</c:v>
                </c:pt>
                <c:pt idx="528">
                  <c:v>100</c:v>
                </c:pt>
                <c:pt idx="529">
                  <c:v>100</c:v>
                </c:pt>
                <c:pt idx="530">
                  <c:v>100</c:v>
                </c:pt>
                <c:pt idx="531">
                  <c:v>100</c:v>
                </c:pt>
                <c:pt idx="532">
                  <c:v>100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100</c:v>
                </c:pt>
                <c:pt idx="662">
                  <c:v>100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numCache>
            </c:numRef>
          </c:val>
          <c:smooth val="0"/>
          <c:extLst>
            <c:ext xmlns:c16="http://schemas.microsoft.com/office/drawing/2014/chart" uri="{C3380CC4-5D6E-409C-BE32-E72D297353CC}">
              <c16:uniqueId val="{00000006-09D5-48ED-B59B-7D666B4F0E81}"/>
            </c:ext>
          </c:extLst>
        </c:ser>
        <c:dLbls>
          <c:showLegendKey val="0"/>
          <c:showVal val="0"/>
          <c:showCatName val="0"/>
          <c:showSerName val="0"/>
          <c:showPercent val="0"/>
          <c:showBubbleSize val="0"/>
        </c:dLbls>
        <c:marker val="1"/>
        <c:smooth val="0"/>
        <c:axId val="1027484672"/>
        <c:axId val="1027486464"/>
      </c:lineChart>
      <c:dateAx>
        <c:axId val="993516928"/>
        <c:scaling>
          <c:orientation val="minMax"/>
        </c:scaling>
        <c:delete val="0"/>
        <c:axPos val="b"/>
        <c:numFmt formatCode="m/d/yyyy" sourceLinked="1"/>
        <c:majorTickMark val="none"/>
        <c:minorTickMark val="none"/>
        <c:tickLblPos val="none"/>
        <c:spPr>
          <a:ln w="9525">
            <a:noFill/>
            <a:prstDash val="solid"/>
          </a:ln>
        </c:spPr>
        <c:txPr>
          <a:bodyPr/>
          <a:lstStyle/>
          <a:p>
            <a:pPr>
              <a:defRPr>
                <a:solidFill>
                  <a:srgbClr val="000000"/>
                </a:solidFill>
                <a:latin typeface="Verlag Office"/>
                <a:ea typeface="Verlag Office"/>
                <a:cs typeface="Verlag Office"/>
              </a:defRPr>
            </a:pPr>
            <a:endParaRPr lang="de-DE"/>
          </a:p>
        </c:txPr>
        <c:crossAx val="1027482752"/>
        <c:crossesAt val="9.9999999999999995E-8"/>
        <c:auto val="1"/>
        <c:lblOffset val="100"/>
        <c:baseTimeUnit val="months"/>
      </c:dateAx>
      <c:valAx>
        <c:axId val="1027482752"/>
        <c:scaling>
          <c:orientation val="minMax"/>
          <c:max val="100"/>
          <c:min val="0"/>
        </c:scaling>
        <c:delete val="0"/>
        <c:axPos val="l"/>
        <c:title>
          <c:tx>
            <c:strRef>
              <c:f>'ProbRange&amp;Recession (2)'!$C$1</c:f>
              <c:strCache>
                <c:ptCount val="1"/>
                <c:pt idx="0">
                  <c:v>%</c:v>
                </c:pt>
              </c:strCache>
            </c:strRef>
          </c:tx>
          <c:layout>
            <c:manualLayout>
              <c:xMode val="edge"/>
              <c:yMode val="edge"/>
              <c:x val="1.1658290903733269E-2"/>
              <c:y val="0"/>
            </c:manualLayout>
          </c:layout>
          <c:overlay val="0"/>
          <c:txPr>
            <a:bodyPr rot="0" vert="horz"/>
            <a:lstStyle/>
            <a:p>
              <a:pPr algn="l">
                <a:defRPr sz="1200"/>
              </a:pPr>
              <a:endParaRPr lang="de-DE"/>
            </a:p>
          </c:txPr>
        </c:title>
        <c:numFmt formatCode="0" sourceLinked="0"/>
        <c:majorTickMark val="out"/>
        <c:minorTickMark val="none"/>
        <c:tickLblPos val="nextTo"/>
        <c:spPr>
          <a:ln w="9525">
            <a:noFill/>
          </a:ln>
        </c:spPr>
        <c:txPr>
          <a:bodyPr rot="0" vert="horz"/>
          <a:lstStyle/>
          <a:p>
            <a:pPr>
              <a:defRPr sz="1200">
                <a:solidFill>
                  <a:srgbClr val="000000"/>
                </a:solidFill>
                <a:latin typeface="Verlag Office"/>
                <a:ea typeface="Verlag Office"/>
                <a:cs typeface="Verlag Office"/>
              </a:defRPr>
            </a:pPr>
            <a:endParaRPr lang="de-DE"/>
          </a:p>
        </c:txPr>
        <c:crossAx val="993516928"/>
        <c:crosses val="autoZero"/>
        <c:crossBetween val="between"/>
      </c:valAx>
      <c:dateAx>
        <c:axId val="1027484672"/>
        <c:scaling>
          <c:orientation val="minMax"/>
        </c:scaling>
        <c:delete val="0"/>
        <c:axPos val="b"/>
        <c:numFmt formatCode="yyyy" sourceLinked="0"/>
        <c:majorTickMark val="none"/>
        <c:minorTickMark val="none"/>
        <c:tickLblPos val="nextTo"/>
        <c:spPr>
          <a:noFill/>
          <a:ln>
            <a:noFill/>
          </a:ln>
        </c:spPr>
        <c:txPr>
          <a:bodyPr rot="0" vert="horz"/>
          <a:lstStyle/>
          <a:p>
            <a:pPr>
              <a:defRPr sz="1200">
                <a:solidFill>
                  <a:srgbClr val="000000"/>
                </a:solidFill>
                <a:latin typeface="Verlag Office"/>
                <a:ea typeface="Verlag Office"/>
                <a:cs typeface="Verlag Office"/>
              </a:defRPr>
            </a:pPr>
            <a:endParaRPr lang="de-DE"/>
          </a:p>
        </c:txPr>
        <c:crossAx val="1027486464"/>
        <c:crossesAt val="-100000"/>
        <c:auto val="1"/>
        <c:lblOffset val="100"/>
        <c:baseTimeUnit val="years"/>
        <c:majorUnit val="5"/>
        <c:majorTimeUnit val="years"/>
        <c:minorUnit val="1"/>
        <c:minorTimeUnit val="years"/>
      </c:dateAx>
      <c:valAx>
        <c:axId val="1027486464"/>
        <c:scaling>
          <c:orientation val="minMax"/>
          <c:max val="100"/>
          <c:min val="0"/>
        </c:scaling>
        <c:delete val="0"/>
        <c:axPos val="r"/>
        <c:title>
          <c:tx>
            <c:strRef>
              <c:f>'ProbRange&amp;Recession (2)'!$D$1</c:f>
              <c:strCache>
                <c:ptCount val="1"/>
                <c:pt idx="0">
                  <c:v> </c:v>
                </c:pt>
              </c:strCache>
            </c:strRef>
          </c:tx>
          <c:layout>
            <c:manualLayout>
              <c:xMode val="edge"/>
              <c:yMode val="edge"/>
              <c:x val="0.97122110122633432"/>
              <c:y val="0"/>
            </c:manualLayout>
          </c:layout>
          <c:overlay val="0"/>
          <c:txPr>
            <a:bodyPr rot="0" vert="horz"/>
            <a:lstStyle/>
            <a:p>
              <a:pPr algn="r">
                <a:defRPr/>
              </a:pPr>
              <a:endParaRPr lang="de-DE"/>
            </a:p>
          </c:txPr>
        </c:title>
        <c:numFmt formatCode="\ ;\ " sourceLinked="0"/>
        <c:majorTickMark val="out"/>
        <c:minorTickMark val="none"/>
        <c:tickLblPos val="nextTo"/>
        <c:spPr>
          <a:noFill/>
          <a:ln w="9525" cap="flat" cmpd="sng" algn="ctr">
            <a:noFill/>
            <a:prstDash val="solid"/>
            <a:round/>
          </a:ln>
          <a:effectLst/>
          <a:extLst>
            <a:ext uri="{91240B29-F687-4F45-9708-019B960494DF}">
              <a14:hiddenLine xmlns:a14="http://schemas.microsoft.com/office/drawing/2010/main" w="9525" cap="flat" cmpd="sng" algn="ctr">
                <a:solidFill>
                  <a:srgbClr val="000000"/>
                </a:solidFill>
                <a:prstDash val="solid"/>
                <a:round/>
              </a14:hiddenLine>
            </a:ext>
          </a:extLst>
        </c:spPr>
        <c:txPr>
          <a:bodyPr rot="0" vert="horz"/>
          <a:lstStyle/>
          <a:p>
            <a:pPr>
              <a:defRPr>
                <a:solidFill>
                  <a:srgbClr val="000000"/>
                </a:solidFill>
                <a:latin typeface="Verlag Office"/>
                <a:ea typeface="Verlag Office"/>
                <a:cs typeface="Verlag Office"/>
              </a:defRPr>
            </a:pPr>
            <a:endParaRPr lang="de-DE"/>
          </a:p>
        </c:txPr>
        <c:crossAx val="1027484672"/>
        <c:crosses val="max"/>
        <c:crossBetween val="between"/>
      </c:valAx>
      <c:spPr>
        <a:noFill/>
        <a:ln w="25400">
          <a:noFill/>
        </a:ln>
      </c:spPr>
    </c:plotArea>
    <c:plotVisOnly val="1"/>
    <c:dispBlanksAs val="gap"/>
    <c:showDLblsOverMax val="0"/>
  </c:chart>
  <c:spPr>
    <a:solidFill>
      <a:srgbClr val="FFFFFF"/>
    </a:solidFill>
    <a:ln w="9525">
      <a:noFill/>
    </a:ln>
  </c:spPr>
  <c:txPr>
    <a:bodyPr/>
    <a:lstStyle/>
    <a:p>
      <a:pPr>
        <a:defRPr sz="900" b="0" i="0" u="none" strike="noStrike" baseline="0">
          <a:solidFill>
            <a:srgbClr val="000000"/>
          </a:solidFill>
          <a:latin typeface="Verlag Office"/>
          <a:ea typeface="Verlag Office"/>
          <a:cs typeface="Verlag Office"/>
        </a:defRPr>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533826850261766E-2"/>
          <c:y val="0.10608453255967276"/>
          <c:w val="0.91832582065265644"/>
          <c:h val="0.67407128227265345"/>
        </c:manualLayout>
      </c:layout>
      <c:lineChart>
        <c:grouping val="standard"/>
        <c:varyColors val="0"/>
        <c:ser>
          <c:idx val="9"/>
          <c:order val="0"/>
          <c:tx>
            <c:strRef>
              <c:f>'InflationSpread (2)'!$F$2</c:f>
              <c:strCache>
                <c:ptCount val="1"/>
                <c:pt idx="0">
                  <c:v>Headline inflation</c:v>
                </c:pt>
              </c:strCache>
            </c:strRef>
          </c:tx>
          <c:spPr>
            <a:ln w="19050" cap="flat">
              <a:solidFill>
                <a:srgbClr val="001489"/>
              </a:solidFill>
            </a:ln>
          </c:spPr>
          <c:marker>
            <c:symbol val="none"/>
          </c:marker>
          <c:cat>
            <c:numRef>
              <c:f>'InflationSpread (2)'!$D$339:$D$554</c:f>
              <c:numCache>
                <c:formatCode>m/d/yyyy</c:formatCode>
                <c:ptCount val="216"/>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pt idx="125">
                  <c:v>42887</c:v>
                </c:pt>
                <c:pt idx="126">
                  <c:v>42917</c:v>
                </c:pt>
                <c:pt idx="127">
                  <c:v>42948</c:v>
                </c:pt>
                <c:pt idx="128">
                  <c:v>42979</c:v>
                </c:pt>
                <c:pt idx="129">
                  <c:v>43009</c:v>
                </c:pt>
                <c:pt idx="130">
                  <c:v>43040</c:v>
                </c:pt>
                <c:pt idx="131">
                  <c:v>43070</c:v>
                </c:pt>
                <c:pt idx="132">
                  <c:v>43101</c:v>
                </c:pt>
                <c:pt idx="133">
                  <c:v>43132</c:v>
                </c:pt>
                <c:pt idx="134">
                  <c:v>43160</c:v>
                </c:pt>
                <c:pt idx="135">
                  <c:v>43191</c:v>
                </c:pt>
                <c:pt idx="136">
                  <c:v>43221</c:v>
                </c:pt>
                <c:pt idx="137">
                  <c:v>43252</c:v>
                </c:pt>
                <c:pt idx="138">
                  <c:v>43282</c:v>
                </c:pt>
                <c:pt idx="139">
                  <c:v>43313</c:v>
                </c:pt>
                <c:pt idx="140">
                  <c:v>43344</c:v>
                </c:pt>
                <c:pt idx="141">
                  <c:v>43374</c:v>
                </c:pt>
                <c:pt idx="142">
                  <c:v>43405</c:v>
                </c:pt>
                <c:pt idx="143">
                  <c:v>43435</c:v>
                </c:pt>
                <c:pt idx="144">
                  <c:v>43466</c:v>
                </c:pt>
                <c:pt idx="145">
                  <c:v>43497</c:v>
                </c:pt>
                <c:pt idx="146">
                  <c:v>43525</c:v>
                </c:pt>
                <c:pt idx="147">
                  <c:v>43556</c:v>
                </c:pt>
                <c:pt idx="148">
                  <c:v>43586</c:v>
                </c:pt>
                <c:pt idx="149">
                  <c:v>43617</c:v>
                </c:pt>
                <c:pt idx="150">
                  <c:v>43647</c:v>
                </c:pt>
                <c:pt idx="151">
                  <c:v>43678</c:v>
                </c:pt>
                <c:pt idx="152">
                  <c:v>43709</c:v>
                </c:pt>
                <c:pt idx="153">
                  <c:v>43739</c:v>
                </c:pt>
                <c:pt idx="154">
                  <c:v>43770</c:v>
                </c:pt>
                <c:pt idx="155">
                  <c:v>43800</c:v>
                </c:pt>
                <c:pt idx="156">
                  <c:v>43831</c:v>
                </c:pt>
                <c:pt idx="157">
                  <c:v>43862</c:v>
                </c:pt>
                <c:pt idx="158">
                  <c:v>43891</c:v>
                </c:pt>
                <c:pt idx="159">
                  <c:v>43922</c:v>
                </c:pt>
                <c:pt idx="160">
                  <c:v>43952</c:v>
                </c:pt>
                <c:pt idx="161">
                  <c:v>43983</c:v>
                </c:pt>
                <c:pt idx="162">
                  <c:v>44013</c:v>
                </c:pt>
                <c:pt idx="163">
                  <c:v>44044</c:v>
                </c:pt>
                <c:pt idx="164">
                  <c:v>44075</c:v>
                </c:pt>
                <c:pt idx="165">
                  <c:v>44105</c:v>
                </c:pt>
                <c:pt idx="166">
                  <c:v>44136</c:v>
                </c:pt>
                <c:pt idx="167">
                  <c:v>44166</c:v>
                </c:pt>
                <c:pt idx="168">
                  <c:v>44197</c:v>
                </c:pt>
                <c:pt idx="169">
                  <c:v>44228</c:v>
                </c:pt>
                <c:pt idx="170">
                  <c:v>44256</c:v>
                </c:pt>
                <c:pt idx="171">
                  <c:v>44287</c:v>
                </c:pt>
                <c:pt idx="172">
                  <c:v>44317</c:v>
                </c:pt>
                <c:pt idx="173">
                  <c:v>44348</c:v>
                </c:pt>
                <c:pt idx="174">
                  <c:v>44378</c:v>
                </c:pt>
                <c:pt idx="175">
                  <c:v>44409</c:v>
                </c:pt>
                <c:pt idx="176">
                  <c:v>44440</c:v>
                </c:pt>
                <c:pt idx="177">
                  <c:v>44470</c:v>
                </c:pt>
                <c:pt idx="178">
                  <c:v>44501</c:v>
                </c:pt>
                <c:pt idx="179">
                  <c:v>44531</c:v>
                </c:pt>
                <c:pt idx="180">
                  <c:v>44562</c:v>
                </c:pt>
                <c:pt idx="181">
                  <c:v>44593</c:v>
                </c:pt>
                <c:pt idx="182">
                  <c:v>44621</c:v>
                </c:pt>
                <c:pt idx="183">
                  <c:v>44652</c:v>
                </c:pt>
                <c:pt idx="184">
                  <c:v>44682</c:v>
                </c:pt>
                <c:pt idx="185">
                  <c:v>44742</c:v>
                </c:pt>
                <c:pt idx="186">
                  <c:v>44773</c:v>
                </c:pt>
                <c:pt idx="187">
                  <c:v>44804</c:v>
                </c:pt>
                <c:pt idx="188">
                  <c:v>44834</c:v>
                </c:pt>
                <c:pt idx="189">
                  <c:v>44865</c:v>
                </c:pt>
                <c:pt idx="190">
                  <c:v>44895</c:v>
                </c:pt>
                <c:pt idx="191">
                  <c:v>44926</c:v>
                </c:pt>
                <c:pt idx="192">
                  <c:v>44957</c:v>
                </c:pt>
                <c:pt idx="193">
                  <c:v>44985</c:v>
                </c:pt>
                <c:pt idx="194">
                  <c:v>45016</c:v>
                </c:pt>
                <c:pt idx="195">
                  <c:v>45046</c:v>
                </c:pt>
                <c:pt idx="196">
                  <c:v>45077</c:v>
                </c:pt>
                <c:pt idx="197">
                  <c:v>45107</c:v>
                </c:pt>
                <c:pt idx="198">
                  <c:v>45138</c:v>
                </c:pt>
                <c:pt idx="199">
                  <c:v>45169</c:v>
                </c:pt>
                <c:pt idx="200">
                  <c:v>45199</c:v>
                </c:pt>
                <c:pt idx="201">
                  <c:v>45230</c:v>
                </c:pt>
                <c:pt idx="202">
                  <c:v>45260</c:v>
                </c:pt>
                <c:pt idx="203">
                  <c:v>45291</c:v>
                </c:pt>
                <c:pt idx="204">
                  <c:v>45322</c:v>
                </c:pt>
                <c:pt idx="205">
                  <c:v>45351</c:v>
                </c:pt>
                <c:pt idx="206">
                  <c:v>45382</c:v>
                </c:pt>
                <c:pt idx="207">
                  <c:v>45412</c:v>
                </c:pt>
                <c:pt idx="208">
                  <c:v>45443</c:v>
                </c:pt>
                <c:pt idx="209">
                  <c:v>45473</c:v>
                </c:pt>
                <c:pt idx="210">
                  <c:v>45504</c:v>
                </c:pt>
                <c:pt idx="211">
                  <c:v>45535</c:v>
                </c:pt>
                <c:pt idx="212">
                  <c:v>45565</c:v>
                </c:pt>
                <c:pt idx="213">
                  <c:v>45596</c:v>
                </c:pt>
                <c:pt idx="214">
                  <c:v>45626</c:v>
                </c:pt>
                <c:pt idx="215">
                  <c:v>45657</c:v>
                </c:pt>
              </c:numCache>
            </c:numRef>
          </c:cat>
          <c:val>
            <c:numRef>
              <c:f>'InflationSpread (2)'!$F$339:$F$554</c:f>
              <c:numCache>
                <c:formatCode>0.00_ ;[Red]\-0.00\ </c:formatCode>
                <c:ptCount val="216"/>
                <c:pt idx="0">
                  <c:v>2.1</c:v>
                </c:pt>
                <c:pt idx="1">
                  <c:v>2.4</c:v>
                </c:pt>
                <c:pt idx="2">
                  <c:v>2.8</c:v>
                </c:pt>
                <c:pt idx="3">
                  <c:v>2.6</c:v>
                </c:pt>
                <c:pt idx="4">
                  <c:v>2.7</c:v>
                </c:pt>
                <c:pt idx="5">
                  <c:v>2.7</c:v>
                </c:pt>
                <c:pt idx="6">
                  <c:v>2.4</c:v>
                </c:pt>
                <c:pt idx="7">
                  <c:v>2</c:v>
                </c:pt>
                <c:pt idx="8">
                  <c:v>2.8</c:v>
                </c:pt>
                <c:pt idx="9">
                  <c:v>3.5</c:v>
                </c:pt>
                <c:pt idx="10">
                  <c:v>4.3</c:v>
                </c:pt>
                <c:pt idx="11">
                  <c:v>4.0999999999999996</c:v>
                </c:pt>
                <c:pt idx="12">
                  <c:v>4.3</c:v>
                </c:pt>
                <c:pt idx="13">
                  <c:v>4</c:v>
                </c:pt>
                <c:pt idx="14">
                  <c:v>4</c:v>
                </c:pt>
                <c:pt idx="15">
                  <c:v>3.9</c:v>
                </c:pt>
                <c:pt idx="16">
                  <c:v>4.2</c:v>
                </c:pt>
                <c:pt idx="17">
                  <c:v>5</c:v>
                </c:pt>
                <c:pt idx="18">
                  <c:v>5.6</c:v>
                </c:pt>
                <c:pt idx="19">
                  <c:v>5.4</c:v>
                </c:pt>
                <c:pt idx="20">
                  <c:v>4.9000000000000004</c:v>
                </c:pt>
                <c:pt idx="21">
                  <c:v>3.7</c:v>
                </c:pt>
                <c:pt idx="22">
                  <c:v>1.1000000000000001</c:v>
                </c:pt>
                <c:pt idx="23">
                  <c:v>0.1</c:v>
                </c:pt>
                <c:pt idx="24">
                  <c:v>0</c:v>
                </c:pt>
                <c:pt idx="25">
                  <c:v>0.2</c:v>
                </c:pt>
                <c:pt idx="26">
                  <c:v>-0.4</c:v>
                </c:pt>
                <c:pt idx="27">
                  <c:v>-0.7</c:v>
                </c:pt>
                <c:pt idx="28">
                  <c:v>-1.3</c:v>
                </c:pt>
                <c:pt idx="29">
                  <c:v>-1.4</c:v>
                </c:pt>
                <c:pt idx="30">
                  <c:v>-2.1</c:v>
                </c:pt>
                <c:pt idx="31">
                  <c:v>-1.5</c:v>
                </c:pt>
                <c:pt idx="32">
                  <c:v>-1.3</c:v>
                </c:pt>
                <c:pt idx="33">
                  <c:v>-0.2</c:v>
                </c:pt>
                <c:pt idx="34">
                  <c:v>1.8</c:v>
                </c:pt>
                <c:pt idx="35">
                  <c:v>2.7</c:v>
                </c:pt>
                <c:pt idx="36">
                  <c:v>2.6</c:v>
                </c:pt>
                <c:pt idx="37">
                  <c:v>2.1</c:v>
                </c:pt>
                <c:pt idx="38">
                  <c:v>2.2999999999999998</c:v>
                </c:pt>
                <c:pt idx="39">
                  <c:v>2.2000000000000002</c:v>
                </c:pt>
                <c:pt idx="40">
                  <c:v>2</c:v>
                </c:pt>
                <c:pt idx="41">
                  <c:v>1.1000000000000001</c:v>
                </c:pt>
                <c:pt idx="42">
                  <c:v>1.2</c:v>
                </c:pt>
                <c:pt idx="43">
                  <c:v>1.1000000000000001</c:v>
                </c:pt>
                <c:pt idx="44">
                  <c:v>1.1000000000000001</c:v>
                </c:pt>
                <c:pt idx="45">
                  <c:v>1.2</c:v>
                </c:pt>
                <c:pt idx="46">
                  <c:v>1.1000000000000001</c:v>
                </c:pt>
                <c:pt idx="47">
                  <c:v>1.5</c:v>
                </c:pt>
                <c:pt idx="48">
                  <c:v>1.6</c:v>
                </c:pt>
                <c:pt idx="49">
                  <c:v>2.1</c:v>
                </c:pt>
                <c:pt idx="50">
                  <c:v>2.7</c:v>
                </c:pt>
                <c:pt idx="51">
                  <c:v>3.2</c:v>
                </c:pt>
                <c:pt idx="52">
                  <c:v>3.6</c:v>
                </c:pt>
                <c:pt idx="53">
                  <c:v>3.6</c:v>
                </c:pt>
                <c:pt idx="54">
                  <c:v>3.6</c:v>
                </c:pt>
                <c:pt idx="55">
                  <c:v>3.8</c:v>
                </c:pt>
                <c:pt idx="56">
                  <c:v>3.9</c:v>
                </c:pt>
                <c:pt idx="57">
                  <c:v>3.5</c:v>
                </c:pt>
                <c:pt idx="58">
                  <c:v>3.4</c:v>
                </c:pt>
                <c:pt idx="59">
                  <c:v>3</c:v>
                </c:pt>
                <c:pt idx="60">
                  <c:v>2.9</c:v>
                </c:pt>
                <c:pt idx="61">
                  <c:v>2.9</c:v>
                </c:pt>
                <c:pt idx="62">
                  <c:v>2.7</c:v>
                </c:pt>
                <c:pt idx="63">
                  <c:v>2.2999999999999998</c:v>
                </c:pt>
                <c:pt idx="64">
                  <c:v>1.7</c:v>
                </c:pt>
                <c:pt idx="65">
                  <c:v>1.7</c:v>
                </c:pt>
                <c:pt idx="66">
                  <c:v>1.4</c:v>
                </c:pt>
                <c:pt idx="67">
                  <c:v>1.7</c:v>
                </c:pt>
                <c:pt idx="68">
                  <c:v>2</c:v>
                </c:pt>
                <c:pt idx="69">
                  <c:v>2.2000000000000002</c:v>
                </c:pt>
                <c:pt idx="70">
                  <c:v>1.8</c:v>
                </c:pt>
                <c:pt idx="71">
                  <c:v>1.7</c:v>
                </c:pt>
                <c:pt idx="72">
                  <c:v>1.6</c:v>
                </c:pt>
                <c:pt idx="73">
                  <c:v>2</c:v>
                </c:pt>
                <c:pt idx="74">
                  <c:v>1.5</c:v>
                </c:pt>
                <c:pt idx="75">
                  <c:v>1.1000000000000001</c:v>
                </c:pt>
                <c:pt idx="76">
                  <c:v>1.4</c:v>
                </c:pt>
                <c:pt idx="77">
                  <c:v>1.8</c:v>
                </c:pt>
                <c:pt idx="78">
                  <c:v>2</c:v>
                </c:pt>
                <c:pt idx="79">
                  <c:v>1.5</c:v>
                </c:pt>
                <c:pt idx="80">
                  <c:v>1.2</c:v>
                </c:pt>
                <c:pt idx="81">
                  <c:v>1</c:v>
                </c:pt>
                <c:pt idx="82">
                  <c:v>1.2</c:v>
                </c:pt>
                <c:pt idx="83">
                  <c:v>1.5</c:v>
                </c:pt>
                <c:pt idx="84">
                  <c:v>1.6</c:v>
                </c:pt>
                <c:pt idx="85">
                  <c:v>1.1000000000000001</c:v>
                </c:pt>
                <c:pt idx="86">
                  <c:v>1.5</c:v>
                </c:pt>
                <c:pt idx="87">
                  <c:v>2</c:v>
                </c:pt>
                <c:pt idx="88">
                  <c:v>2.1</c:v>
                </c:pt>
                <c:pt idx="89">
                  <c:v>2.1</c:v>
                </c:pt>
                <c:pt idx="90">
                  <c:v>2</c:v>
                </c:pt>
                <c:pt idx="91">
                  <c:v>1.7</c:v>
                </c:pt>
                <c:pt idx="92">
                  <c:v>1.7</c:v>
                </c:pt>
                <c:pt idx="93">
                  <c:v>1.7</c:v>
                </c:pt>
                <c:pt idx="94">
                  <c:v>1.3</c:v>
                </c:pt>
                <c:pt idx="95">
                  <c:v>0.8</c:v>
                </c:pt>
                <c:pt idx="96">
                  <c:v>-0.1</c:v>
                </c:pt>
                <c:pt idx="97">
                  <c:v>0</c:v>
                </c:pt>
                <c:pt idx="98">
                  <c:v>-0.1</c:v>
                </c:pt>
                <c:pt idx="99">
                  <c:v>-0.2</c:v>
                </c:pt>
                <c:pt idx="100">
                  <c:v>0</c:v>
                </c:pt>
                <c:pt idx="101">
                  <c:v>0.1</c:v>
                </c:pt>
                <c:pt idx="102">
                  <c:v>0.2</c:v>
                </c:pt>
                <c:pt idx="103">
                  <c:v>0.2</c:v>
                </c:pt>
                <c:pt idx="104">
                  <c:v>0</c:v>
                </c:pt>
                <c:pt idx="105">
                  <c:v>0.2</c:v>
                </c:pt>
                <c:pt idx="106">
                  <c:v>0.5</c:v>
                </c:pt>
                <c:pt idx="107">
                  <c:v>0.7</c:v>
                </c:pt>
                <c:pt idx="108">
                  <c:v>1.4</c:v>
                </c:pt>
                <c:pt idx="109">
                  <c:v>1</c:v>
                </c:pt>
                <c:pt idx="110">
                  <c:v>0.9</c:v>
                </c:pt>
                <c:pt idx="111">
                  <c:v>1.1000000000000001</c:v>
                </c:pt>
                <c:pt idx="112">
                  <c:v>1</c:v>
                </c:pt>
                <c:pt idx="113">
                  <c:v>1</c:v>
                </c:pt>
                <c:pt idx="114">
                  <c:v>0.8</c:v>
                </c:pt>
                <c:pt idx="115">
                  <c:v>1.1000000000000001</c:v>
                </c:pt>
                <c:pt idx="116">
                  <c:v>1.5</c:v>
                </c:pt>
                <c:pt idx="117">
                  <c:v>1.6</c:v>
                </c:pt>
                <c:pt idx="118">
                  <c:v>1.7</c:v>
                </c:pt>
                <c:pt idx="119">
                  <c:v>2.1</c:v>
                </c:pt>
                <c:pt idx="120">
                  <c:v>2.5</c:v>
                </c:pt>
                <c:pt idx="121">
                  <c:v>2.7</c:v>
                </c:pt>
                <c:pt idx="122">
                  <c:v>2.4</c:v>
                </c:pt>
                <c:pt idx="123">
                  <c:v>2.2000000000000002</c:v>
                </c:pt>
                <c:pt idx="124">
                  <c:v>1.9</c:v>
                </c:pt>
                <c:pt idx="125">
                  <c:v>1.6</c:v>
                </c:pt>
                <c:pt idx="126">
                  <c:v>1.7</c:v>
                </c:pt>
                <c:pt idx="127">
                  <c:v>1.9</c:v>
                </c:pt>
                <c:pt idx="128">
                  <c:v>2.2000000000000002</c:v>
                </c:pt>
                <c:pt idx="129">
                  <c:v>2</c:v>
                </c:pt>
                <c:pt idx="130">
                  <c:v>2.2000000000000002</c:v>
                </c:pt>
                <c:pt idx="131">
                  <c:v>2.1</c:v>
                </c:pt>
                <c:pt idx="132">
                  <c:v>2.1</c:v>
                </c:pt>
                <c:pt idx="133">
                  <c:v>2.2000000000000002</c:v>
                </c:pt>
                <c:pt idx="134">
                  <c:v>2.4</c:v>
                </c:pt>
                <c:pt idx="135">
                  <c:v>2.5</c:v>
                </c:pt>
                <c:pt idx="136">
                  <c:v>2.8</c:v>
                </c:pt>
                <c:pt idx="137">
                  <c:v>2.9</c:v>
                </c:pt>
                <c:pt idx="138">
                  <c:v>2.9</c:v>
                </c:pt>
                <c:pt idx="139">
                  <c:v>2.7</c:v>
                </c:pt>
                <c:pt idx="140">
                  <c:v>2.2999999999999998</c:v>
                </c:pt>
                <c:pt idx="141">
                  <c:v>2.5</c:v>
                </c:pt>
                <c:pt idx="142">
                  <c:v>2.2000000000000002</c:v>
                </c:pt>
                <c:pt idx="143">
                  <c:v>1.9</c:v>
                </c:pt>
                <c:pt idx="144">
                  <c:v>1.6</c:v>
                </c:pt>
                <c:pt idx="145">
                  <c:v>1.5</c:v>
                </c:pt>
                <c:pt idx="146">
                  <c:v>1.9</c:v>
                </c:pt>
                <c:pt idx="147">
                  <c:v>2</c:v>
                </c:pt>
                <c:pt idx="148">
                  <c:v>1.8</c:v>
                </c:pt>
                <c:pt idx="149">
                  <c:v>1.6</c:v>
                </c:pt>
                <c:pt idx="150">
                  <c:v>1.8</c:v>
                </c:pt>
                <c:pt idx="151">
                  <c:v>1.7</c:v>
                </c:pt>
                <c:pt idx="152">
                  <c:v>1.7</c:v>
                </c:pt>
                <c:pt idx="153">
                  <c:v>1.8</c:v>
                </c:pt>
                <c:pt idx="154">
                  <c:v>2.1</c:v>
                </c:pt>
                <c:pt idx="155">
                  <c:v>2.2999999999999998</c:v>
                </c:pt>
                <c:pt idx="156">
                  <c:v>2.5</c:v>
                </c:pt>
                <c:pt idx="157">
                  <c:v>2.2999999999999998</c:v>
                </c:pt>
                <c:pt idx="158">
                  <c:v>1.5</c:v>
                </c:pt>
                <c:pt idx="159">
                  <c:v>0.3</c:v>
                </c:pt>
                <c:pt idx="160">
                  <c:v>0.1</c:v>
                </c:pt>
                <c:pt idx="161">
                  <c:v>0.6</c:v>
                </c:pt>
                <c:pt idx="162">
                  <c:v>1</c:v>
                </c:pt>
                <c:pt idx="163">
                  <c:v>1.3</c:v>
                </c:pt>
                <c:pt idx="164">
                  <c:v>1.4</c:v>
                </c:pt>
                <c:pt idx="165">
                  <c:v>1.2</c:v>
                </c:pt>
                <c:pt idx="166">
                  <c:v>1.2</c:v>
                </c:pt>
                <c:pt idx="167">
                  <c:v>1.4</c:v>
                </c:pt>
                <c:pt idx="168">
                  <c:v>1.4</c:v>
                </c:pt>
                <c:pt idx="169">
                  <c:v>1.7</c:v>
                </c:pt>
                <c:pt idx="170">
                  <c:v>2.6</c:v>
                </c:pt>
                <c:pt idx="171">
                  <c:v>4.2</c:v>
                </c:pt>
                <c:pt idx="172">
                  <c:v>5</c:v>
                </c:pt>
                <c:pt idx="173">
                  <c:v>5.4</c:v>
                </c:pt>
                <c:pt idx="174">
                  <c:v>5.4</c:v>
                </c:pt>
                <c:pt idx="175">
                  <c:v>5.3</c:v>
                </c:pt>
                <c:pt idx="176">
                  <c:v>5.4</c:v>
                </c:pt>
                <c:pt idx="177">
                  <c:v>6.2</c:v>
                </c:pt>
                <c:pt idx="178">
                  <c:v>6.8</c:v>
                </c:pt>
                <c:pt idx="179">
                  <c:v>7</c:v>
                </c:pt>
                <c:pt idx="180">
                  <c:v>7.5</c:v>
                </c:pt>
                <c:pt idx="181">
                  <c:v>7.9</c:v>
                </c:pt>
                <c:pt idx="182">
                  <c:v>8.5</c:v>
                </c:pt>
                <c:pt idx="183">
                  <c:v>8.3000000000000007</c:v>
                </c:pt>
              </c:numCache>
            </c:numRef>
          </c:val>
          <c:smooth val="0"/>
          <c:extLst>
            <c:ext xmlns:c16="http://schemas.microsoft.com/office/drawing/2014/chart" uri="{C3380CC4-5D6E-409C-BE32-E72D297353CC}">
              <c16:uniqueId val="{00000000-154F-4898-A059-98DA06295D27}"/>
            </c:ext>
          </c:extLst>
        </c:ser>
        <c:dLbls>
          <c:showLegendKey val="0"/>
          <c:showVal val="0"/>
          <c:showCatName val="0"/>
          <c:showSerName val="0"/>
          <c:showPercent val="0"/>
          <c:showBubbleSize val="0"/>
        </c:dLbls>
        <c:marker val="1"/>
        <c:smooth val="0"/>
        <c:axId val="978308104"/>
        <c:axId val="1"/>
        <c:extLst/>
      </c:lineChart>
      <c:lineChart>
        <c:grouping val="standard"/>
        <c:varyColors val="0"/>
        <c:ser>
          <c:idx val="5"/>
          <c:order val="1"/>
          <c:tx>
            <c:strRef>
              <c:f>'InflationSpread (2)'!$R$2</c:f>
              <c:strCache>
                <c:ptCount val="1"/>
                <c:pt idx="0">
                  <c:v>Median inflation</c:v>
                </c:pt>
              </c:strCache>
            </c:strRef>
          </c:tx>
          <c:spPr>
            <a:ln w="22225">
              <a:solidFill>
                <a:schemeClr val="bg1">
                  <a:alpha val="0"/>
                </a:schemeClr>
              </a:solidFill>
            </a:ln>
          </c:spPr>
          <c:marker>
            <c:symbol val="none"/>
          </c:marker>
          <c:cat>
            <c:numRef>
              <c:f>'InflationSpread (2)'!$D$339:$D$554</c:f>
              <c:numCache>
                <c:formatCode>m/d/yyyy</c:formatCode>
                <c:ptCount val="216"/>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pt idx="125">
                  <c:v>42887</c:v>
                </c:pt>
                <c:pt idx="126">
                  <c:v>42917</c:v>
                </c:pt>
                <c:pt idx="127">
                  <c:v>42948</c:v>
                </c:pt>
                <c:pt idx="128">
                  <c:v>42979</c:v>
                </c:pt>
                <c:pt idx="129">
                  <c:v>43009</c:v>
                </c:pt>
                <c:pt idx="130">
                  <c:v>43040</c:v>
                </c:pt>
                <c:pt idx="131">
                  <c:v>43070</c:v>
                </c:pt>
                <c:pt idx="132">
                  <c:v>43101</c:v>
                </c:pt>
                <c:pt idx="133">
                  <c:v>43132</c:v>
                </c:pt>
                <c:pt idx="134">
                  <c:v>43160</c:v>
                </c:pt>
                <c:pt idx="135">
                  <c:v>43191</c:v>
                </c:pt>
                <c:pt idx="136">
                  <c:v>43221</c:v>
                </c:pt>
                <c:pt idx="137">
                  <c:v>43252</c:v>
                </c:pt>
                <c:pt idx="138">
                  <c:v>43282</c:v>
                </c:pt>
                <c:pt idx="139">
                  <c:v>43313</c:v>
                </c:pt>
                <c:pt idx="140">
                  <c:v>43344</c:v>
                </c:pt>
                <c:pt idx="141">
                  <c:v>43374</c:v>
                </c:pt>
                <c:pt idx="142">
                  <c:v>43405</c:v>
                </c:pt>
                <c:pt idx="143">
                  <c:v>43435</c:v>
                </c:pt>
                <c:pt idx="144">
                  <c:v>43466</c:v>
                </c:pt>
                <c:pt idx="145">
                  <c:v>43497</c:v>
                </c:pt>
                <c:pt idx="146">
                  <c:v>43525</c:v>
                </c:pt>
                <c:pt idx="147">
                  <c:v>43556</c:v>
                </c:pt>
                <c:pt idx="148">
                  <c:v>43586</c:v>
                </c:pt>
                <c:pt idx="149">
                  <c:v>43617</c:v>
                </c:pt>
                <c:pt idx="150">
                  <c:v>43647</c:v>
                </c:pt>
                <c:pt idx="151">
                  <c:v>43678</c:v>
                </c:pt>
                <c:pt idx="152">
                  <c:v>43709</c:v>
                </c:pt>
                <c:pt idx="153">
                  <c:v>43739</c:v>
                </c:pt>
                <c:pt idx="154">
                  <c:v>43770</c:v>
                </c:pt>
                <c:pt idx="155">
                  <c:v>43800</c:v>
                </c:pt>
                <c:pt idx="156">
                  <c:v>43831</c:v>
                </c:pt>
                <c:pt idx="157">
                  <c:v>43862</c:v>
                </c:pt>
                <c:pt idx="158">
                  <c:v>43891</c:v>
                </c:pt>
                <c:pt idx="159">
                  <c:v>43922</c:v>
                </c:pt>
                <c:pt idx="160">
                  <c:v>43952</c:v>
                </c:pt>
                <c:pt idx="161">
                  <c:v>43983</c:v>
                </c:pt>
                <c:pt idx="162">
                  <c:v>44013</c:v>
                </c:pt>
                <c:pt idx="163">
                  <c:v>44044</c:v>
                </c:pt>
                <c:pt idx="164">
                  <c:v>44075</c:v>
                </c:pt>
                <c:pt idx="165">
                  <c:v>44105</c:v>
                </c:pt>
                <c:pt idx="166">
                  <c:v>44136</c:v>
                </c:pt>
                <c:pt idx="167">
                  <c:v>44166</c:v>
                </c:pt>
                <c:pt idx="168">
                  <c:v>44197</c:v>
                </c:pt>
                <c:pt idx="169">
                  <c:v>44228</c:v>
                </c:pt>
                <c:pt idx="170">
                  <c:v>44256</c:v>
                </c:pt>
                <c:pt idx="171">
                  <c:v>44287</c:v>
                </c:pt>
                <c:pt idx="172">
                  <c:v>44317</c:v>
                </c:pt>
                <c:pt idx="173">
                  <c:v>44348</c:v>
                </c:pt>
                <c:pt idx="174">
                  <c:v>44378</c:v>
                </c:pt>
                <c:pt idx="175">
                  <c:v>44409</c:v>
                </c:pt>
                <c:pt idx="176">
                  <c:v>44440</c:v>
                </c:pt>
                <c:pt idx="177">
                  <c:v>44470</c:v>
                </c:pt>
                <c:pt idx="178">
                  <c:v>44501</c:v>
                </c:pt>
                <c:pt idx="179">
                  <c:v>44531</c:v>
                </c:pt>
                <c:pt idx="180">
                  <c:v>44562</c:v>
                </c:pt>
                <c:pt idx="181">
                  <c:v>44593</c:v>
                </c:pt>
                <c:pt idx="182">
                  <c:v>44621</c:v>
                </c:pt>
                <c:pt idx="183">
                  <c:v>44652</c:v>
                </c:pt>
                <c:pt idx="184">
                  <c:v>44682</c:v>
                </c:pt>
                <c:pt idx="185">
                  <c:v>44742</c:v>
                </c:pt>
                <c:pt idx="186">
                  <c:v>44773</c:v>
                </c:pt>
                <c:pt idx="187">
                  <c:v>44804</c:v>
                </c:pt>
                <c:pt idx="188">
                  <c:v>44834</c:v>
                </c:pt>
                <c:pt idx="189">
                  <c:v>44865</c:v>
                </c:pt>
                <c:pt idx="190">
                  <c:v>44895</c:v>
                </c:pt>
                <c:pt idx="191">
                  <c:v>44926</c:v>
                </c:pt>
                <c:pt idx="192">
                  <c:v>44957</c:v>
                </c:pt>
                <c:pt idx="193">
                  <c:v>44985</c:v>
                </c:pt>
                <c:pt idx="194">
                  <c:v>45016</c:v>
                </c:pt>
                <c:pt idx="195">
                  <c:v>45046</c:v>
                </c:pt>
                <c:pt idx="196">
                  <c:v>45077</c:v>
                </c:pt>
                <c:pt idx="197">
                  <c:v>45107</c:v>
                </c:pt>
                <c:pt idx="198">
                  <c:v>45138</c:v>
                </c:pt>
                <c:pt idx="199">
                  <c:v>45169</c:v>
                </c:pt>
                <c:pt idx="200">
                  <c:v>45199</c:v>
                </c:pt>
                <c:pt idx="201">
                  <c:v>45230</c:v>
                </c:pt>
                <c:pt idx="202">
                  <c:v>45260</c:v>
                </c:pt>
                <c:pt idx="203">
                  <c:v>45291</c:v>
                </c:pt>
                <c:pt idx="204">
                  <c:v>45322</c:v>
                </c:pt>
                <c:pt idx="205">
                  <c:v>45351</c:v>
                </c:pt>
                <c:pt idx="206">
                  <c:v>45382</c:v>
                </c:pt>
                <c:pt idx="207">
                  <c:v>45412</c:v>
                </c:pt>
                <c:pt idx="208">
                  <c:v>45443</c:v>
                </c:pt>
                <c:pt idx="209">
                  <c:v>45473</c:v>
                </c:pt>
                <c:pt idx="210">
                  <c:v>45504</c:v>
                </c:pt>
                <c:pt idx="211">
                  <c:v>45535</c:v>
                </c:pt>
                <c:pt idx="212">
                  <c:v>45565</c:v>
                </c:pt>
                <c:pt idx="213">
                  <c:v>45596</c:v>
                </c:pt>
                <c:pt idx="214">
                  <c:v>45626</c:v>
                </c:pt>
                <c:pt idx="215">
                  <c:v>45657</c:v>
                </c:pt>
              </c:numCache>
            </c:numRef>
          </c:cat>
          <c:val>
            <c:numRef>
              <c:f>'InflationSpread (2)'!$R$339:$R$554</c:f>
              <c:numCache>
                <c:formatCode>0.00_ ;[Red]\-0.00\ </c:formatCode>
                <c:ptCount val="216"/>
                <c:pt idx="0">
                  <c:v>2.5083069222093108</c:v>
                </c:pt>
                <c:pt idx="1">
                  <c:v>2.6283472955034677</c:v>
                </c:pt>
                <c:pt idx="2">
                  <c:v>2.6679051338781834</c:v>
                </c:pt>
                <c:pt idx="3">
                  <c:v>2.4657434353194998</c:v>
                </c:pt>
                <c:pt idx="4">
                  <c:v>2.4316156052846818</c:v>
                </c:pt>
                <c:pt idx="5">
                  <c:v>2.3636313283179966</c:v>
                </c:pt>
                <c:pt idx="6">
                  <c:v>2.2750000000000004</c:v>
                </c:pt>
                <c:pt idx="7">
                  <c:v>2.0942030000000003</c:v>
                </c:pt>
                <c:pt idx="8">
                  <c:v>2.4319410000000001</c:v>
                </c:pt>
                <c:pt idx="9">
                  <c:v>2.4816624999999997</c:v>
                </c:pt>
                <c:pt idx="10">
                  <c:v>2.6605165</c:v>
                </c:pt>
                <c:pt idx="11">
                  <c:v>2.6827070000000002</c:v>
                </c:pt>
                <c:pt idx="12">
                  <c:v>2.7505775000000003</c:v>
                </c:pt>
                <c:pt idx="13">
                  <c:v>2.6650644999999997</c:v>
                </c:pt>
                <c:pt idx="14">
                  <c:v>2.7787275</c:v>
                </c:pt>
                <c:pt idx="15">
                  <c:v>2.7752349999999999</c:v>
                </c:pt>
                <c:pt idx="16">
                  <c:v>2.8864684999999999</c:v>
                </c:pt>
                <c:pt idx="17">
                  <c:v>2.990977</c:v>
                </c:pt>
                <c:pt idx="18">
                  <c:v>3.0774819999999998</c:v>
                </c:pt>
                <c:pt idx="19">
                  <c:v>3.1442769999999998</c:v>
                </c:pt>
                <c:pt idx="20">
                  <c:v>3.1183339999999999</c:v>
                </c:pt>
                <c:pt idx="21">
                  <c:v>2.8005724694154779</c:v>
                </c:pt>
                <c:pt idx="22">
                  <c:v>2.1749999999999998</c:v>
                </c:pt>
                <c:pt idx="23">
                  <c:v>2.0049999999999999</c:v>
                </c:pt>
                <c:pt idx="24">
                  <c:v>1.96</c:v>
                </c:pt>
                <c:pt idx="25">
                  <c:v>2.06</c:v>
                </c:pt>
                <c:pt idx="26">
                  <c:v>1.9860755000000001</c:v>
                </c:pt>
                <c:pt idx="27">
                  <c:v>1.99</c:v>
                </c:pt>
                <c:pt idx="28">
                  <c:v>1.843043</c:v>
                </c:pt>
                <c:pt idx="29">
                  <c:v>1.6520945</c:v>
                </c:pt>
                <c:pt idx="30">
                  <c:v>1.2816755</c:v>
                </c:pt>
                <c:pt idx="31">
                  <c:v>1.2285465</c:v>
                </c:pt>
                <c:pt idx="32">
                  <c:v>1.216361</c:v>
                </c:pt>
                <c:pt idx="33">
                  <c:v>1.3069618265184424</c:v>
                </c:pt>
                <c:pt idx="34">
                  <c:v>1.4198646975970002</c:v>
                </c:pt>
                <c:pt idx="35">
                  <c:v>1.6473099896651213</c:v>
                </c:pt>
                <c:pt idx="36">
                  <c:v>1.6451195534978065</c:v>
                </c:pt>
                <c:pt idx="37">
                  <c:v>1.4954665</c:v>
                </c:pt>
                <c:pt idx="38">
                  <c:v>1.4113260000000001</c:v>
                </c:pt>
                <c:pt idx="39">
                  <c:v>1.2658888233621539</c:v>
                </c:pt>
                <c:pt idx="40">
                  <c:v>1.2681626854677432</c:v>
                </c:pt>
                <c:pt idx="41">
                  <c:v>1</c:v>
                </c:pt>
                <c:pt idx="42">
                  <c:v>1.05</c:v>
                </c:pt>
                <c:pt idx="43">
                  <c:v>1</c:v>
                </c:pt>
                <c:pt idx="44">
                  <c:v>0.99</c:v>
                </c:pt>
                <c:pt idx="45">
                  <c:v>0.93966400050055621</c:v>
                </c:pt>
                <c:pt idx="46">
                  <c:v>0.97500000000000009</c:v>
                </c:pt>
                <c:pt idx="47">
                  <c:v>0.97279512804496959</c:v>
                </c:pt>
                <c:pt idx="48">
                  <c:v>1.0798307165881893</c:v>
                </c:pt>
                <c:pt idx="49">
                  <c:v>1.2541216894116458</c:v>
                </c:pt>
                <c:pt idx="50">
                  <c:v>1.345</c:v>
                </c:pt>
                <c:pt idx="51">
                  <c:v>1.51</c:v>
                </c:pt>
                <c:pt idx="52">
                  <c:v>1.6942900000000001</c:v>
                </c:pt>
                <c:pt idx="53">
                  <c:v>1.8218779999999999</c:v>
                </c:pt>
                <c:pt idx="54">
                  <c:v>1.9013525</c:v>
                </c:pt>
                <c:pt idx="55">
                  <c:v>2.115977</c:v>
                </c:pt>
                <c:pt idx="56">
                  <c:v>2.1558204999999999</c:v>
                </c:pt>
                <c:pt idx="57">
                  <c:v>2.2433730000000001</c:v>
                </c:pt>
                <c:pt idx="58">
                  <c:v>2.3155384999999997</c:v>
                </c:pt>
                <c:pt idx="59">
                  <c:v>2.4065675</c:v>
                </c:pt>
                <c:pt idx="60">
                  <c:v>2.4449595</c:v>
                </c:pt>
                <c:pt idx="61">
                  <c:v>2.297733</c:v>
                </c:pt>
                <c:pt idx="62">
                  <c:v>2.3259704999999999</c:v>
                </c:pt>
                <c:pt idx="63">
                  <c:v>2.2999999999999998</c:v>
                </c:pt>
                <c:pt idx="64">
                  <c:v>2.1464214999999998</c:v>
                </c:pt>
                <c:pt idx="65">
                  <c:v>2.1127690000000001</c:v>
                </c:pt>
                <c:pt idx="66">
                  <c:v>2.0089790000000001</c:v>
                </c:pt>
                <c:pt idx="67">
                  <c:v>1.8490315000000002</c:v>
                </c:pt>
                <c:pt idx="68">
                  <c:v>1.906927</c:v>
                </c:pt>
                <c:pt idx="69">
                  <c:v>1.9886047100531843</c:v>
                </c:pt>
                <c:pt idx="70">
                  <c:v>1.8458705</c:v>
                </c:pt>
                <c:pt idx="71">
                  <c:v>1.7756135</c:v>
                </c:pt>
                <c:pt idx="72">
                  <c:v>1.732022</c:v>
                </c:pt>
                <c:pt idx="73">
                  <c:v>1.8894445</c:v>
                </c:pt>
                <c:pt idx="74">
                  <c:v>1.6736154999999999</c:v>
                </c:pt>
                <c:pt idx="75">
                  <c:v>1.537045</c:v>
                </c:pt>
                <c:pt idx="76">
                  <c:v>1.5331407954470397</c:v>
                </c:pt>
                <c:pt idx="77">
                  <c:v>1.6210610000000001</c:v>
                </c:pt>
                <c:pt idx="78">
                  <c:v>1.7107595</c:v>
                </c:pt>
                <c:pt idx="79">
                  <c:v>1.6236740344000973</c:v>
                </c:pt>
                <c:pt idx="80">
                  <c:v>1.5898226791699979</c:v>
                </c:pt>
                <c:pt idx="81">
                  <c:v>1.5657610000000002</c:v>
                </c:pt>
                <c:pt idx="82">
                  <c:v>1.6026669999999998</c:v>
                </c:pt>
                <c:pt idx="83">
                  <c:v>1.668995470078676</c:v>
                </c:pt>
                <c:pt idx="84">
                  <c:v>1.62</c:v>
                </c:pt>
                <c:pt idx="85">
                  <c:v>1.5836805</c:v>
                </c:pt>
                <c:pt idx="86">
                  <c:v>1.6600000000000001</c:v>
                </c:pt>
                <c:pt idx="87">
                  <c:v>1.8132670000000002</c:v>
                </c:pt>
                <c:pt idx="88">
                  <c:v>1.9449559449559408</c:v>
                </c:pt>
                <c:pt idx="89">
                  <c:v>1.8791855</c:v>
                </c:pt>
                <c:pt idx="90">
                  <c:v>1.8809579999999999</c:v>
                </c:pt>
                <c:pt idx="91">
                  <c:v>1.72</c:v>
                </c:pt>
                <c:pt idx="92">
                  <c:v>1.7281517991335842</c:v>
                </c:pt>
                <c:pt idx="93">
                  <c:v>1.7650000000000001</c:v>
                </c:pt>
                <c:pt idx="94">
                  <c:v>1.7</c:v>
                </c:pt>
                <c:pt idx="95">
                  <c:v>1.5810735</c:v>
                </c:pt>
                <c:pt idx="96">
                  <c:v>1.4787405</c:v>
                </c:pt>
                <c:pt idx="97">
                  <c:v>1.5081237010801147</c:v>
                </c:pt>
                <c:pt idx="98">
                  <c:v>1.4897553659771732</c:v>
                </c:pt>
                <c:pt idx="99">
                  <c:v>1.4792327880325409</c:v>
                </c:pt>
                <c:pt idx="100">
                  <c:v>1.4272965328155161</c:v>
                </c:pt>
                <c:pt idx="101">
                  <c:v>1.4804630000000001</c:v>
                </c:pt>
                <c:pt idx="102">
                  <c:v>1.4490695</c:v>
                </c:pt>
                <c:pt idx="103">
                  <c:v>1.4453645000000002</c:v>
                </c:pt>
                <c:pt idx="104">
                  <c:v>1.455071</c:v>
                </c:pt>
                <c:pt idx="105">
                  <c:v>1.4257415</c:v>
                </c:pt>
                <c:pt idx="106">
                  <c:v>1.4544760000000001</c:v>
                </c:pt>
                <c:pt idx="107">
                  <c:v>1.468378</c:v>
                </c:pt>
                <c:pt idx="108">
                  <c:v>1.5812934999999999</c:v>
                </c:pt>
                <c:pt idx="109">
                  <c:v>1.615</c:v>
                </c:pt>
                <c:pt idx="110">
                  <c:v>1.5699999999999998</c:v>
                </c:pt>
                <c:pt idx="111">
                  <c:v>1.5962229999999999</c:v>
                </c:pt>
                <c:pt idx="112">
                  <c:v>1.5986707860324703</c:v>
                </c:pt>
                <c:pt idx="113">
                  <c:v>1.5892034331314417</c:v>
                </c:pt>
                <c:pt idx="114">
                  <c:v>1.6456082999531614</c:v>
                </c:pt>
                <c:pt idx="115">
                  <c:v>1.7237853342122111</c:v>
                </c:pt>
                <c:pt idx="116">
                  <c:v>1.7369676760738073</c:v>
                </c:pt>
                <c:pt idx="117">
                  <c:v>1.8500535157256108</c:v>
                </c:pt>
                <c:pt idx="118">
                  <c:v>1.8409796073947036</c:v>
                </c:pt>
                <c:pt idx="119">
                  <c:v>2.0350000000000001</c:v>
                </c:pt>
                <c:pt idx="120">
                  <c:v>2.1544763818655253</c:v>
                </c:pt>
                <c:pt idx="121">
                  <c:v>2.1945157978342102</c:v>
                </c:pt>
                <c:pt idx="122">
                  <c:v>1.9649999999999999</c:v>
                </c:pt>
                <c:pt idx="123">
                  <c:v>1.9</c:v>
                </c:pt>
                <c:pt idx="124">
                  <c:v>1.76</c:v>
                </c:pt>
                <c:pt idx="125">
                  <c:v>1.6979689282313821</c:v>
                </c:pt>
                <c:pt idx="126">
                  <c:v>1.7</c:v>
                </c:pt>
                <c:pt idx="127">
                  <c:v>1.7149999999999999</c:v>
                </c:pt>
                <c:pt idx="128">
                  <c:v>1.7887434999999998</c:v>
                </c:pt>
                <c:pt idx="129">
                  <c:v>1.7994794999999999</c:v>
                </c:pt>
                <c:pt idx="130">
                  <c:v>1.769401</c:v>
                </c:pt>
                <c:pt idx="131">
                  <c:v>1.8241270000000001</c:v>
                </c:pt>
                <c:pt idx="132">
                  <c:v>1.82211365145622</c:v>
                </c:pt>
                <c:pt idx="133">
                  <c:v>1.8196715000000001</c:v>
                </c:pt>
                <c:pt idx="134">
                  <c:v>2.091404568201515</c:v>
                </c:pt>
                <c:pt idx="135">
                  <c:v>2.0561624545716453</c:v>
                </c:pt>
                <c:pt idx="136">
                  <c:v>2.155227</c:v>
                </c:pt>
                <c:pt idx="137">
                  <c:v>2.2537889999999998</c:v>
                </c:pt>
                <c:pt idx="138">
                  <c:v>2.3184230000000001</c:v>
                </c:pt>
                <c:pt idx="139">
                  <c:v>2.2053400000000001</c:v>
                </c:pt>
                <c:pt idx="140">
                  <c:v>2.1326699211415709</c:v>
                </c:pt>
                <c:pt idx="141">
                  <c:v>2.1067802646871412</c:v>
                </c:pt>
                <c:pt idx="142">
                  <c:v>2.1349999999999998</c:v>
                </c:pt>
                <c:pt idx="143">
                  <c:v>2.0533260855574635</c:v>
                </c:pt>
                <c:pt idx="144">
                  <c:v>1.9273039999999999</c:v>
                </c:pt>
                <c:pt idx="145">
                  <c:v>1.9393045</c:v>
                </c:pt>
                <c:pt idx="146">
                  <c:v>1.98</c:v>
                </c:pt>
                <c:pt idx="147">
                  <c:v>2.0716080000000003</c:v>
                </c:pt>
                <c:pt idx="148">
                  <c:v>2.0049999999999999</c:v>
                </c:pt>
                <c:pt idx="149">
                  <c:v>2.0030035000000002</c:v>
                </c:pt>
                <c:pt idx="150">
                  <c:v>2.017916</c:v>
                </c:pt>
                <c:pt idx="151">
                  <c:v>2.0122720000000003</c:v>
                </c:pt>
                <c:pt idx="152">
                  <c:v>2.0233730000000003</c:v>
                </c:pt>
                <c:pt idx="153">
                  <c:v>2.0550565000000001</c:v>
                </c:pt>
                <c:pt idx="154">
                  <c:v>2.1163175000000001</c:v>
                </c:pt>
                <c:pt idx="155">
                  <c:v>2.2129789999999998</c:v>
                </c:pt>
                <c:pt idx="156">
                  <c:v>2.2173984999999998</c:v>
                </c:pt>
                <c:pt idx="157">
                  <c:v>2.2185765000000002</c:v>
                </c:pt>
                <c:pt idx="158">
                  <c:v>1.9509615</c:v>
                </c:pt>
                <c:pt idx="159">
                  <c:v>1.5818444999999999</c:v>
                </c:pt>
                <c:pt idx="160">
                  <c:v>1.5484985</c:v>
                </c:pt>
                <c:pt idx="161">
                  <c:v>1.5666845</c:v>
                </c:pt>
                <c:pt idx="162">
                  <c:v>1.78</c:v>
                </c:pt>
                <c:pt idx="163">
                  <c:v>1.8399999999999999</c:v>
                </c:pt>
                <c:pt idx="164">
                  <c:v>1.845</c:v>
                </c:pt>
                <c:pt idx="165">
                  <c:v>1.724154</c:v>
                </c:pt>
                <c:pt idx="166">
                  <c:v>1.693354</c:v>
                </c:pt>
                <c:pt idx="167">
                  <c:v>1.6472260000000001</c:v>
                </c:pt>
                <c:pt idx="168">
                  <c:v>1.5068661415428117</c:v>
                </c:pt>
                <c:pt idx="169">
                  <c:v>1.6634436531587913</c:v>
                </c:pt>
                <c:pt idx="170">
                  <c:v>2.0088762611577504</c:v>
                </c:pt>
                <c:pt idx="171">
                  <c:v>3.0413573889263743</c:v>
                </c:pt>
                <c:pt idx="172">
                  <c:v>3.4581291465834991</c:v>
                </c:pt>
                <c:pt idx="173">
                  <c:v>3.7161739814594084</c:v>
                </c:pt>
                <c:pt idx="174">
                  <c:v>3.8283385124988971</c:v>
                </c:pt>
                <c:pt idx="175">
                  <c:v>3.7995805950636523</c:v>
                </c:pt>
                <c:pt idx="176">
                  <c:v>3.851381307444953</c:v>
                </c:pt>
                <c:pt idx="177">
                  <c:v>4.3874036446113029</c:v>
                </c:pt>
                <c:pt idx="178">
                  <c:v>4.7741382283982006</c:v>
                </c:pt>
                <c:pt idx="179">
                  <c:v>4.9765525896728207</c:v>
                </c:pt>
                <c:pt idx="180">
                  <c:v>5.4388500000000004</c:v>
                </c:pt>
                <c:pt idx="181">
                  <c:v>5.7392810000000001</c:v>
                </c:pt>
                <c:pt idx="182">
                  <c:v>5.9534845000000001</c:v>
                </c:pt>
                <c:pt idx="183">
                  <c:v>6.1590210000000001</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numCache>
            </c:numRef>
          </c:val>
          <c:smooth val="0"/>
          <c:extLst>
            <c:ext xmlns:c16="http://schemas.microsoft.com/office/drawing/2014/chart" uri="{C3380CC4-5D6E-409C-BE32-E72D297353CC}">
              <c16:uniqueId val="{00000001-154F-4898-A059-98DA06295D27}"/>
            </c:ext>
          </c:extLst>
        </c:ser>
        <c:dLbls>
          <c:showLegendKey val="0"/>
          <c:showVal val="0"/>
          <c:showCatName val="0"/>
          <c:showSerName val="0"/>
          <c:showPercent val="0"/>
          <c:showBubbleSize val="0"/>
        </c:dLbls>
        <c:marker val="1"/>
        <c:smooth val="0"/>
        <c:axId val="3"/>
        <c:axId val="4"/>
        <c:extLst/>
      </c:lineChart>
      <c:dateAx>
        <c:axId val="978308104"/>
        <c:scaling>
          <c:orientation val="minMax"/>
        </c:scaling>
        <c:delete val="0"/>
        <c:axPos val="b"/>
        <c:numFmt formatCode="m/d/yyyy" sourceLinked="1"/>
        <c:majorTickMark val="none"/>
        <c:minorTickMark val="none"/>
        <c:tickLblPos val="none"/>
        <c:spPr>
          <a:ln w="9525">
            <a:noFill/>
            <a:prstDash val="solid"/>
          </a:ln>
        </c:spPr>
        <c:txPr>
          <a:bodyPr/>
          <a:lstStyle/>
          <a:p>
            <a:pPr>
              <a:defRPr>
                <a:solidFill>
                  <a:srgbClr val="000000"/>
                </a:solidFill>
                <a:latin typeface="Verlag Office"/>
                <a:ea typeface="Verlag Office"/>
                <a:cs typeface="Verlag Office"/>
              </a:defRPr>
            </a:pPr>
            <a:endParaRPr lang="de-DE"/>
          </a:p>
        </c:txPr>
        <c:crossAx val="1"/>
        <c:crossesAt val="2"/>
        <c:auto val="1"/>
        <c:lblOffset val="100"/>
        <c:baseTimeUnit val="months"/>
      </c:dateAx>
      <c:valAx>
        <c:axId val="1"/>
        <c:scaling>
          <c:orientation val="minMax"/>
          <c:max val="10"/>
          <c:min val="-2"/>
        </c:scaling>
        <c:delete val="0"/>
        <c:axPos val="l"/>
        <c:title>
          <c:tx>
            <c:strRef>
              <c:f>'InflationSpread (2)'!$C$1</c:f>
              <c:strCache>
                <c:ptCount val="1"/>
                <c:pt idx="0">
                  <c:v>% year/year</c:v>
                </c:pt>
              </c:strCache>
            </c:strRef>
          </c:tx>
          <c:layout>
            <c:manualLayout>
              <c:xMode val="edge"/>
              <c:yMode val="edge"/>
              <c:x val="0"/>
              <c:y val="0"/>
            </c:manualLayout>
          </c:layout>
          <c:overlay val="0"/>
          <c:txPr>
            <a:bodyPr rot="0" vert="horz"/>
            <a:lstStyle/>
            <a:p>
              <a:pPr algn="l">
                <a:defRPr sz="1200"/>
              </a:pPr>
              <a:endParaRPr lang="de-DE"/>
            </a:p>
          </c:txPr>
        </c:title>
        <c:numFmt formatCode="0" sourceLinked="0"/>
        <c:majorTickMark val="out"/>
        <c:minorTickMark val="none"/>
        <c:tickLblPos val="nextTo"/>
        <c:spPr>
          <a:ln w="9525">
            <a:noFill/>
          </a:ln>
        </c:spPr>
        <c:txPr>
          <a:bodyPr rot="0" vert="horz"/>
          <a:lstStyle/>
          <a:p>
            <a:pPr>
              <a:defRPr sz="1200">
                <a:solidFill>
                  <a:srgbClr val="000000"/>
                </a:solidFill>
                <a:latin typeface="Verlag Office"/>
                <a:ea typeface="Verlag Office"/>
                <a:cs typeface="Verlag Office"/>
              </a:defRPr>
            </a:pPr>
            <a:endParaRPr lang="de-DE"/>
          </a:p>
        </c:txPr>
        <c:crossAx val="978308104"/>
        <c:crosses val="autoZero"/>
        <c:crossBetween val="between"/>
        <c:majorUnit val="2"/>
      </c:valAx>
      <c:dateAx>
        <c:axId val="3"/>
        <c:scaling>
          <c:orientation val="minMax"/>
        </c:scaling>
        <c:delete val="0"/>
        <c:axPos val="b"/>
        <c:numFmt formatCode="yyyy" sourceLinked="0"/>
        <c:majorTickMark val="cross"/>
        <c:minorTickMark val="cross"/>
        <c:tickLblPos val="nextTo"/>
        <c:spPr>
          <a:ln w="9525">
            <a:noFill/>
          </a:ln>
        </c:spPr>
        <c:txPr>
          <a:bodyPr rot="0" vert="horz"/>
          <a:lstStyle/>
          <a:p>
            <a:pPr>
              <a:defRPr sz="1200">
                <a:solidFill>
                  <a:srgbClr val="000000"/>
                </a:solidFill>
                <a:latin typeface="Verlag Office"/>
                <a:ea typeface="Verlag Office"/>
                <a:cs typeface="Verlag Office"/>
              </a:defRPr>
            </a:pPr>
            <a:endParaRPr lang="de-DE"/>
          </a:p>
        </c:txPr>
        <c:crossAx val="4"/>
        <c:crossesAt val="-100000"/>
        <c:auto val="1"/>
        <c:lblOffset val="100"/>
        <c:baseTimeUnit val="months"/>
        <c:majorUnit val="2"/>
        <c:majorTimeUnit val="years"/>
        <c:minorUnit val="1"/>
        <c:minorTimeUnit val="years"/>
      </c:dateAx>
      <c:valAx>
        <c:axId val="4"/>
        <c:scaling>
          <c:orientation val="minMax"/>
          <c:max val="10"/>
          <c:min val="-2"/>
        </c:scaling>
        <c:delete val="0"/>
        <c:axPos val="r"/>
        <c:title>
          <c:tx>
            <c:strRef>
              <c:f>'InflationSpread (2)'!$D$1</c:f>
              <c:strCache>
                <c:ptCount val="1"/>
                <c:pt idx="0">
                  <c:v> </c:v>
                </c:pt>
              </c:strCache>
            </c:strRef>
          </c:tx>
          <c:layout>
            <c:manualLayout>
              <c:xMode val="edge"/>
              <c:yMode val="edge"/>
              <c:x val="0.98832839772579451"/>
              <c:y val="0"/>
            </c:manualLayout>
          </c:layout>
          <c:overlay val="0"/>
          <c:txPr>
            <a:bodyPr rot="0" vert="horz"/>
            <a:lstStyle/>
            <a:p>
              <a:pPr algn="r">
                <a:defRPr/>
              </a:pPr>
              <a:endParaRPr lang="de-DE"/>
            </a:p>
          </c:txPr>
        </c:title>
        <c:numFmt formatCode="\ ;\ " sourceLinked="0"/>
        <c:majorTickMark val="out"/>
        <c:minorTickMark val="none"/>
        <c:tickLblPos val="nextTo"/>
        <c:spPr>
          <a:noFill/>
          <a:ln w="9525" cap="flat" cmpd="sng" algn="ctr">
            <a:noFill/>
            <a:prstDash val="solid"/>
            <a:round/>
          </a:ln>
          <a:effectLst/>
          <a:extLst>
            <a:ext uri="{91240B29-F687-4F45-9708-019B960494DF}">
              <a14:hiddenLine xmlns:a14="http://schemas.microsoft.com/office/drawing/2010/main" w="9525" cap="flat" cmpd="sng" algn="ctr">
                <a:solidFill>
                  <a:srgbClr val="000000"/>
                </a:solidFill>
                <a:prstDash val="solid"/>
                <a:round/>
              </a14:hiddenLine>
            </a:ext>
          </a:extLst>
        </c:spPr>
        <c:txPr>
          <a:bodyPr rot="0" vert="horz"/>
          <a:lstStyle/>
          <a:p>
            <a:pPr>
              <a:defRPr>
                <a:solidFill>
                  <a:srgbClr val="000000"/>
                </a:solidFill>
                <a:latin typeface="Verlag Office"/>
                <a:ea typeface="Verlag Office"/>
                <a:cs typeface="Verlag Office"/>
              </a:defRPr>
            </a:pPr>
            <a:endParaRPr lang="de-DE"/>
          </a:p>
        </c:txPr>
        <c:crossAx val="3"/>
        <c:crosses val="max"/>
        <c:crossBetween val="between"/>
        <c:majorUnit val="2"/>
      </c:valAx>
      <c:spPr>
        <a:noFill/>
        <a:ln w="25400">
          <a:noFill/>
        </a:ln>
      </c:spPr>
    </c:plotArea>
    <c:plotVisOnly val="1"/>
    <c:dispBlanksAs val="gap"/>
    <c:showDLblsOverMax val="0"/>
  </c:chart>
  <c:spPr>
    <a:solidFill>
      <a:srgbClr val="FFFFFF"/>
    </a:solidFill>
    <a:ln w="9525">
      <a:noFill/>
    </a:ln>
  </c:spPr>
  <c:txPr>
    <a:bodyPr/>
    <a:lstStyle/>
    <a:p>
      <a:pPr>
        <a:defRPr sz="900" b="0" i="0" u="none" strike="noStrike" baseline="0">
          <a:solidFill>
            <a:srgbClr val="000000"/>
          </a:solidFill>
          <a:latin typeface="Verlag Office" pitchFamily="2" charset="0"/>
          <a:ea typeface="Verlag Office"/>
          <a:cs typeface="Verlag Office"/>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496719389708544E-2"/>
          <c:y val="9.8241364365014863E-2"/>
          <c:w val="0.92093909271998353"/>
          <c:h val="0.75434275386042304"/>
        </c:manualLayout>
      </c:layout>
      <c:barChart>
        <c:barDir val="col"/>
        <c:grouping val="stacked"/>
        <c:varyColors val="0"/>
        <c:ser>
          <c:idx val="1"/>
          <c:order val="1"/>
          <c:tx>
            <c:strRef>
              <c:f>GlobalRateChange3M!$F$2</c:f>
              <c:strCache>
                <c:ptCount val="1"/>
                <c:pt idx="0">
                  <c:v>G10 central banks</c:v>
                </c:pt>
              </c:strCache>
            </c:strRef>
          </c:tx>
          <c:spPr>
            <a:solidFill>
              <a:srgbClr val="B0AA7E"/>
            </a:solidFill>
            <a:ln w="38100">
              <a:noFill/>
              <a:prstDash val="solid"/>
            </a:ln>
          </c:spPr>
          <c:invertIfNegative val="0"/>
          <c:cat>
            <c:numRef>
              <c:f>GlobalRateChange3M!$D$183:$D$5000</c:f>
              <c:numCache>
                <c:formatCode>m/d/yyyy</c:formatCode>
                <c:ptCount val="4818"/>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pt idx="81">
                  <c:v>44105</c:v>
                </c:pt>
                <c:pt idx="82">
                  <c:v>44136</c:v>
                </c:pt>
                <c:pt idx="83">
                  <c:v>44166</c:v>
                </c:pt>
                <c:pt idx="84">
                  <c:v>44197</c:v>
                </c:pt>
                <c:pt idx="85">
                  <c:v>44228</c:v>
                </c:pt>
                <c:pt idx="86">
                  <c:v>44256</c:v>
                </c:pt>
                <c:pt idx="87">
                  <c:v>44287</c:v>
                </c:pt>
                <c:pt idx="88">
                  <c:v>44317</c:v>
                </c:pt>
                <c:pt idx="89">
                  <c:v>44348</c:v>
                </c:pt>
                <c:pt idx="90">
                  <c:v>44378</c:v>
                </c:pt>
                <c:pt idx="91">
                  <c:v>44409</c:v>
                </c:pt>
                <c:pt idx="92">
                  <c:v>44440</c:v>
                </c:pt>
                <c:pt idx="93">
                  <c:v>44470</c:v>
                </c:pt>
                <c:pt idx="94">
                  <c:v>44501</c:v>
                </c:pt>
                <c:pt idx="95">
                  <c:v>44531</c:v>
                </c:pt>
                <c:pt idx="96">
                  <c:v>44562</c:v>
                </c:pt>
                <c:pt idx="97">
                  <c:v>44593</c:v>
                </c:pt>
                <c:pt idx="98">
                  <c:v>44621</c:v>
                </c:pt>
                <c:pt idx="99">
                  <c:v>44652</c:v>
                </c:pt>
                <c:pt idx="100">
                  <c:v>44682</c:v>
                </c:pt>
                <c:pt idx="101">
                  <c:v>44713</c:v>
                </c:pt>
                <c:pt idx="102">
                  <c:v>44743</c:v>
                </c:pt>
                <c:pt idx="103">
                  <c:v>44774</c:v>
                </c:pt>
                <c:pt idx="104">
                  <c:v>44805</c:v>
                </c:pt>
                <c:pt idx="105">
                  <c:v>44835</c:v>
                </c:pt>
                <c:pt idx="106">
                  <c:v>44866</c:v>
                </c:pt>
                <c:pt idx="107">
                  <c:v>44896</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numCache>
            </c:numRef>
          </c:cat>
          <c:val>
            <c:numRef>
              <c:f>GlobalRateChange3M!$F$183:$F$5000</c:f>
              <c:numCache>
                <c:formatCode>General</c:formatCode>
                <c:ptCount val="4818"/>
                <c:pt idx="0">
                  <c:v>-1</c:v>
                </c:pt>
                <c:pt idx="1">
                  <c:v>-1</c:v>
                </c:pt>
                <c:pt idx="2">
                  <c:v>1</c:v>
                </c:pt>
                <c:pt idx="3">
                  <c:v>1</c:v>
                </c:pt>
                <c:pt idx="4">
                  <c:v>1</c:v>
                </c:pt>
                <c:pt idx="5">
                  <c:v>1</c:v>
                </c:pt>
                <c:pt idx="6">
                  <c:v>0</c:v>
                </c:pt>
                <c:pt idx="7">
                  <c:v>0</c:v>
                </c:pt>
                <c:pt idx="8">
                  <c:v>-1</c:v>
                </c:pt>
                <c:pt idx="9">
                  <c:v>-2</c:v>
                </c:pt>
                <c:pt idx="10">
                  <c:v>-2</c:v>
                </c:pt>
                <c:pt idx="11">
                  <c:v>-3</c:v>
                </c:pt>
                <c:pt idx="12">
                  <c:v>-3</c:v>
                </c:pt>
                <c:pt idx="13">
                  <c:v>-4</c:v>
                </c:pt>
                <c:pt idx="14">
                  <c:v>-3</c:v>
                </c:pt>
                <c:pt idx="15">
                  <c:v>-1</c:v>
                </c:pt>
                <c:pt idx="16">
                  <c:v>-2</c:v>
                </c:pt>
                <c:pt idx="17">
                  <c:v>-3</c:v>
                </c:pt>
                <c:pt idx="18">
                  <c:v>-5</c:v>
                </c:pt>
                <c:pt idx="19">
                  <c:v>-4</c:v>
                </c:pt>
                <c:pt idx="20">
                  <c:v>-4</c:v>
                </c:pt>
                <c:pt idx="21">
                  <c:v>-2</c:v>
                </c:pt>
                <c:pt idx="22">
                  <c:v>-2</c:v>
                </c:pt>
                <c:pt idx="23">
                  <c:v>-1</c:v>
                </c:pt>
                <c:pt idx="24">
                  <c:v>-1</c:v>
                </c:pt>
                <c:pt idx="25">
                  <c:v>-2</c:v>
                </c:pt>
                <c:pt idx="26">
                  <c:v>-4</c:v>
                </c:pt>
                <c:pt idx="27">
                  <c:v>-4</c:v>
                </c:pt>
                <c:pt idx="28">
                  <c:v>-4</c:v>
                </c:pt>
                <c:pt idx="29">
                  <c:v>-1</c:v>
                </c:pt>
                <c:pt idx="30">
                  <c:v>-1</c:v>
                </c:pt>
                <c:pt idx="31">
                  <c:v>-3</c:v>
                </c:pt>
                <c:pt idx="32">
                  <c:v>-3</c:v>
                </c:pt>
                <c:pt idx="33">
                  <c:v>-3</c:v>
                </c:pt>
                <c:pt idx="34">
                  <c:v>-1</c:v>
                </c:pt>
                <c:pt idx="35">
                  <c:v>0</c:v>
                </c:pt>
                <c:pt idx="36">
                  <c:v>0</c:v>
                </c:pt>
                <c:pt idx="37">
                  <c:v>1</c:v>
                </c:pt>
                <c:pt idx="38">
                  <c:v>1</c:v>
                </c:pt>
                <c:pt idx="39">
                  <c:v>1</c:v>
                </c:pt>
                <c:pt idx="40">
                  <c:v>1</c:v>
                </c:pt>
                <c:pt idx="41">
                  <c:v>1</c:v>
                </c:pt>
                <c:pt idx="42">
                  <c:v>2</c:v>
                </c:pt>
                <c:pt idx="43">
                  <c:v>2</c:v>
                </c:pt>
                <c:pt idx="44">
                  <c:v>1</c:v>
                </c:pt>
                <c:pt idx="45">
                  <c:v>1</c:v>
                </c:pt>
                <c:pt idx="46">
                  <c:v>2</c:v>
                </c:pt>
                <c:pt idx="47">
                  <c:v>2</c:v>
                </c:pt>
                <c:pt idx="48">
                  <c:v>3</c:v>
                </c:pt>
                <c:pt idx="49">
                  <c:v>2</c:v>
                </c:pt>
                <c:pt idx="50">
                  <c:v>2</c:v>
                </c:pt>
                <c:pt idx="51">
                  <c:v>1</c:v>
                </c:pt>
                <c:pt idx="52">
                  <c:v>1</c:v>
                </c:pt>
                <c:pt idx="53">
                  <c:v>1</c:v>
                </c:pt>
                <c:pt idx="54">
                  <c:v>2</c:v>
                </c:pt>
                <c:pt idx="55">
                  <c:v>3</c:v>
                </c:pt>
                <c:pt idx="56">
                  <c:v>4</c:v>
                </c:pt>
                <c:pt idx="57">
                  <c:v>4</c:v>
                </c:pt>
                <c:pt idx="58">
                  <c:v>3</c:v>
                </c:pt>
                <c:pt idx="59">
                  <c:v>2</c:v>
                </c:pt>
                <c:pt idx="60">
                  <c:v>2</c:v>
                </c:pt>
                <c:pt idx="61">
                  <c:v>2</c:v>
                </c:pt>
                <c:pt idx="62">
                  <c:v>2</c:v>
                </c:pt>
                <c:pt idx="63">
                  <c:v>1</c:v>
                </c:pt>
                <c:pt idx="64">
                  <c:v>0</c:v>
                </c:pt>
                <c:pt idx="65">
                  <c:v>-1</c:v>
                </c:pt>
                <c:pt idx="66">
                  <c:v>-1</c:v>
                </c:pt>
                <c:pt idx="67">
                  <c:v>-2</c:v>
                </c:pt>
                <c:pt idx="68">
                  <c:v>-3</c:v>
                </c:pt>
                <c:pt idx="69">
                  <c:v>-3</c:v>
                </c:pt>
                <c:pt idx="70">
                  <c:v>-2</c:v>
                </c:pt>
                <c:pt idx="71">
                  <c:v>-2</c:v>
                </c:pt>
                <c:pt idx="72">
                  <c:v>1</c:v>
                </c:pt>
                <c:pt idx="73">
                  <c:v>1</c:v>
                </c:pt>
                <c:pt idx="74">
                  <c:v>-5</c:v>
                </c:pt>
                <c:pt idx="75">
                  <c:v>-6</c:v>
                </c:pt>
                <c:pt idx="76">
                  <c:v>-6</c:v>
                </c:pt>
                <c:pt idx="77">
                  <c:v>-1</c:v>
                </c:pt>
                <c:pt idx="78">
                  <c:v>-1</c:v>
                </c:pt>
                <c:pt idx="79">
                  <c:v>0</c:v>
                </c:pt>
                <c:pt idx="80">
                  <c:v>0</c:v>
                </c:pt>
                <c:pt idx="81">
                  <c:v>0</c:v>
                </c:pt>
                <c:pt idx="82">
                  <c:v>-1</c:v>
                </c:pt>
                <c:pt idx="83">
                  <c:v>-1</c:v>
                </c:pt>
                <c:pt idx="84">
                  <c:v>-1</c:v>
                </c:pt>
                <c:pt idx="85">
                  <c:v>0</c:v>
                </c:pt>
                <c:pt idx="86">
                  <c:v>0</c:v>
                </c:pt>
                <c:pt idx="87">
                  <c:v>0</c:v>
                </c:pt>
                <c:pt idx="88">
                  <c:v>0</c:v>
                </c:pt>
                <c:pt idx="89">
                  <c:v>0</c:v>
                </c:pt>
                <c:pt idx="90">
                  <c:v>0</c:v>
                </c:pt>
                <c:pt idx="91">
                  <c:v>0</c:v>
                </c:pt>
                <c:pt idx="92">
                  <c:v>0</c:v>
                </c:pt>
                <c:pt idx="93">
                  <c:v>1</c:v>
                </c:pt>
                <c:pt idx="94">
                  <c:v>1</c:v>
                </c:pt>
                <c:pt idx="95">
                  <c:v>3</c:v>
                </c:pt>
                <c:pt idx="96">
                  <c:v>3</c:v>
                </c:pt>
                <c:pt idx="97">
                  <c:v>3</c:v>
                </c:pt>
                <c:pt idx="98">
                  <c:v>5</c:v>
                </c:pt>
                <c:pt idx="99">
                  <c:v>5</c:v>
                </c:pt>
                <c:pt idx="100">
                  <c:v>6</c:v>
                </c:pt>
              </c:numCache>
            </c:numRef>
          </c:val>
          <c:extLst>
            <c:ext xmlns:c16="http://schemas.microsoft.com/office/drawing/2014/chart" uri="{C3380CC4-5D6E-409C-BE32-E72D297353CC}">
              <c16:uniqueId val="{00000000-F255-4C24-BE41-0E34943DA492}"/>
            </c:ext>
          </c:extLst>
        </c:ser>
        <c:ser>
          <c:idx val="2"/>
          <c:order val="2"/>
          <c:tx>
            <c:strRef>
              <c:f>GlobalRateChange3M!$G$2</c:f>
              <c:strCache>
                <c:ptCount val="1"/>
                <c:pt idx="0">
                  <c:v>Emerging markets central banks</c:v>
                </c:pt>
              </c:strCache>
            </c:strRef>
          </c:tx>
          <c:spPr>
            <a:solidFill>
              <a:srgbClr val="001489"/>
            </a:solidFill>
            <a:ln w="25400">
              <a:noFill/>
              <a:prstDash val="solid"/>
            </a:ln>
          </c:spPr>
          <c:invertIfNegative val="0"/>
          <c:cat>
            <c:numRef>
              <c:f>GlobalRateChange3M!$D$183:$D$5000</c:f>
              <c:numCache>
                <c:formatCode>m/d/yyyy</c:formatCode>
                <c:ptCount val="4818"/>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pt idx="81">
                  <c:v>44105</c:v>
                </c:pt>
                <c:pt idx="82">
                  <c:v>44136</c:v>
                </c:pt>
                <c:pt idx="83">
                  <c:v>44166</c:v>
                </c:pt>
                <c:pt idx="84">
                  <c:v>44197</c:v>
                </c:pt>
                <c:pt idx="85">
                  <c:v>44228</c:v>
                </c:pt>
                <c:pt idx="86">
                  <c:v>44256</c:v>
                </c:pt>
                <c:pt idx="87">
                  <c:v>44287</c:v>
                </c:pt>
                <c:pt idx="88">
                  <c:v>44317</c:v>
                </c:pt>
                <c:pt idx="89">
                  <c:v>44348</c:v>
                </c:pt>
                <c:pt idx="90">
                  <c:v>44378</c:v>
                </c:pt>
                <c:pt idx="91">
                  <c:v>44409</c:v>
                </c:pt>
                <c:pt idx="92">
                  <c:v>44440</c:v>
                </c:pt>
                <c:pt idx="93">
                  <c:v>44470</c:v>
                </c:pt>
                <c:pt idx="94">
                  <c:v>44501</c:v>
                </c:pt>
                <c:pt idx="95">
                  <c:v>44531</c:v>
                </c:pt>
                <c:pt idx="96">
                  <c:v>44562</c:v>
                </c:pt>
                <c:pt idx="97">
                  <c:v>44593</c:v>
                </c:pt>
                <c:pt idx="98">
                  <c:v>44621</c:v>
                </c:pt>
                <c:pt idx="99">
                  <c:v>44652</c:v>
                </c:pt>
                <c:pt idx="100">
                  <c:v>44682</c:v>
                </c:pt>
                <c:pt idx="101">
                  <c:v>44713</c:v>
                </c:pt>
                <c:pt idx="102">
                  <c:v>44743</c:v>
                </c:pt>
                <c:pt idx="103">
                  <c:v>44774</c:v>
                </c:pt>
                <c:pt idx="104">
                  <c:v>44805</c:v>
                </c:pt>
                <c:pt idx="105">
                  <c:v>44835</c:v>
                </c:pt>
                <c:pt idx="106">
                  <c:v>44866</c:v>
                </c:pt>
                <c:pt idx="107">
                  <c:v>44896</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numCache>
            </c:numRef>
          </c:cat>
          <c:val>
            <c:numRef>
              <c:f>GlobalRateChange3M!$G$183:$G$5000</c:f>
              <c:numCache>
                <c:formatCode>General</c:formatCode>
                <c:ptCount val="4818"/>
                <c:pt idx="0">
                  <c:v>1</c:v>
                </c:pt>
                <c:pt idx="1">
                  <c:v>2</c:v>
                </c:pt>
                <c:pt idx="2">
                  <c:v>2</c:v>
                </c:pt>
                <c:pt idx="3">
                  <c:v>-1</c:v>
                </c:pt>
                <c:pt idx="4">
                  <c:v>-2</c:v>
                </c:pt>
                <c:pt idx="5">
                  <c:v>-2</c:v>
                </c:pt>
                <c:pt idx="6">
                  <c:v>-1</c:v>
                </c:pt>
                <c:pt idx="7">
                  <c:v>-2</c:v>
                </c:pt>
                <c:pt idx="8">
                  <c:v>-1</c:v>
                </c:pt>
                <c:pt idx="9">
                  <c:v>-2</c:v>
                </c:pt>
                <c:pt idx="10">
                  <c:v>-2</c:v>
                </c:pt>
                <c:pt idx="11">
                  <c:v>-2</c:v>
                </c:pt>
                <c:pt idx="12">
                  <c:v>-2</c:v>
                </c:pt>
                <c:pt idx="13">
                  <c:v>0</c:v>
                </c:pt>
                <c:pt idx="14">
                  <c:v>-7</c:v>
                </c:pt>
                <c:pt idx="15">
                  <c:v>-7</c:v>
                </c:pt>
                <c:pt idx="16">
                  <c:v>-6</c:v>
                </c:pt>
                <c:pt idx="17">
                  <c:v>-5</c:v>
                </c:pt>
                <c:pt idx="18">
                  <c:v>-3</c:v>
                </c:pt>
                <c:pt idx="19">
                  <c:v>-3</c:v>
                </c:pt>
                <c:pt idx="20">
                  <c:v>-2</c:v>
                </c:pt>
                <c:pt idx="21">
                  <c:v>-2</c:v>
                </c:pt>
                <c:pt idx="22">
                  <c:v>0</c:v>
                </c:pt>
                <c:pt idx="23">
                  <c:v>2</c:v>
                </c:pt>
                <c:pt idx="24">
                  <c:v>3</c:v>
                </c:pt>
                <c:pt idx="25">
                  <c:v>3</c:v>
                </c:pt>
                <c:pt idx="26">
                  <c:v>2</c:v>
                </c:pt>
                <c:pt idx="27">
                  <c:v>0</c:v>
                </c:pt>
                <c:pt idx="28">
                  <c:v>-1</c:v>
                </c:pt>
                <c:pt idx="29">
                  <c:v>-3</c:v>
                </c:pt>
                <c:pt idx="30">
                  <c:v>-4</c:v>
                </c:pt>
                <c:pt idx="31">
                  <c:v>-3</c:v>
                </c:pt>
                <c:pt idx="32">
                  <c:v>-2</c:v>
                </c:pt>
                <c:pt idx="33">
                  <c:v>-3</c:v>
                </c:pt>
                <c:pt idx="34">
                  <c:v>-2</c:v>
                </c:pt>
                <c:pt idx="35">
                  <c:v>-1</c:v>
                </c:pt>
                <c:pt idx="36">
                  <c:v>0</c:v>
                </c:pt>
                <c:pt idx="37">
                  <c:v>-1</c:v>
                </c:pt>
                <c:pt idx="38">
                  <c:v>-2</c:v>
                </c:pt>
                <c:pt idx="39">
                  <c:v>-2</c:v>
                </c:pt>
                <c:pt idx="40">
                  <c:v>-2</c:v>
                </c:pt>
                <c:pt idx="41">
                  <c:v>-2</c:v>
                </c:pt>
                <c:pt idx="42">
                  <c:v>-3</c:v>
                </c:pt>
                <c:pt idx="43">
                  <c:v>-4</c:v>
                </c:pt>
                <c:pt idx="44">
                  <c:v>-4</c:v>
                </c:pt>
                <c:pt idx="45">
                  <c:v>-3</c:v>
                </c:pt>
                <c:pt idx="46">
                  <c:v>-1</c:v>
                </c:pt>
                <c:pt idx="47">
                  <c:v>1</c:v>
                </c:pt>
                <c:pt idx="48">
                  <c:v>2</c:v>
                </c:pt>
                <c:pt idx="49">
                  <c:v>1</c:v>
                </c:pt>
                <c:pt idx="50">
                  <c:v>0</c:v>
                </c:pt>
                <c:pt idx="51">
                  <c:v>-1</c:v>
                </c:pt>
                <c:pt idx="52">
                  <c:v>-2</c:v>
                </c:pt>
                <c:pt idx="53">
                  <c:v>5</c:v>
                </c:pt>
                <c:pt idx="54">
                  <c:v>5</c:v>
                </c:pt>
                <c:pt idx="55">
                  <c:v>5</c:v>
                </c:pt>
                <c:pt idx="56">
                  <c:v>5</c:v>
                </c:pt>
                <c:pt idx="57">
                  <c:v>6</c:v>
                </c:pt>
                <c:pt idx="58">
                  <c:v>8</c:v>
                </c:pt>
                <c:pt idx="59">
                  <c:v>8</c:v>
                </c:pt>
                <c:pt idx="60">
                  <c:v>8</c:v>
                </c:pt>
                <c:pt idx="61">
                  <c:v>3</c:v>
                </c:pt>
                <c:pt idx="62">
                  <c:v>0</c:v>
                </c:pt>
                <c:pt idx="63">
                  <c:v>0</c:v>
                </c:pt>
                <c:pt idx="64">
                  <c:v>-1</c:v>
                </c:pt>
                <c:pt idx="65">
                  <c:v>-3</c:v>
                </c:pt>
                <c:pt idx="66">
                  <c:v>-7</c:v>
                </c:pt>
                <c:pt idx="67">
                  <c:v>-10</c:v>
                </c:pt>
                <c:pt idx="68">
                  <c:v>-10</c:v>
                </c:pt>
                <c:pt idx="69">
                  <c:v>-9</c:v>
                </c:pt>
                <c:pt idx="70">
                  <c:v>-9</c:v>
                </c:pt>
                <c:pt idx="71">
                  <c:v>-9</c:v>
                </c:pt>
                <c:pt idx="72">
                  <c:v>-8</c:v>
                </c:pt>
                <c:pt idx="73">
                  <c:v>-7</c:v>
                </c:pt>
                <c:pt idx="74">
                  <c:v>-13</c:v>
                </c:pt>
                <c:pt idx="75">
                  <c:v>-13</c:v>
                </c:pt>
                <c:pt idx="76">
                  <c:v>-13</c:v>
                </c:pt>
                <c:pt idx="77">
                  <c:v>-14</c:v>
                </c:pt>
                <c:pt idx="78">
                  <c:v>-13</c:v>
                </c:pt>
                <c:pt idx="79">
                  <c:v>-7</c:v>
                </c:pt>
                <c:pt idx="80">
                  <c:v>-6</c:v>
                </c:pt>
                <c:pt idx="81">
                  <c:v>-1</c:v>
                </c:pt>
                <c:pt idx="82">
                  <c:v>-1</c:v>
                </c:pt>
                <c:pt idx="83">
                  <c:v>0</c:v>
                </c:pt>
                <c:pt idx="84">
                  <c:v>0</c:v>
                </c:pt>
                <c:pt idx="85">
                  <c:v>-1</c:v>
                </c:pt>
                <c:pt idx="86">
                  <c:v>1</c:v>
                </c:pt>
                <c:pt idx="87">
                  <c:v>1</c:v>
                </c:pt>
                <c:pt idx="88">
                  <c:v>3</c:v>
                </c:pt>
                <c:pt idx="89">
                  <c:v>5</c:v>
                </c:pt>
                <c:pt idx="90">
                  <c:v>6</c:v>
                </c:pt>
                <c:pt idx="91">
                  <c:v>7</c:v>
                </c:pt>
                <c:pt idx="92">
                  <c:v>6</c:v>
                </c:pt>
                <c:pt idx="93">
                  <c:v>7</c:v>
                </c:pt>
                <c:pt idx="94">
                  <c:v>8</c:v>
                </c:pt>
                <c:pt idx="95">
                  <c:v>8</c:v>
                </c:pt>
                <c:pt idx="96">
                  <c:v>8</c:v>
                </c:pt>
                <c:pt idx="97">
                  <c:v>8</c:v>
                </c:pt>
                <c:pt idx="98">
                  <c:v>9</c:v>
                </c:pt>
                <c:pt idx="99">
                  <c:v>9</c:v>
                </c:pt>
                <c:pt idx="100">
                  <c:v>8</c:v>
                </c:pt>
              </c:numCache>
            </c:numRef>
          </c:val>
          <c:extLst>
            <c:ext xmlns:c16="http://schemas.microsoft.com/office/drawing/2014/chart" uri="{C3380CC4-5D6E-409C-BE32-E72D297353CC}">
              <c16:uniqueId val="{00000001-F255-4C24-BE41-0E34943DA492}"/>
            </c:ext>
          </c:extLst>
        </c:ser>
        <c:dLbls>
          <c:showLegendKey val="0"/>
          <c:showVal val="0"/>
          <c:showCatName val="0"/>
          <c:showSerName val="0"/>
          <c:showPercent val="0"/>
          <c:showBubbleSize val="0"/>
        </c:dLbls>
        <c:gapWidth val="50"/>
        <c:overlap val="100"/>
        <c:axId val="664236800"/>
        <c:axId val="664238336"/>
      </c:barChart>
      <c:lineChart>
        <c:grouping val="standard"/>
        <c:varyColors val="0"/>
        <c:ser>
          <c:idx val="4"/>
          <c:order val="0"/>
          <c:tx>
            <c:v>Invisible Line on first y</c:v>
          </c:tx>
          <c:spPr>
            <a:ln w="28575">
              <a:noFill/>
            </a:ln>
          </c:spPr>
          <c:marker>
            <c:symbol val="none"/>
          </c:marker>
          <c:cat>
            <c:numRef>
              <c:f>GlobalRateChange3M!$D$183:$D$5000</c:f>
              <c:numCache>
                <c:formatCode>m/d/yyyy</c:formatCode>
                <c:ptCount val="4818"/>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pt idx="81">
                  <c:v>44105</c:v>
                </c:pt>
                <c:pt idx="82">
                  <c:v>44136</c:v>
                </c:pt>
                <c:pt idx="83">
                  <c:v>44166</c:v>
                </c:pt>
                <c:pt idx="84">
                  <c:v>44197</c:v>
                </c:pt>
                <c:pt idx="85">
                  <c:v>44228</c:v>
                </c:pt>
                <c:pt idx="86">
                  <c:v>44256</c:v>
                </c:pt>
                <c:pt idx="87">
                  <c:v>44287</c:v>
                </c:pt>
                <c:pt idx="88">
                  <c:v>44317</c:v>
                </c:pt>
                <c:pt idx="89">
                  <c:v>44348</c:v>
                </c:pt>
                <c:pt idx="90">
                  <c:v>44378</c:v>
                </c:pt>
                <c:pt idx="91">
                  <c:v>44409</c:v>
                </c:pt>
                <c:pt idx="92">
                  <c:v>44440</c:v>
                </c:pt>
                <c:pt idx="93">
                  <c:v>44470</c:v>
                </c:pt>
                <c:pt idx="94">
                  <c:v>44501</c:v>
                </c:pt>
                <c:pt idx="95">
                  <c:v>44531</c:v>
                </c:pt>
                <c:pt idx="96">
                  <c:v>44562</c:v>
                </c:pt>
                <c:pt idx="97">
                  <c:v>44593</c:v>
                </c:pt>
                <c:pt idx="98">
                  <c:v>44621</c:v>
                </c:pt>
                <c:pt idx="99">
                  <c:v>44652</c:v>
                </c:pt>
                <c:pt idx="100">
                  <c:v>44682</c:v>
                </c:pt>
                <c:pt idx="101">
                  <c:v>44713</c:v>
                </c:pt>
                <c:pt idx="102">
                  <c:v>44743</c:v>
                </c:pt>
                <c:pt idx="103">
                  <c:v>44774</c:v>
                </c:pt>
                <c:pt idx="104">
                  <c:v>44805</c:v>
                </c:pt>
                <c:pt idx="105">
                  <c:v>44835</c:v>
                </c:pt>
                <c:pt idx="106">
                  <c:v>44866</c:v>
                </c:pt>
                <c:pt idx="107">
                  <c:v>44896</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numCache>
            </c:numRef>
          </c:cat>
          <c:val>
            <c:numRef>
              <c:f>GlobalRateChange3M!$F$183:$F$5000</c:f>
              <c:numCache>
                <c:formatCode>General</c:formatCode>
                <c:ptCount val="4818"/>
                <c:pt idx="0">
                  <c:v>-1</c:v>
                </c:pt>
                <c:pt idx="1">
                  <c:v>-1</c:v>
                </c:pt>
                <c:pt idx="2">
                  <c:v>1</c:v>
                </c:pt>
                <c:pt idx="3">
                  <c:v>1</c:v>
                </c:pt>
                <c:pt idx="4">
                  <c:v>1</c:v>
                </c:pt>
                <c:pt idx="5">
                  <c:v>1</c:v>
                </c:pt>
                <c:pt idx="6">
                  <c:v>0</c:v>
                </c:pt>
                <c:pt idx="7">
                  <c:v>0</c:v>
                </c:pt>
                <c:pt idx="8">
                  <c:v>-1</c:v>
                </c:pt>
                <c:pt idx="9">
                  <c:v>-2</c:v>
                </c:pt>
                <c:pt idx="10">
                  <c:v>-2</c:v>
                </c:pt>
                <c:pt idx="11">
                  <c:v>-3</c:v>
                </c:pt>
                <c:pt idx="12">
                  <c:v>-3</c:v>
                </c:pt>
                <c:pt idx="13">
                  <c:v>-4</c:v>
                </c:pt>
                <c:pt idx="14">
                  <c:v>-3</c:v>
                </c:pt>
                <c:pt idx="15">
                  <c:v>-1</c:v>
                </c:pt>
                <c:pt idx="16">
                  <c:v>-2</c:v>
                </c:pt>
                <c:pt idx="17">
                  <c:v>-3</c:v>
                </c:pt>
                <c:pt idx="18">
                  <c:v>-5</c:v>
                </c:pt>
                <c:pt idx="19">
                  <c:v>-4</c:v>
                </c:pt>
                <c:pt idx="20">
                  <c:v>-4</c:v>
                </c:pt>
                <c:pt idx="21">
                  <c:v>-2</c:v>
                </c:pt>
                <c:pt idx="22">
                  <c:v>-2</c:v>
                </c:pt>
                <c:pt idx="23">
                  <c:v>-1</c:v>
                </c:pt>
                <c:pt idx="24">
                  <c:v>-1</c:v>
                </c:pt>
                <c:pt idx="25">
                  <c:v>-2</c:v>
                </c:pt>
                <c:pt idx="26">
                  <c:v>-4</c:v>
                </c:pt>
                <c:pt idx="27">
                  <c:v>-4</c:v>
                </c:pt>
                <c:pt idx="28">
                  <c:v>-4</c:v>
                </c:pt>
                <c:pt idx="29">
                  <c:v>-1</c:v>
                </c:pt>
                <c:pt idx="30">
                  <c:v>-1</c:v>
                </c:pt>
                <c:pt idx="31">
                  <c:v>-3</c:v>
                </c:pt>
                <c:pt idx="32">
                  <c:v>-3</c:v>
                </c:pt>
                <c:pt idx="33">
                  <c:v>-3</c:v>
                </c:pt>
                <c:pt idx="34">
                  <c:v>-1</c:v>
                </c:pt>
                <c:pt idx="35">
                  <c:v>0</c:v>
                </c:pt>
                <c:pt idx="36">
                  <c:v>0</c:v>
                </c:pt>
                <c:pt idx="37">
                  <c:v>1</c:v>
                </c:pt>
                <c:pt idx="38">
                  <c:v>1</c:v>
                </c:pt>
                <c:pt idx="39">
                  <c:v>1</c:v>
                </c:pt>
                <c:pt idx="40">
                  <c:v>1</c:v>
                </c:pt>
                <c:pt idx="41">
                  <c:v>1</c:v>
                </c:pt>
                <c:pt idx="42">
                  <c:v>2</c:v>
                </c:pt>
                <c:pt idx="43">
                  <c:v>2</c:v>
                </c:pt>
                <c:pt idx="44">
                  <c:v>1</c:v>
                </c:pt>
                <c:pt idx="45">
                  <c:v>1</c:v>
                </c:pt>
                <c:pt idx="46">
                  <c:v>2</c:v>
                </c:pt>
                <c:pt idx="47">
                  <c:v>2</c:v>
                </c:pt>
                <c:pt idx="48">
                  <c:v>3</c:v>
                </c:pt>
                <c:pt idx="49">
                  <c:v>2</c:v>
                </c:pt>
                <c:pt idx="50">
                  <c:v>2</c:v>
                </c:pt>
                <c:pt idx="51">
                  <c:v>1</c:v>
                </c:pt>
                <c:pt idx="52">
                  <c:v>1</c:v>
                </c:pt>
                <c:pt idx="53">
                  <c:v>1</c:v>
                </c:pt>
                <c:pt idx="54">
                  <c:v>2</c:v>
                </c:pt>
                <c:pt idx="55">
                  <c:v>3</c:v>
                </c:pt>
                <c:pt idx="56">
                  <c:v>4</c:v>
                </c:pt>
                <c:pt idx="57">
                  <c:v>4</c:v>
                </c:pt>
                <c:pt idx="58">
                  <c:v>3</c:v>
                </c:pt>
                <c:pt idx="59">
                  <c:v>2</c:v>
                </c:pt>
                <c:pt idx="60">
                  <c:v>2</c:v>
                </c:pt>
                <c:pt idx="61">
                  <c:v>2</c:v>
                </c:pt>
                <c:pt idx="62">
                  <c:v>2</c:v>
                </c:pt>
                <c:pt idx="63">
                  <c:v>1</c:v>
                </c:pt>
                <c:pt idx="64">
                  <c:v>0</c:v>
                </c:pt>
                <c:pt idx="65">
                  <c:v>-1</c:v>
                </c:pt>
                <c:pt idx="66">
                  <c:v>-1</c:v>
                </c:pt>
                <c:pt idx="67">
                  <c:v>-2</c:v>
                </c:pt>
                <c:pt idx="68">
                  <c:v>-3</c:v>
                </c:pt>
                <c:pt idx="69">
                  <c:v>-3</c:v>
                </c:pt>
                <c:pt idx="70">
                  <c:v>-2</c:v>
                </c:pt>
                <c:pt idx="71">
                  <c:v>-2</c:v>
                </c:pt>
                <c:pt idx="72">
                  <c:v>1</c:v>
                </c:pt>
                <c:pt idx="73">
                  <c:v>1</c:v>
                </c:pt>
                <c:pt idx="74">
                  <c:v>-5</c:v>
                </c:pt>
                <c:pt idx="75">
                  <c:v>-6</c:v>
                </c:pt>
                <c:pt idx="76">
                  <c:v>-6</c:v>
                </c:pt>
                <c:pt idx="77">
                  <c:v>-1</c:v>
                </c:pt>
                <c:pt idx="78">
                  <c:v>-1</c:v>
                </c:pt>
                <c:pt idx="79">
                  <c:v>0</c:v>
                </c:pt>
                <c:pt idx="80">
                  <c:v>0</c:v>
                </c:pt>
                <c:pt idx="81">
                  <c:v>0</c:v>
                </c:pt>
                <c:pt idx="82">
                  <c:v>-1</c:v>
                </c:pt>
                <c:pt idx="83">
                  <c:v>-1</c:v>
                </c:pt>
                <c:pt idx="84">
                  <c:v>-1</c:v>
                </c:pt>
                <c:pt idx="85">
                  <c:v>0</c:v>
                </c:pt>
                <c:pt idx="86">
                  <c:v>0</c:v>
                </c:pt>
                <c:pt idx="87">
                  <c:v>0</c:v>
                </c:pt>
                <c:pt idx="88">
                  <c:v>0</c:v>
                </c:pt>
                <c:pt idx="89">
                  <c:v>0</c:v>
                </c:pt>
                <c:pt idx="90">
                  <c:v>0</c:v>
                </c:pt>
                <c:pt idx="91">
                  <c:v>0</c:v>
                </c:pt>
                <c:pt idx="92">
                  <c:v>0</c:v>
                </c:pt>
                <c:pt idx="93">
                  <c:v>1</c:v>
                </c:pt>
                <c:pt idx="94">
                  <c:v>1</c:v>
                </c:pt>
                <c:pt idx="95">
                  <c:v>3</c:v>
                </c:pt>
                <c:pt idx="96">
                  <c:v>3</c:v>
                </c:pt>
                <c:pt idx="97">
                  <c:v>3</c:v>
                </c:pt>
                <c:pt idx="98">
                  <c:v>5</c:v>
                </c:pt>
                <c:pt idx="99">
                  <c:v>5</c:v>
                </c:pt>
                <c:pt idx="100">
                  <c:v>6</c:v>
                </c:pt>
              </c:numCache>
            </c:numRef>
          </c:val>
          <c:smooth val="0"/>
          <c:extLst>
            <c:ext xmlns:c16="http://schemas.microsoft.com/office/drawing/2014/chart" uri="{C3380CC4-5D6E-409C-BE32-E72D297353CC}">
              <c16:uniqueId val="{00000002-F255-4C24-BE41-0E34943DA492}"/>
            </c:ext>
          </c:extLst>
        </c:ser>
        <c:dLbls>
          <c:showLegendKey val="0"/>
          <c:showVal val="0"/>
          <c:showCatName val="0"/>
          <c:showSerName val="0"/>
          <c:showPercent val="0"/>
          <c:showBubbleSize val="0"/>
        </c:dLbls>
        <c:marker val="1"/>
        <c:smooth val="0"/>
        <c:axId val="664220800"/>
        <c:axId val="664222336"/>
      </c:lineChart>
      <c:dateAx>
        <c:axId val="664220800"/>
        <c:scaling>
          <c:orientation val="minMax"/>
          <c:max val="44927"/>
        </c:scaling>
        <c:delete val="0"/>
        <c:axPos val="b"/>
        <c:numFmt formatCode="yyyy" sourceLinked="0"/>
        <c:majorTickMark val="cross"/>
        <c:minorTickMark val="cross"/>
        <c:tickLblPos val="nextTo"/>
        <c:spPr>
          <a:ln w="3175">
            <a:noFill/>
            <a:prstDash val="solid"/>
          </a:ln>
        </c:spPr>
        <c:txPr>
          <a:bodyPr rot="0" vert="horz"/>
          <a:lstStyle/>
          <a:p>
            <a:pPr>
              <a:defRPr sz="1200">
                <a:solidFill>
                  <a:srgbClr val="000000"/>
                </a:solidFill>
                <a:latin typeface="Verlag Office"/>
                <a:ea typeface="Verlag Office"/>
                <a:cs typeface="Verlag Office"/>
              </a:defRPr>
            </a:pPr>
            <a:endParaRPr lang="de-DE"/>
          </a:p>
        </c:txPr>
        <c:crossAx val="664222336"/>
        <c:crossesAt val="-1000"/>
        <c:auto val="1"/>
        <c:lblOffset val="100"/>
        <c:baseTimeUnit val="years"/>
        <c:majorUnit val="1"/>
        <c:majorTimeUnit val="years"/>
        <c:minorUnit val="1"/>
        <c:minorTimeUnit val="years"/>
      </c:dateAx>
      <c:valAx>
        <c:axId val="664222336"/>
        <c:scaling>
          <c:orientation val="minMax"/>
          <c:max val="15"/>
          <c:min val="-20"/>
        </c:scaling>
        <c:delete val="0"/>
        <c:axPos val="l"/>
        <c:majorGridlines>
          <c:spPr>
            <a:ln w="3175" cap="flat" cmpd="sng" algn="ctr">
              <a:noFill/>
              <a:prstDash val="solid"/>
              <a:round/>
            </a:ln>
            <a:effectLst/>
            <a:extLst>
              <a:ext uri="{91240B29-F687-4F45-9708-019B960494DF}">
                <a14:hiddenLine xmlns:a14="http://schemas.microsoft.com/office/drawing/2010/main" w="3175" cap="flat" cmpd="sng" algn="ctr">
                  <a:solidFill>
                    <a:sysClr val="windowText" lastClr="000000">
                      <a:lumMod val="50000"/>
                      <a:lumOff val="50000"/>
                    </a:sysClr>
                  </a:solidFill>
                  <a:prstDash val="solid"/>
                  <a:round/>
                </a14:hiddenLine>
              </a:ext>
            </a:extLst>
          </c:spPr>
        </c:majorGridlines>
        <c:numFmt formatCode="0" sourceLinked="0"/>
        <c:majorTickMark val="out"/>
        <c:minorTickMark val="none"/>
        <c:tickLblPos val="nextTo"/>
        <c:spPr>
          <a:noFill/>
          <a:ln w="9525" cap="flat" cmpd="sng" algn="ctr">
            <a:noFill/>
            <a:prstDash val="solid"/>
            <a:round/>
            <a:headEnd type="none" w="med" len="med"/>
            <a:tailEnd type="none" w="med" len="med"/>
          </a:ln>
          <a:effectLst/>
        </c:spPr>
        <c:txPr>
          <a:bodyPr rot="0" vert="horz"/>
          <a:lstStyle/>
          <a:p>
            <a:pPr>
              <a:defRPr sz="1200">
                <a:solidFill>
                  <a:srgbClr val="000000"/>
                </a:solidFill>
                <a:latin typeface="Verlag Office"/>
                <a:ea typeface="Verlag Office"/>
                <a:cs typeface="Verlag Office"/>
              </a:defRPr>
            </a:pPr>
            <a:endParaRPr lang="de-DE"/>
          </a:p>
        </c:txPr>
        <c:crossAx val="664220800"/>
        <c:crosses val="autoZero"/>
        <c:crossBetween val="midCat"/>
        <c:majorUnit val="5"/>
      </c:valAx>
      <c:dateAx>
        <c:axId val="664236800"/>
        <c:scaling>
          <c:orientation val="minMax"/>
        </c:scaling>
        <c:delete val="0"/>
        <c:axPos val="b"/>
        <c:numFmt formatCode="m/d/yyyy" sourceLinked="1"/>
        <c:majorTickMark val="none"/>
        <c:minorTickMark val="none"/>
        <c:tickLblPos val="none"/>
        <c:spPr>
          <a:ln w="9525">
            <a:noFill/>
          </a:ln>
        </c:spPr>
        <c:txPr>
          <a:bodyPr/>
          <a:lstStyle/>
          <a:p>
            <a:pPr>
              <a:defRPr>
                <a:solidFill>
                  <a:srgbClr val="000000"/>
                </a:solidFill>
                <a:latin typeface="Verlag Office"/>
                <a:ea typeface="Verlag Office"/>
                <a:cs typeface="Verlag Office"/>
              </a:defRPr>
            </a:pPr>
            <a:endParaRPr lang="de-DE"/>
          </a:p>
        </c:txPr>
        <c:crossAx val="664238336"/>
        <c:crossesAt val="0"/>
        <c:auto val="1"/>
        <c:lblOffset val="100"/>
        <c:baseTimeUnit val="months"/>
      </c:dateAx>
      <c:valAx>
        <c:axId val="664238336"/>
        <c:scaling>
          <c:orientation val="minMax"/>
          <c:max val="15"/>
          <c:min val="-20"/>
        </c:scaling>
        <c:delete val="0"/>
        <c:axPos val="r"/>
        <c:title>
          <c:tx>
            <c:strRef>
              <c:f>GlobalRateChange3M!$D$1</c:f>
              <c:strCache>
                <c:ptCount val="1"/>
                <c:pt idx="0">
                  <c:v> </c:v>
                </c:pt>
              </c:strCache>
            </c:strRef>
          </c:tx>
          <c:layout>
            <c:manualLayout>
              <c:xMode val="edge"/>
              <c:yMode val="edge"/>
              <c:x val="0.98832839772579451"/>
              <c:y val="0"/>
            </c:manualLayout>
          </c:layout>
          <c:overlay val="0"/>
          <c:txPr>
            <a:bodyPr rot="0" vert="horz"/>
            <a:lstStyle/>
            <a:p>
              <a:pPr algn="r">
                <a:defRPr/>
              </a:pPr>
              <a:endParaRPr lang="de-DE"/>
            </a:p>
          </c:txPr>
        </c:title>
        <c:numFmt formatCode="\ ;\ " sourceLinked="0"/>
        <c:majorTickMark val="out"/>
        <c:minorTickMark val="none"/>
        <c:tickLblPos val="nextTo"/>
        <c:spPr>
          <a:noFill/>
          <a:ln w="9525" cap="flat" cmpd="sng" algn="ctr">
            <a:noFill/>
            <a:prstDash val="solid"/>
            <a:round/>
          </a:ln>
          <a:effectLst/>
          <a:extLst>
            <a:ext uri="{91240B29-F687-4F45-9708-019B960494DF}">
              <a14:hiddenLine xmlns:a14="http://schemas.microsoft.com/office/drawing/2010/main" w="9525" cap="flat" cmpd="sng" algn="ctr">
                <a:solidFill>
                  <a:srgbClr val="000000"/>
                </a:solidFill>
                <a:prstDash val="solid"/>
                <a:round/>
              </a14:hiddenLine>
            </a:ext>
          </a:extLst>
        </c:spPr>
        <c:txPr>
          <a:bodyPr rot="0" vert="horz"/>
          <a:lstStyle/>
          <a:p>
            <a:pPr>
              <a:defRPr>
                <a:solidFill>
                  <a:srgbClr val="000000"/>
                </a:solidFill>
                <a:latin typeface="Verlag Office"/>
                <a:ea typeface="Verlag Office"/>
                <a:cs typeface="Verlag Office"/>
              </a:defRPr>
            </a:pPr>
            <a:endParaRPr lang="de-DE"/>
          </a:p>
        </c:txPr>
        <c:crossAx val="664236800"/>
        <c:crosses val="max"/>
        <c:crossBetween val="between"/>
        <c:majorUnit val="5"/>
      </c:valAx>
      <c:spPr>
        <a:noFill/>
        <a:ln w="25400">
          <a:noFill/>
        </a:ln>
      </c:spPr>
    </c:plotArea>
    <c:plotVisOnly val="1"/>
    <c:dispBlanksAs val="gap"/>
    <c:showDLblsOverMax val="0"/>
  </c:chart>
  <c:spPr>
    <a:solidFill>
      <a:srgbClr val="FFFFFF"/>
    </a:solidFill>
    <a:ln w="9525">
      <a:noFill/>
    </a:ln>
  </c:spPr>
  <c:txPr>
    <a:bodyPr/>
    <a:lstStyle/>
    <a:p>
      <a:pPr>
        <a:defRPr sz="900" b="0" i="0" u="none" strike="noStrike" baseline="0">
          <a:solidFill>
            <a:srgbClr val="000000"/>
          </a:solidFill>
          <a:latin typeface="Verlag Office"/>
          <a:ea typeface="Verlag Office"/>
          <a:cs typeface="Verlag Office"/>
        </a:defRPr>
      </a:pPr>
      <a:endParaRPr lang="de-DE"/>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853653918327665E-2"/>
          <c:y val="9.0430870629418444E-2"/>
          <c:w val="0.90071864228255283"/>
          <c:h val="0.75730232250380469"/>
        </c:manualLayout>
      </c:layout>
      <c:lineChart>
        <c:grouping val="standard"/>
        <c:varyColors val="0"/>
        <c:ser>
          <c:idx val="0"/>
          <c:order val="0"/>
          <c:tx>
            <c:strRef>
              <c:f>Bonds!$D$7</c:f>
              <c:strCache>
                <c:ptCount val="1"/>
                <c:pt idx="0">
                  <c:v>Bloomberg Barclays aggregate global bond index (total return)</c:v>
                </c:pt>
              </c:strCache>
            </c:strRef>
          </c:tx>
          <c:spPr>
            <a:ln w="22225"/>
          </c:spPr>
          <c:marker>
            <c:symbol val="none"/>
          </c:marker>
          <c:cat>
            <c:numRef>
              <c:f>Bonds!$C$11:$C$5680</c:f>
              <c:numCache>
                <c:formatCode>dd\.mm\.yyyy</c:formatCode>
                <c:ptCount val="5670"/>
                <c:pt idx="0">
                  <c:v>40191</c:v>
                </c:pt>
                <c:pt idx="1">
                  <c:v>40192</c:v>
                </c:pt>
                <c:pt idx="2">
                  <c:v>40193</c:v>
                </c:pt>
                <c:pt idx="3">
                  <c:v>40200</c:v>
                </c:pt>
                <c:pt idx="4">
                  <c:v>40207</c:v>
                </c:pt>
                <c:pt idx="5">
                  <c:v>40214</c:v>
                </c:pt>
                <c:pt idx="6">
                  <c:v>40221</c:v>
                </c:pt>
                <c:pt idx="7">
                  <c:v>40228</c:v>
                </c:pt>
                <c:pt idx="8">
                  <c:v>40235</c:v>
                </c:pt>
                <c:pt idx="9">
                  <c:v>40242</c:v>
                </c:pt>
                <c:pt idx="10">
                  <c:v>40249</c:v>
                </c:pt>
                <c:pt idx="11">
                  <c:v>40256</c:v>
                </c:pt>
                <c:pt idx="12">
                  <c:v>40263</c:v>
                </c:pt>
                <c:pt idx="13">
                  <c:v>40270</c:v>
                </c:pt>
                <c:pt idx="14">
                  <c:v>40277</c:v>
                </c:pt>
                <c:pt idx="15">
                  <c:v>40284</c:v>
                </c:pt>
                <c:pt idx="16">
                  <c:v>40291</c:v>
                </c:pt>
                <c:pt idx="17">
                  <c:v>40298</c:v>
                </c:pt>
                <c:pt idx="18">
                  <c:v>40305</c:v>
                </c:pt>
                <c:pt idx="19">
                  <c:v>40312</c:v>
                </c:pt>
                <c:pt idx="20">
                  <c:v>40319</c:v>
                </c:pt>
                <c:pt idx="21">
                  <c:v>40326</c:v>
                </c:pt>
                <c:pt idx="22">
                  <c:v>40333</c:v>
                </c:pt>
                <c:pt idx="23">
                  <c:v>40340</c:v>
                </c:pt>
                <c:pt idx="24">
                  <c:v>40347</c:v>
                </c:pt>
                <c:pt idx="25">
                  <c:v>40354</c:v>
                </c:pt>
                <c:pt idx="26">
                  <c:v>40361</c:v>
                </c:pt>
                <c:pt idx="27">
                  <c:v>40368</c:v>
                </c:pt>
                <c:pt idx="28">
                  <c:v>40375</c:v>
                </c:pt>
                <c:pt idx="29">
                  <c:v>40382</c:v>
                </c:pt>
                <c:pt idx="30">
                  <c:v>40389</c:v>
                </c:pt>
                <c:pt idx="31">
                  <c:v>40396</c:v>
                </c:pt>
                <c:pt idx="32">
                  <c:v>40403</c:v>
                </c:pt>
                <c:pt idx="33">
                  <c:v>40410</c:v>
                </c:pt>
                <c:pt idx="34">
                  <c:v>40417</c:v>
                </c:pt>
                <c:pt idx="35">
                  <c:v>40424</c:v>
                </c:pt>
                <c:pt idx="36">
                  <c:v>40431</c:v>
                </c:pt>
                <c:pt idx="37">
                  <c:v>40438</c:v>
                </c:pt>
                <c:pt idx="38">
                  <c:v>40445</c:v>
                </c:pt>
                <c:pt idx="39">
                  <c:v>40452</c:v>
                </c:pt>
                <c:pt idx="40">
                  <c:v>40459</c:v>
                </c:pt>
                <c:pt idx="41">
                  <c:v>40466</c:v>
                </c:pt>
                <c:pt idx="42">
                  <c:v>40473</c:v>
                </c:pt>
                <c:pt idx="43">
                  <c:v>40480</c:v>
                </c:pt>
                <c:pt idx="44">
                  <c:v>40487</c:v>
                </c:pt>
                <c:pt idx="45">
                  <c:v>40494</c:v>
                </c:pt>
                <c:pt idx="46">
                  <c:v>40501</c:v>
                </c:pt>
                <c:pt idx="47">
                  <c:v>40508</c:v>
                </c:pt>
                <c:pt idx="48">
                  <c:v>40515</c:v>
                </c:pt>
                <c:pt idx="49">
                  <c:v>40522</c:v>
                </c:pt>
                <c:pt idx="50">
                  <c:v>40529</c:v>
                </c:pt>
                <c:pt idx="51">
                  <c:v>40536</c:v>
                </c:pt>
                <c:pt idx="52">
                  <c:v>40543</c:v>
                </c:pt>
                <c:pt idx="53">
                  <c:v>40550</c:v>
                </c:pt>
                <c:pt idx="54">
                  <c:v>40557</c:v>
                </c:pt>
                <c:pt idx="55">
                  <c:v>40564</c:v>
                </c:pt>
                <c:pt idx="56">
                  <c:v>40571</c:v>
                </c:pt>
                <c:pt idx="57">
                  <c:v>40578</c:v>
                </c:pt>
                <c:pt idx="58">
                  <c:v>40585</c:v>
                </c:pt>
                <c:pt idx="59">
                  <c:v>40592</c:v>
                </c:pt>
                <c:pt idx="60">
                  <c:v>40599</c:v>
                </c:pt>
                <c:pt idx="61">
                  <c:v>40606</c:v>
                </c:pt>
                <c:pt idx="62">
                  <c:v>40613</c:v>
                </c:pt>
                <c:pt idx="63">
                  <c:v>40620</c:v>
                </c:pt>
                <c:pt idx="64">
                  <c:v>40627</c:v>
                </c:pt>
                <c:pt idx="65">
                  <c:v>40634</c:v>
                </c:pt>
                <c:pt idx="66">
                  <c:v>40641</c:v>
                </c:pt>
                <c:pt idx="67">
                  <c:v>40648</c:v>
                </c:pt>
                <c:pt idx="68">
                  <c:v>40655</c:v>
                </c:pt>
                <c:pt idx="69">
                  <c:v>40662</c:v>
                </c:pt>
                <c:pt idx="70">
                  <c:v>40669</c:v>
                </c:pt>
                <c:pt idx="71">
                  <c:v>40676</c:v>
                </c:pt>
                <c:pt idx="72">
                  <c:v>40683</c:v>
                </c:pt>
                <c:pt idx="73">
                  <c:v>40690</c:v>
                </c:pt>
                <c:pt idx="74">
                  <c:v>40697</c:v>
                </c:pt>
                <c:pt idx="75">
                  <c:v>40704</c:v>
                </c:pt>
                <c:pt idx="76">
                  <c:v>40711</c:v>
                </c:pt>
                <c:pt idx="77">
                  <c:v>40718</c:v>
                </c:pt>
                <c:pt idx="78">
                  <c:v>40725</c:v>
                </c:pt>
                <c:pt idx="79">
                  <c:v>40732</c:v>
                </c:pt>
                <c:pt idx="80">
                  <c:v>40739</c:v>
                </c:pt>
                <c:pt idx="81">
                  <c:v>40746</c:v>
                </c:pt>
                <c:pt idx="82">
                  <c:v>40753</c:v>
                </c:pt>
                <c:pt idx="83">
                  <c:v>40760</c:v>
                </c:pt>
                <c:pt idx="84">
                  <c:v>40767</c:v>
                </c:pt>
                <c:pt idx="85">
                  <c:v>40774</c:v>
                </c:pt>
                <c:pt idx="86">
                  <c:v>40781</c:v>
                </c:pt>
                <c:pt idx="87">
                  <c:v>40788</c:v>
                </c:pt>
                <c:pt idx="88">
                  <c:v>40795</c:v>
                </c:pt>
                <c:pt idx="89">
                  <c:v>40802</c:v>
                </c:pt>
                <c:pt idx="90">
                  <c:v>40809</c:v>
                </c:pt>
                <c:pt idx="91">
                  <c:v>40816</c:v>
                </c:pt>
                <c:pt idx="92">
                  <c:v>40823</c:v>
                </c:pt>
                <c:pt idx="93">
                  <c:v>40830</c:v>
                </c:pt>
                <c:pt idx="94">
                  <c:v>40837</c:v>
                </c:pt>
                <c:pt idx="95">
                  <c:v>40844</c:v>
                </c:pt>
                <c:pt idx="96">
                  <c:v>40851</c:v>
                </c:pt>
                <c:pt idx="97">
                  <c:v>40858</c:v>
                </c:pt>
                <c:pt idx="98">
                  <c:v>40865</c:v>
                </c:pt>
                <c:pt idx="99">
                  <c:v>40872</c:v>
                </c:pt>
                <c:pt idx="100">
                  <c:v>40879</c:v>
                </c:pt>
                <c:pt idx="101">
                  <c:v>40886</c:v>
                </c:pt>
                <c:pt idx="102">
                  <c:v>40893</c:v>
                </c:pt>
                <c:pt idx="103">
                  <c:v>40900</c:v>
                </c:pt>
                <c:pt idx="104">
                  <c:v>40907</c:v>
                </c:pt>
                <c:pt idx="105">
                  <c:v>40914</c:v>
                </c:pt>
                <c:pt idx="106">
                  <c:v>40921</c:v>
                </c:pt>
                <c:pt idx="107">
                  <c:v>40928</c:v>
                </c:pt>
                <c:pt idx="108">
                  <c:v>40935</c:v>
                </c:pt>
                <c:pt idx="109">
                  <c:v>40942</c:v>
                </c:pt>
                <c:pt idx="110">
                  <c:v>40949</c:v>
                </c:pt>
                <c:pt idx="111">
                  <c:v>40956</c:v>
                </c:pt>
                <c:pt idx="112">
                  <c:v>40963</c:v>
                </c:pt>
                <c:pt idx="113">
                  <c:v>40970</c:v>
                </c:pt>
                <c:pt idx="114">
                  <c:v>40977</c:v>
                </c:pt>
                <c:pt idx="115">
                  <c:v>40984</c:v>
                </c:pt>
                <c:pt idx="116">
                  <c:v>40991</c:v>
                </c:pt>
                <c:pt idx="117">
                  <c:v>40998</c:v>
                </c:pt>
                <c:pt idx="118">
                  <c:v>41005</c:v>
                </c:pt>
                <c:pt idx="119">
                  <c:v>41012</c:v>
                </c:pt>
                <c:pt idx="120">
                  <c:v>41019</c:v>
                </c:pt>
                <c:pt idx="121">
                  <c:v>41026</c:v>
                </c:pt>
                <c:pt idx="122">
                  <c:v>41033</c:v>
                </c:pt>
                <c:pt idx="123">
                  <c:v>41040</c:v>
                </c:pt>
                <c:pt idx="124">
                  <c:v>41047</c:v>
                </c:pt>
                <c:pt idx="125">
                  <c:v>41054</c:v>
                </c:pt>
                <c:pt idx="126">
                  <c:v>41061</c:v>
                </c:pt>
                <c:pt idx="127">
                  <c:v>41068</c:v>
                </c:pt>
                <c:pt idx="128">
                  <c:v>41075</c:v>
                </c:pt>
                <c:pt idx="129">
                  <c:v>41082</c:v>
                </c:pt>
                <c:pt idx="130">
                  <c:v>41089</c:v>
                </c:pt>
                <c:pt idx="131">
                  <c:v>41096</c:v>
                </c:pt>
                <c:pt idx="132">
                  <c:v>41103</c:v>
                </c:pt>
                <c:pt idx="133">
                  <c:v>41110</c:v>
                </c:pt>
                <c:pt idx="134">
                  <c:v>41117</c:v>
                </c:pt>
                <c:pt idx="135">
                  <c:v>41124</c:v>
                </c:pt>
                <c:pt idx="136">
                  <c:v>41131</c:v>
                </c:pt>
                <c:pt idx="137">
                  <c:v>41138</c:v>
                </c:pt>
                <c:pt idx="138">
                  <c:v>41145</c:v>
                </c:pt>
                <c:pt idx="139">
                  <c:v>41152</c:v>
                </c:pt>
                <c:pt idx="140">
                  <c:v>41159</c:v>
                </c:pt>
                <c:pt idx="141">
                  <c:v>41166</c:v>
                </c:pt>
                <c:pt idx="142">
                  <c:v>41173</c:v>
                </c:pt>
                <c:pt idx="143">
                  <c:v>41180</c:v>
                </c:pt>
                <c:pt idx="144">
                  <c:v>41187</c:v>
                </c:pt>
                <c:pt idx="145">
                  <c:v>41194</c:v>
                </c:pt>
                <c:pt idx="146">
                  <c:v>41201</c:v>
                </c:pt>
                <c:pt idx="147">
                  <c:v>41208</c:v>
                </c:pt>
                <c:pt idx="148">
                  <c:v>41215</c:v>
                </c:pt>
                <c:pt idx="149">
                  <c:v>41222</c:v>
                </c:pt>
                <c:pt idx="150">
                  <c:v>41229</c:v>
                </c:pt>
                <c:pt idx="151">
                  <c:v>41236</c:v>
                </c:pt>
                <c:pt idx="152">
                  <c:v>41243</c:v>
                </c:pt>
                <c:pt idx="153">
                  <c:v>41250</c:v>
                </c:pt>
                <c:pt idx="154">
                  <c:v>41257</c:v>
                </c:pt>
                <c:pt idx="155">
                  <c:v>41264</c:v>
                </c:pt>
                <c:pt idx="156">
                  <c:v>41271</c:v>
                </c:pt>
                <c:pt idx="157">
                  <c:v>41278</c:v>
                </c:pt>
                <c:pt idx="158">
                  <c:v>41285</c:v>
                </c:pt>
                <c:pt idx="159">
                  <c:v>41292</c:v>
                </c:pt>
                <c:pt idx="160">
                  <c:v>41299</c:v>
                </c:pt>
                <c:pt idx="161">
                  <c:v>41306</c:v>
                </c:pt>
                <c:pt idx="162">
                  <c:v>41313</c:v>
                </c:pt>
                <c:pt idx="163">
                  <c:v>41320</c:v>
                </c:pt>
                <c:pt idx="164">
                  <c:v>41327</c:v>
                </c:pt>
                <c:pt idx="165">
                  <c:v>41334</c:v>
                </c:pt>
                <c:pt idx="166">
                  <c:v>41341</c:v>
                </c:pt>
                <c:pt idx="167">
                  <c:v>41348</c:v>
                </c:pt>
                <c:pt idx="168">
                  <c:v>41355</c:v>
                </c:pt>
                <c:pt idx="169">
                  <c:v>41362</c:v>
                </c:pt>
                <c:pt idx="170">
                  <c:v>41369</c:v>
                </c:pt>
                <c:pt idx="171">
                  <c:v>41376</c:v>
                </c:pt>
                <c:pt idx="172">
                  <c:v>41383</c:v>
                </c:pt>
                <c:pt idx="173">
                  <c:v>41390</c:v>
                </c:pt>
                <c:pt idx="174">
                  <c:v>41397</c:v>
                </c:pt>
                <c:pt idx="175">
                  <c:v>41404</c:v>
                </c:pt>
                <c:pt idx="176">
                  <c:v>41411</c:v>
                </c:pt>
                <c:pt idx="177">
                  <c:v>41418</c:v>
                </c:pt>
                <c:pt idx="178">
                  <c:v>41425</c:v>
                </c:pt>
                <c:pt idx="179">
                  <c:v>41432</c:v>
                </c:pt>
                <c:pt idx="180">
                  <c:v>41439</c:v>
                </c:pt>
                <c:pt idx="181">
                  <c:v>41446</c:v>
                </c:pt>
                <c:pt idx="182">
                  <c:v>41453</c:v>
                </c:pt>
                <c:pt idx="183">
                  <c:v>41460</c:v>
                </c:pt>
                <c:pt idx="184">
                  <c:v>41467</c:v>
                </c:pt>
                <c:pt idx="185">
                  <c:v>41474</c:v>
                </c:pt>
                <c:pt idx="186">
                  <c:v>41481</c:v>
                </c:pt>
                <c:pt idx="187">
                  <c:v>41488</c:v>
                </c:pt>
                <c:pt idx="188">
                  <c:v>41495</c:v>
                </c:pt>
                <c:pt idx="189">
                  <c:v>41502</c:v>
                </c:pt>
                <c:pt idx="190">
                  <c:v>41509</c:v>
                </c:pt>
                <c:pt idx="191">
                  <c:v>41516</c:v>
                </c:pt>
                <c:pt idx="192">
                  <c:v>41523</c:v>
                </c:pt>
                <c:pt idx="193">
                  <c:v>41530</c:v>
                </c:pt>
                <c:pt idx="194">
                  <c:v>41537</c:v>
                </c:pt>
                <c:pt idx="195">
                  <c:v>41544</c:v>
                </c:pt>
                <c:pt idx="196">
                  <c:v>41551</c:v>
                </c:pt>
                <c:pt idx="197">
                  <c:v>41558</c:v>
                </c:pt>
                <c:pt idx="198">
                  <c:v>41565</c:v>
                </c:pt>
                <c:pt idx="199">
                  <c:v>41572</c:v>
                </c:pt>
                <c:pt idx="200">
                  <c:v>41579</c:v>
                </c:pt>
                <c:pt idx="201">
                  <c:v>41586</c:v>
                </c:pt>
                <c:pt idx="202">
                  <c:v>41593</c:v>
                </c:pt>
                <c:pt idx="203">
                  <c:v>41600</c:v>
                </c:pt>
                <c:pt idx="204">
                  <c:v>41607</c:v>
                </c:pt>
                <c:pt idx="205">
                  <c:v>41614</c:v>
                </c:pt>
                <c:pt idx="206">
                  <c:v>41621</c:v>
                </c:pt>
                <c:pt idx="207">
                  <c:v>41628</c:v>
                </c:pt>
                <c:pt idx="208">
                  <c:v>41635</c:v>
                </c:pt>
                <c:pt idx="209">
                  <c:v>41642</c:v>
                </c:pt>
                <c:pt idx="210">
                  <c:v>41649</c:v>
                </c:pt>
                <c:pt idx="211">
                  <c:v>41656</c:v>
                </c:pt>
                <c:pt idx="212">
                  <c:v>41663</c:v>
                </c:pt>
                <c:pt idx="213">
                  <c:v>41670</c:v>
                </c:pt>
                <c:pt idx="214">
                  <c:v>41677</c:v>
                </c:pt>
                <c:pt idx="215">
                  <c:v>41684</c:v>
                </c:pt>
                <c:pt idx="216">
                  <c:v>41691</c:v>
                </c:pt>
                <c:pt idx="217">
                  <c:v>41698</c:v>
                </c:pt>
                <c:pt idx="218">
                  <c:v>41705</c:v>
                </c:pt>
                <c:pt idx="219">
                  <c:v>41712</c:v>
                </c:pt>
                <c:pt idx="220">
                  <c:v>41719</c:v>
                </c:pt>
                <c:pt idx="221">
                  <c:v>41726</c:v>
                </c:pt>
                <c:pt idx="222">
                  <c:v>41733</c:v>
                </c:pt>
                <c:pt idx="223">
                  <c:v>41740</c:v>
                </c:pt>
                <c:pt idx="224">
                  <c:v>41747</c:v>
                </c:pt>
                <c:pt idx="225">
                  <c:v>41754</c:v>
                </c:pt>
                <c:pt idx="226">
                  <c:v>41761</c:v>
                </c:pt>
                <c:pt idx="227">
                  <c:v>41768</c:v>
                </c:pt>
                <c:pt idx="228">
                  <c:v>41775</c:v>
                </c:pt>
                <c:pt idx="229">
                  <c:v>41782</c:v>
                </c:pt>
                <c:pt idx="230">
                  <c:v>41789</c:v>
                </c:pt>
                <c:pt idx="231">
                  <c:v>41796</c:v>
                </c:pt>
                <c:pt idx="232">
                  <c:v>41803</c:v>
                </c:pt>
                <c:pt idx="233">
                  <c:v>41810</c:v>
                </c:pt>
                <c:pt idx="234">
                  <c:v>41817</c:v>
                </c:pt>
                <c:pt idx="235">
                  <c:v>41824</c:v>
                </c:pt>
                <c:pt idx="236">
                  <c:v>41831</c:v>
                </c:pt>
                <c:pt idx="237">
                  <c:v>41838</c:v>
                </c:pt>
                <c:pt idx="238">
                  <c:v>41845</c:v>
                </c:pt>
                <c:pt idx="239">
                  <c:v>41852</c:v>
                </c:pt>
                <c:pt idx="240">
                  <c:v>41859</c:v>
                </c:pt>
                <c:pt idx="241">
                  <c:v>41866</c:v>
                </c:pt>
                <c:pt idx="242">
                  <c:v>41873</c:v>
                </c:pt>
                <c:pt idx="243">
                  <c:v>41880</c:v>
                </c:pt>
                <c:pt idx="244">
                  <c:v>41887</c:v>
                </c:pt>
                <c:pt idx="245">
                  <c:v>41894</c:v>
                </c:pt>
                <c:pt idx="246">
                  <c:v>41901</c:v>
                </c:pt>
                <c:pt idx="247">
                  <c:v>41908</c:v>
                </c:pt>
                <c:pt idx="248">
                  <c:v>41915</c:v>
                </c:pt>
                <c:pt idx="249">
                  <c:v>41922</c:v>
                </c:pt>
                <c:pt idx="250">
                  <c:v>41929</c:v>
                </c:pt>
                <c:pt idx="251">
                  <c:v>41936</c:v>
                </c:pt>
                <c:pt idx="252">
                  <c:v>41943</c:v>
                </c:pt>
                <c:pt idx="253">
                  <c:v>41950</c:v>
                </c:pt>
                <c:pt idx="254">
                  <c:v>41957</c:v>
                </c:pt>
                <c:pt idx="255">
                  <c:v>41964</c:v>
                </c:pt>
                <c:pt idx="256">
                  <c:v>41971</c:v>
                </c:pt>
                <c:pt idx="257">
                  <c:v>41978</c:v>
                </c:pt>
                <c:pt idx="258">
                  <c:v>41985</c:v>
                </c:pt>
                <c:pt idx="259">
                  <c:v>41992</c:v>
                </c:pt>
                <c:pt idx="260">
                  <c:v>41999</c:v>
                </c:pt>
                <c:pt idx="261">
                  <c:v>42006</c:v>
                </c:pt>
                <c:pt idx="262">
                  <c:v>42013</c:v>
                </c:pt>
                <c:pt idx="263">
                  <c:v>42020</c:v>
                </c:pt>
                <c:pt idx="264">
                  <c:v>42027</c:v>
                </c:pt>
                <c:pt idx="265">
                  <c:v>42034</c:v>
                </c:pt>
                <c:pt idx="266">
                  <c:v>42041</c:v>
                </c:pt>
                <c:pt idx="267">
                  <c:v>42048</c:v>
                </c:pt>
                <c:pt idx="268">
                  <c:v>42055</c:v>
                </c:pt>
                <c:pt idx="269">
                  <c:v>42062</c:v>
                </c:pt>
                <c:pt idx="270">
                  <c:v>42069</c:v>
                </c:pt>
                <c:pt idx="271">
                  <c:v>42076</c:v>
                </c:pt>
                <c:pt idx="272">
                  <c:v>42083</c:v>
                </c:pt>
                <c:pt idx="273">
                  <c:v>42090</c:v>
                </c:pt>
                <c:pt idx="274">
                  <c:v>42097</c:v>
                </c:pt>
                <c:pt idx="275">
                  <c:v>42104</c:v>
                </c:pt>
                <c:pt idx="276">
                  <c:v>42111</c:v>
                </c:pt>
                <c:pt idx="277">
                  <c:v>42118</c:v>
                </c:pt>
                <c:pt idx="278">
                  <c:v>42125</c:v>
                </c:pt>
                <c:pt idx="279">
                  <c:v>42132</c:v>
                </c:pt>
                <c:pt idx="280">
                  <c:v>42139</c:v>
                </c:pt>
                <c:pt idx="281">
                  <c:v>42146</c:v>
                </c:pt>
                <c:pt idx="282">
                  <c:v>42153</c:v>
                </c:pt>
                <c:pt idx="283">
                  <c:v>42160</c:v>
                </c:pt>
                <c:pt idx="284">
                  <c:v>42167</c:v>
                </c:pt>
                <c:pt idx="285">
                  <c:v>42174</c:v>
                </c:pt>
                <c:pt idx="286">
                  <c:v>42181</c:v>
                </c:pt>
                <c:pt idx="287">
                  <c:v>42188</c:v>
                </c:pt>
                <c:pt idx="288">
                  <c:v>42195</c:v>
                </c:pt>
                <c:pt idx="289">
                  <c:v>42202</c:v>
                </c:pt>
                <c:pt idx="290">
                  <c:v>42209</c:v>
                </c:pt>
                <c:pt idx="291">
                  <c:v>42216</c:v>
                </c:pt>
                <c:pt idx="292">
                  <c:v>42223</c:v>
                </c:pt>
                <c:pt idx="293">
                  <c:v>42230</c:v>
                </c:pt>
                <c:pt idx="294">
                  <c:v>42237</c:v>
                </c:pt>
                <c:pt idx="295">
                  <c:v>42244</c:v>
                </c:pt>
                <c:pt idx="296">
                  <c:v>42251</c:v>
                </c:pt>
                <c:pt idx="297">
                  <c:v>42258</c:v>
                </c:pt>
                <c:pt idx="298">
                  <c:v>42265</c:v>
                </c:pt>
                <c:pt idx="299">
                  <c:v>42272</c:v>
                </c:pt>
                <c:pt idx="300">
                  <c:v>42279</c:v>
                </c:pt>
                <c:pt idx="301">
                  <c:v>42286</c:v>
                </c:pt>
                <c:pt idx="302">
                  <c:v>42293</c:v>
                </c:pt>
                <c:pt idx="303">
                  <c:v>42300</c:v>
                </c:pt>
                <c:pt idx="304">
                  <c:v>42307</c:v>
                </c:pt>
                <c:pt idx="305">
                  <c:v>42314</c:v>
                </c:pt>
                <c:pt idx="306">
                  <c:v>42321</c:v>
                </c:pt>
                <c:pt idx="307">
                  <c:v>42328</c:v>
                </c:pt>
                <c:pt idx="308">
                  <c:v>42335</c:v>
                </c:pt>
                <c:pt idx="309">
                  <c:v>42342</c:v>
                </c:pt>
                <c:pt idx="310">
                  <c:v>42349</c:v>
                </c:pt>
                <c:pt idx="311">
                  <c:v>42356</c:v>
                </c:pt>
                <c:pt idx="312">
                  <c:v>42363</c:v>
                </c:pt>
                <c:pt idx="313">
                  <c:v>42370</c:v>
                </c:pt>
                <c:pt idx="314">
                  <c:v>42377</c:v>
                </c:pt>
                <c:pt idx="315">
                  <c:v>42384</c:v>
                </c:pt>
                <c:pt idx="316">
                  <c:v>42391</c:v>
                </c:pt>
                <c:pt idx="317">
                  <c:v>42398</c:v>
                </c:pt>
                <c:pt idx="318">
                  <c:v>42405</c:v>
                </c:pt>
                <c:pt idx="319">
                  <c:v>42412</c:v>
                </c:pt>
                <c:pt idx="320">
                  <c:v>42419</c:v>
                </c:pt>
                <c:pt idx="321">
                  <c:v>42426</c:v>
                </c:pt>
                <c:pt idx="322">
                  <c:v>42433</c:v>
                </c:pt>
                <c:pt idx="323">
                  <c:v>42440</c:v>
                </c:pt>
                <c:pt idx="324">
                  <c:v>42447</c:v>
                </c:pt>
                <c:pt idx="325">
                  <c:v>42454</c:v>
                </c:pt>
                <c:pt idx="326">
                  <c:v>42461</c:v>
                </c:pt>
                <c:pt idx="327">
                  <c:v>42468</c:v>
                </c:pt>
                <c:pt idx="328">
                  <c:v>42475</c:v>
                </c:pt>
                <c:pt idx="329">
                  <c:v>42482</c:v>
                </c:pt>
                <c:pt idx="330">
                  <c:v>42489</c:v>
                </c:pt>
                <c:pt idx="331">
                  <c:v>42496</c:v>
                </c:pt>
                <c:pt idx="332">
                  <c:v>42503</c:v>
                </c:pt>
                <c:pt idx="333">
                  <c:v>42510</c:v>
                </c:pt>
                <c:pt idx="334">
                  <c:v>42517</c:v>
                </c:pt>
                <c:pt idx="335">
                  <c:v>42524</c:v>
                </c:pt>
                <c:pt idx="336">
                  <c:v>42531</c:v>
                </c:pt>
                <c:pt idx="337">
                  <c:v>42538</c:v>
                </c:pt>
                <c:pt idx="338">
                  <c:v>42545</c:v>
                </c:pt>
                <c:pt idx="339">
                  <c:v>42552</c:v>
                </c:pt>
                <c:pt idx="340">
                  <c:v>42559</c:v>
                </c:pt>
                <c:pt idx="341">
                  <c:v>42566</c:v>
                </c:pt>
                <c:pt idx="342">
                  <c:v>42573</c:v>
                </c:pt>
                <c:pt idx="343">
                  <c:v>42580</c:v>
                </c:pt>
                <c:pt idx="344">
                  <c:v>42587</c:v>
                </c:pt>
                <c:pt idx="345">
                  <c:v>42594</c:v>
                </c:pt>
                <c:pt idx="346">
                  <c:v>42601</c:v>
                </c:pt>
                <c:pt idx="347">
                  <c:v>42608</c:v>
                </c:pt>
                <c:pt idx="348">
                  <c:v>42615</c:v>
                </c:pt>
                <c:pt idx="349">
                  <c:v>42622</c:v>
                </c:pt>
                <c:pt idx="350">
                  <c:v>42629</c:v>
                </c:pt>
                <c:pt idx="351">
                  <c:v>42636</c:v>
                </c:pt>
                <c:pt idx="352">
                  <c:v>42643</c:v>
                </c:pt>
                <c:pt idx="353">
                  <c:v>42650</c:v>
                </c:pt>
                <c:pt idx="354">
                  <c:v>42657</c:v>
                </c:pt>
                <c:pt idx="355">
                  <c:v>42664</c:v>
                </c:pt>
                <c:pt idx="356">
                  <c:v>42671</c:v>
                </c:pt>
                <c:pt idx="357">
                  <c:v>42678</c:v>
                </c:pt>
                <c:pt idx="358">
                  <c:v>42685</c:v>
                </c:pt>
                <c:pt idx="359">
                  <c:v>42692</c:v>
                </c:pt>
                <c:pt idx="360">
                  <c:v>42699</c:v>
                </c:pt>
                <c:pt idx="361">
                  <c:v>42706</c:v>
                </c:pt>
                <c:pt idx="362">
                  <c:v>42713</c:v>
                </c:pt>
                <c:pt idx="363">
                  <c:v>42720</c:v>
                </c:pt>
                <c:pt idx="364">
                  <c:v>42727</c:v>
                </c:pt>
                <c:pt idx="365">
                  <c:v>42734</c:v>
                </c:pt>
                <c:pt idx="366">
                  <c:v>42741</c:v>
                </c:pt>
                <c:pt idx="367">
                  <c:v>42748</c:v>
                </c:pt>
                <c:pt idx="368">
                  <c:v>42755</c:v>
                </c:pt>
                <c:pt idx="369">
                  <c:v>42762</c:v>
                </c:pt>
                <c:pt idx="370">
                  <c:v>42769</c:v>
                </c:pt>
                <c:pt idx="371">
                  <c:v>42776</c:v>
                </c:pt>
                <c:pt idx="372">
                  <c:v>42783</c:v>
                </c:pt>
                <c:pt idx="373">
                  <c:v>42790</c:v>
                </c:pt>
                <c:pt idx="374">
                  <c:v>42797</c:v>
                </c:pt>
                <c:pt idx="375">
                  <c:v>42804</c:v>
                </c:pt>
                <c:pt idx="376">
                  <c:v>42811</c:v>
                </c:pt>
                <c:pt idx="377">
                  <c:v>42818</c:v>
                </c:pt>
                <c:pt idx="378">
                  <c:v>42825</c:v>
                </c:pt>
                <c:pt idx="379">
                  <c:v>42832</c:v>
                </c:pt>
                <c:pt idx="380">
                  <c:v>42839</c:v>
                </c:pt>
                <c:pt idx="381">
                  <c:v>42846</c:v>
                </c:pt>
                <c:pt idx="382">
                  <c:v>42853</c:v>
                </c:pt>
                <c:pt idx="383">
                  <c:v>42860</c:v>
                </c:pt>
                <c:pt idx="384">
                  <c:v>42867</c:v>
                </c:pt>
                <c:pt idx="385">
                  <c:v>42874</c:v>
                </c:pt>
                <c:pt idx="386">
                  <c:v>42881</c:v>
                </c:pt>
                <c:pt idx="387">
                  <c:v>42888</c:v>
                </c:pt>
                <c:pt idx="388">
                  <c:v>42895</c:v>
                </c:pt>
                <c:pt idx="389">
                  <c:v>42902</c:v>
                </c:pt>
                <c:pt idx="390">
                  <c:v>42909</c:v>
                </c:pt>
                <c:pt idx="391">
                  <c:v>42916</c:v>
                </c:pt>
                <c:pt idx="392">
                  <c:v>42923</c:v>
                </c:pt>
                <c:pt idx="393">
                  <c:v>42930</c:v>
                </c:pt>
                <c:pt idx="394">
                  <c:v>42937</c:v>
                </c:pt>
                <c:pt idx="395">
                  <c:v>42944</c:v>
                </c:pt>
                <c:pt idx="396">
                  <c:v>42951</c:v>
                </c:pt>
                <c:pt idx="397">
                  <c:v>42958</c:v>
                </c:pt>
                <c:pt idx="398">
                  <c:v>42965</c:v>
                </c:pt>
                <c:pt idx="399">
                  <c:v>42972</c:v>
                </c:pt>
                <c:pt idx="400">
                  <c:v>42979</c:v>
                </c:pt>
                <c:pt idx="401">
                  <c:v>42986</c:v>
                </c:pt>
                <c:pt idx="402">
                  <c:v>42993</c:v>
                </c:pt>
                <c:pt idx="403">
                  <c:v>43000</c:v>
                </c:pt>
                <c:pt idx="404">
                  <c:v>43007</c:v>
                </c:pt>
                <c:pt idx="405">
                  <c:v>43014</c:v>
                </c:pt>
                <c:pt idx="406">
                  <c:v>43021</c:v>
                </c:pt>
                <c:pt idx="407">
                  <c:v>43028</c:v>
                </c:pt>
                <c:pt idx="408">
                  <c:v>43035</c:v>
                </c:pt>
                <c:pt idx="409">
                  <c:v>43042</c:v>
                </c:pt>
                <c:pt idx="410">
                  <c:v>43049</c:v>
                </c:pt>
                <c:pt idx="411">
                  <c:v>43056</c:v>
                </c:pt>
                <c:pt idx="412">
                  <c:v>43063</c:v>
                </c:pt>
                <c:pt idx="413">
                  <c:v>43070</c:v>
                </c:pt>
                <c:pt idx="414">
                  <c:v>43077</c:v>
                </c:pt>
                <c:pt idx="415">
                  <c:v>43084</c:v>
                </c:pt>
                <c:pt idx="416">
                  <c:v>43091</c:v>
                </c:pt>
                <c:pt idx="417">
                  <c:v>43098</c:v>
                </c:pt>
                <c:pt idx="418">
                  <c:v>43105</c:v>
                </c:pt>
                <c:pt idx="419">
                  <c:v>43112</c:v>
                </c:pt>
                <c:pt idx="420">
                  <c:v>43119</c:v>
                </c:pt>
                <c:pt idx="421">
                  <c:v>43126</c:v>
                </c:pt>
                <c:pt idx="422">
                  <c:v>43133</c:v>
                </c:pt>
                <c:pt idx="423">
                  <c:v>43140</c:v>
                </c:pt>
                <c:pt idx="424">
                  <c:v>43147</c:v>
                </c:pt>
                <c:pt idx="425">
                  <c:v>43154</c:v>
                </c:pt>
                <c:pt idx="426">
                  <c:v>43161</c:v>
                </c:pt>
                <c:pt idx="427">
                  <c:v>43168</c:v>
                </c:pt>
                <c:pt idx="428">
                  <c:v>43175</c:v>
                </c:pt>
                <c:pt idx="429">
                  <c:v>43182</c:v>
                </c:pt>
                <c:pt idx="430">
                  <c:v>43189</c:v>
                </c:pt>
                <c:pt idx="431">
                  <c:v>43196</c:v>
                </c:pt>
                <c:pt idx="432">
                  <c:v>43203</c:v>
                </c:pt>
                <c:pt idx="433">
                  <c:v>43210</c:v>
                </c:pt>
                <c:pt idx="434">
                  <c:v>43217</c:v>
                </c:pt>
                <c:pt idx="435">
                  <c:v>43224</c:v>
                </c:pt>
                <c:pt idx="436">
                  <c:v>43231</c:v>
                </c:pt>
                <c:pt idx="437">
                  <c:v>43238</c:v>
                </c:pt>
                <c:pt idx="438">
                  <c:v>43245</c:v>
                </c:pt>
                <c:pt idx="439">
                  <c:v>43252</c:v>
                </c:pt>
                <c:pt idx="440">
                  <c:v>43259</c:v>
                </c:pt>
                <c:pt idx="441">
                  <c:v>43266</c:v>
                </c:pt>
                <c:pt idx="442">
                  <c:v>43273</c:v>
                </c:pt>
                <c:pt idx="443">
                  <c:v>43280</c:v>
                </c:pt>
                <c:pt idx="444">
                  <c:v>43287</c:v>
                </c:pt>
                <c:pt idx="445">
                  <c:v>43294</c:v>
                </c:pt>
                <c:pt idx="446">
                  <c:v>43301</c:v>
                </c:pt>
                <c:pt idx="447">
                  <c:v>43308</c:v>
                </c:pt>
                <c:pt idx="448">
                  <c:v>43315</c:v>
                </c:pt>
                <c:pt idx="449">
                  <c:v>43322</c:v>
                </c:pt>
                <c:pt idx="450">
                  <c:v>43329</c:v>
                </c:pt>
                <c:pt idx="451">
                  <c:v>43336</c:v>
                </c:pt>
                <c:pt idx="452">
                  <c:v>43343</c:v>
                </c:pt>
                <c:pt idx="453">
                  <c:v>43350</c:v>
                </c:pt>
                <c:pt idx="454">
                  <c:v>43357</c:v>
                </c:pt>
                <c:pt idx="455">
                  <c:v>43364</c:v>
                </c:pt>
                <c:pt idx="456">
                  <c:v>43371</c:v>
                </c:pt>
                <c:pt idx="457">
                  <c:v>43378</c:v>
                </c:pt>
                <c:pt idx="458">
                  <c:v>43385</c:v>
                </c:pt>
                <c:pt idx="459">
                  <c:v>43392</c:v>
                </c:pt>
                <c:pt idx="460">
                  <c:v>43399</c:v>
                </c:pt>
                <c:pt idx="461">
                  <c:v>43406</c:v>
                </c:pt>
                <c:pt idx="462">
                  <c:v>43413</c:v>
                </c:pt>
                <c:pt idx="463">
                  <c:v>43420</c:v>
                </c:pt>
                <c:pt idx="464">
                  <c:v>43427</c:v>
                </c:pt>
                <c:pt idx="465">
                  <c:v>43434</c:v>
                </c:pt>
                <c:pt idx="466">
                  <c:v>43441</c:v>
                </c:pt>
                <c:pt idx="467">
                  <c:v>43448</c:v>
                </c:pt>
                <c:pt idx="468">
                  <c:v>43455</c:v>
                </c:pt>
                <c:pt idx="469">
                  <c:v>43462</c:v>
                </c:pt>
                <c:pt idx="470">
                  <c:v>43469</c:v>
                </c:pt>
                <c:pt idx="471">
                  <c:v>43476</c:v>
                </c:pt>
                <c:pt idx="472">
                  <c:v>43483</c:v>
                </c:pt>
                <c:pt idx="473">
                  <c:v>43490</c:v>
                </c:pt>
                <c:pt idx="474">
                  <c:v>43497</c:v>
                </c:pt>
                <c:pt idx="475">
                  <c:v>43504</c:v>
                </c:pt>
                <c:pt idx="476">
                  <c:v>43511</c:v>
                </c:pt>
                <c:pt idx="477">
                  <c:v>43518</c:v>
                </c:pt>
                <c:pt idx="478">
                  <c:v>43525</c:v>
                </c:pt>
                <c:pt idx="479">
                  <c:v>43532</c:v>
                </c:pt>
                <c:pt idx="480">
                  <c:v>43539</c:v>
                </c:pt>
                <c:pt idx="481">
                  <c:v>43546</c:v>
                </c:pt>
                <c:pt idx="482">
                  <c:v>43553</c:v>
                </c:pt>
                <c:pt idx="483">
                  <c:v>43560</c:v>
                </c:pt>
                <c:pt idx="484">
                  <c:v>43567</c:v>
                </c:pt>
                <c:pt idx="485">
                  <c:v>43574</c:v>
                </c:pt>
                <c:pt idx="486">
                  <c:v>43581</c:v>
                </c:pt>
                <c:pt idx="487">
                  <c:v>43588</c:v>
                </c:pt>
                <c:pt idx="488">
                  <c:v>43595</c:v>
                </c:pt>
                <c:pt idx="489">
                  <c:v>43602</c:v>
                </c:pt>
                <c:pt idx="490">
                  <c:v>43609</c:v>
                </c:pt>
                <c:pt idx="491">
                  <c:v>43616</c:v>
                </c:pt>
                <c:pt idx="492">
                  <c:v>43623</c:v>
                </c:pt>
                <c:pt idx="493">
                  <c:v>43630</c:v>
                </c:pt>
                <c:pt idx="494">
                  <c:v>43637</c:v>
                </c:pt>
                <c:pt idx="495">
                  <c:v>43644</c:v>
                </c:pt>
                <c:pt idx="496">
                  <c:v>43651</c:v>
                </c:pt>
                <c:pt idx="497">
                  <c:v>43658</c:v>
                </c:pt>
                <c:pt idx="498">
                  <c:v>43665</c:v>
                </c:pt>
                <c:pt idx="499">
                  <c:v>43672</c:v>
                </c:pt>
                <c:pt idx="500">
                  <c:v>43679</c:v>
                </c:pt>
                <c:pt idx="501">
                  <c:v>43686</c:v>
                </c:pt>
                <c:pt idx="502">
                  <c:v>43693</c:v>
                </c:pt>
                <c:pt idx="503">
                  <c:v>43700</c:v>
                </c:pt>
                <c:pt idx="504">
                  <c:v>43707</c:v>
                </c:pt>
                <c:pt idx="505">
                  <c:v>43714</c:v>
                </c:pt>
                <c:pt idx="506">
                  <c:v>43721</c:v>
                </c:pt>
                <c:pt idx="507">
                  <c:v>43728</c:v>
                </c:pt>
                <c:pt idx="508">
                  <c:v>43735</c:v>
                </c:pt>
                <c:pt idx="509">
                  <c:v>43742</c:v>
                </c:pt>
                <c:pt idx="510">
                  <c:v>43749</c:v>
                </c:pt>
                <c:pt idx="511">
                  <c:v>43756</c:v>
                </c:pt>
                <c:pt idx="512">
                  <c:v>43763</c:v>
                </c:pt>
                <c:pt idx="513">
                  <c:v>43770</c:v>
                </c:pt>
                <c:pt idx="514">
                  <c:v>43777</c:v>
                </c:pt>
                <c:pt idx="515">
                  <c:v>43784</c:v>
                </c:pt>
                <c:pt idx="516">
                  <c:v>43791</c:v>
                </c:pt>
                <c:pt idx="517">
                  <c:v>43798</c:v>
                </c:pt>
                <c:pt idx="518">
                  <c:v>43805</c:v>
                </c:pt>
                <c:pt idx="519">
                  <c:v>43812</c:v>
                </c:pt>
                <c:pt idx="520">
                  <c:v>43819</c:v>
                </c:pt>
                <c:pt idx="521">
                  <c:v>43826</c:v>
                </c:pt>
                <c:pt idx="522">
                  <c:v>43833</c:v>
                </c:pt>
                <c:pt idx="523">
                  <c:v>43840</c:v>
                </c:pt>
                <c:pt idx="524">
                  <c:v>43847</c:v>
                </c:pt>
                <c:pt idx="525">
                  <c:v>43854</c:v>
                </c:pt>
                <c:pt idx="526">
                  <c:v>43861</c:v>
                </c:pt>
                <c:pt idx="527">
                  <c:v>43868</c:v>
                </c:pt>
                <c:pt idx="528">
                  <c:v>43875</c:v>
                </c:pt>
                <c:pt idx="529">
                  <c:v>43882</c:v>
                </c:pt>
                <c:pt idx="530">
                  <c:v>43889</c:v>
                </c:pt>
                <c:pt idx="531">
                  <c:v>43896</c:v>
                </c:pt>
                <c:pt idx="532">
                  <c:v>43903</c:v>
                </c:pt>
                <c:pt idx="533">
                  <c:v>43910</c:v>
                </c:pt>
                <c:pt idx="534">
                  <c:v>43917</c:v>
                </c:pt>
                <c:pt idx="535">
                  <c:v>43924</c:v>
                </c:pt>
                <c:pt idx="536">
                  <c:v>43931</c:v>
                </c:pt>
                <c:pt idx="537">
                  <c:v>43938</c:v>
                </c:pt>
                <c:pt idx="538">
                  <c:v>43945</c:v>
                </c:pt>
                <c:pt idx="539">
                  <c:v>43952</c:v>
                </c:pt>
                <c:pt idx="540">
                  <c:v>43959</c:v>
                </c:pt>
                <c:pt idx="541">
                  <c:v>43966</c:v>
                </c:pt>
                <c:pt idx="542">
                  <c:v>43973</c:v>
                </c:pt>
                <c:pt idx="543">
                  <c:v>43980</c:v>
                </c:pt>
                <c:pt idx="544">
                  <c:v>43987</c:v>
                </c:pt>
                <c:pt idx="545">
                  <c:v>43994</c:v>
                </c:pt>
                <c:pt idx="546">
                  <c:v>44001</c:v>
                </c:pt>
                <c:pt idx="547">
                  <c:v>44008</c:v>
                </c:pt>
                <c:pt idx="548">
                  <c:v>44015</c:v>
                </c:pt>
                <c:pt idx="549">
                  <c:v>44022</c:v>
                </c:pt>
                <c:pt idx="550">
                  <c:v>44029</c:v>
                </c:pt>
                <c:pt idx="551">
                  <c:v>44036</c:v>
                </c:pt>
                <c:pt idx="552">
                  <c:v>44043</c:v>
                </c:pt>
                <c:pt idx="553">
                  <c:v>44050</c:v>
                </c:pt>
                <c:pt idx="554">
                  <c:v>44057</c:v>
                </c:pt>
                <c:pt idx="555">
                  <c:v>44064</c:v>
                </c:pt>
                <c:pt idx="556">
                  <c:v>44071</c:v>
                </c:pt>
                <c:pt idx="557">
                  <c:v>44078</c:v>
                </c:pt>
                <c:pt idx="558">
                  <c:v>44085</c:v>
                </c:pt>
                <c:pt idx="559">
                  <c:v>44092</c:v>
                </c:pt>
                <c:pt idx="560">
                  <c:v>44099</c:v>
                </c:pt>
                <c:pt idx="561">
                  <c:v>44106</c:v>
                </c:pt>
                <c:pt idx="562">
                  <c:v>44113</c:v>
                </c:pt>
                <c:pt idx="563">
                  <c:v>44120</c:v>
                </c:pt>
                <c:pt idx="564">
                  <c:v>44127</c:v>
                </c:pt>
                <c:pt idx="565">
                  <c:v>44134</c:v>
                </c:pt>
                <c:pt idx="566">
                  <c:v>44141</c:v>
                </c:pt>
                <c:pt idx="567">
                  <c:v>44148</c:v>
                </c:pt>
                <c:pt idx="568">
                  <c:v>44155</c:v>
                </c:pt>
                <c:pt idx="569">
                  <c:v>44162</c:v>
                </c:pt>
                <c:pt idx="570">
                  <c:v>44169</c:v>
                </c:pt>
                <c:pt idx="571">
                  <c:v>44176</c:v>
                </c:pt>
                <c:pt idx="572">
                  <c:v>44183</c:v>
                </c:pt>
                <c:pt idx="573">
                  <c:v>44190</c:v>
                </c:pt>
                <c:pt idx="574">
                  <c:v>44197</c:v>
                </c:pt>
                <c:pt idx="575">
                  <c:v>44204</c:v>
                </c:pt>
                <c:pt idx="576">
                  <c:v>44211</c:v>
                </c:pt>
                <c:pt idx="577">
                  <c:v>44218</c:v>
                </c:pt>
                <c:pt idx="578">
                  <c:v>44225</c:v>
                </c:pt>
                <c:pt idx="579">
                  <c:v>44232</c:v>
                </c:pt>
                <c:pt idx="580">
                  <c:v>44239</c:v>
                </c:pt>
                <c:pt idx="581">
                  <c:v>44246</c:v>
                </c:pt>
                <c:pt idx="582">
                  <c:v>44253</c:v>
                </c:pt>
                <c:pt idx="583">
                  <c:v>44260</c:v>
                </c:pt>
                <c:pt idx="584">
                  <c:v>44267</c:v>
                </c:pt>
                <c:pt idx="585">
                  <c:v>44274</c:v>
                </c:pt>
                <c:pt idx="586">
                  <c:v>44281</c:v>
                </c:pt>
                <c:pt idx="587">
                  <c:v>44288</c:v>
                </c:pt>
                <c:pt idx="588">
                  <c:v>44295</c:v>
                </c:pt>
                <c:pt idx="589">
                  <c:v>44302</c:v>
                </c:pt>
                <c:pt idx="590">
                  <c:v>44309</c:v>
                </c:pt>
                <c:pt idx="591">
                  <c:v>44316</c:v>
                </c:pt>
                <c:pt idx="592">
                  <c:v>44323</c:v>
                </c:pt>
                <c:pt idx="593">
                  <c:v>44330</c:v>
                </c:pt>
                <c:pt idx="594">
                  <c:v>44337</c:v>
                </c:pt>
                <c:pt idx="595">
                  <c:v>44344</c:v>
                </c:pt>
                <c:pt idx="596">
                  <c:v>44351</c:v>
                </c:pt>
                <c:pt idx="597">
                  <c:v>44358</c:v>
                </c:pt>
                <c:pt idx="598">
                  <c:v>44365</c:v>
                </c:pt>
                <c:pt idx="599">
                  <c:v>44372</c:v>
                </c:pt>
                <c:pt idx="600">
                  <c:v>44379</c:v>
                </c:pt>
                <c:pt idx="601">
                  <c:v>44386</c:v>
                </c:pt>
                <c:pt idx="602">
                  <c:v>44393</c:v>
                </c:pt>
                <c:pt idx="603">
                  <c:v>44400</c:v>
                </c:pt>
                <c:pt idx="604">
                  <c:v>44407</c:v>
                </c:pt>
                <c:pt idx="605">
                  <c:v>44414</c:v>
                </c:pt>
                <c:pt idx="606">
                  <c:v>44421</c:v>
                </c:pt>
                <c:pt idx="607">
                  <c:v>44428</c:v>
                </c:pt>
                <c:pt idx="608">
                  <c:v>44435</c:v>
                </c:pt>
                <c:pt idx="609">
                  <c:v>44442</c:v>
                </c:pt>
                <c:pt idx="610">
                  <c:v>44449</c:v>
                </c:pt>
                <c:pt idx="611">
                  <c:v>44456</c:v>
                </c:pt>
                <c:pt idx="612">
                  <c:v>44463</c:v>
                </c:pt>
                <c:pt idx="613">
                  <c:v>44470</c:v>
                </c:pt>
                <c:pt idx="614">
                  <c:v>44477</c:v>
                </c:pt>
                <c:pt idx="615">
                  <c:v>44484</c:v>
                </c:pt>
                <c:pt idx="616">
                  <c:v>44491</c:v>
                </c:pt>
                <c:pt idx="617">
                  <c:v>44498</c:v>
                </c:pt>
                <c:pt idx="618">
                  <c:v>44505</c:v>
                </c:pt>
                <c:pt idx="619">
                  <c:v>44512</c:v>
                </c:pt>
                <c:pt idx="620">
                  <c:v>44519</c:v>
                </c:pt>
                <c:pt idx="621">
                  <c:v>44526</c:v>
                </c:pt>
                <c:pt idx="622">
                  <c:v>44533</c:v>
                </c:pt>
                <c:pt idx="623">
                  <c:v>44540</c:v>
                </c:pt>
                <c:pt idx="624">
                  <c:v>44547</c:v>
                </c:pt>
                <c:pt idx="625">
                  <c:v>44554</c:v>
                </c:pt>
                <c:pt idx="626">
                  <c:v>44561</c:v>
                </c:pt>
                <c:pt idx="627">
                  <c:v>44568</c:v>
                </c:pt>
                <c:pt idx="628">
                  <c:v>44575</c:v>
                </c:pt>
                <c:pt idx="629">
                  <c:v>44582</c:v>
                </c:pt>
                <c:pt idx="630">
                  <c:v>44589</c:v>
                </c:pt>
                <c:pt idx="631">
                  <c:v>44596</c:v>
                </c:pt>
                <c:pt idx="632">
                  <c:v>44603</c:v>
                </c:pt>
                <c:pt idx="633">
                  <c:v>44610</c:v>
                </c:pt>
                <c:pt idx="634">
                  <c:v>44617</c:v>
                </c:pt>
                <c:pt idx="635">
                  <c:v>44624</c:v>
                </c:pt>
                <c:pt idx="636">
                  <c:v>44631</c:v>
                </c:pt>
                <c:pt idx="637">
                  <c:v>44638</c:v>
                </c:pt>
                <c:pt idx="638">
                  <c:v>44645</c:v>
                </c:pt>
                <c:pt idx="639">
                  <c:v>44652</c:v>
                </c:pt>
                <c:pt idx="640">
                  <c:v>44659</c:v>
                </c:pt>
                <c:pt idx="641">
                  <c:v>44666</c:v>
                </c:pt>
                <c:pt idx="642">
                  <c:v>44673</c:v>
                </c:pt>
                <c:pt idx="643">
                  <c:v>44680</c:v>
                </c:pt>
                <c:pt idx="644">
                  <c:v>44687</c:v>
                </c:pt>
                <c:pt idx="645">
                  <c:v>44694</c:v>
                </c:pt>
              </c:numCache>
            </c:numRef>
          </c:cat>
          <c:val>
            <c:numRef>
              <c:f>Bonds!$D$11:$D$680</c:f>
              <c:numCache>
                <c:formatCode>General</c:formatCode>
                <c:ptCount val="670"/>
                <c:pt idx="0">
                  <c:v>400.61660000000001</c:v>
                </c:pt>
                <c:pt idx="1">
                  <c:v>401.95600000000002</c:v>
                </c:pt>
                <c:pt idx="2">
                  <c:v>406.4667</c:v>
                </c:pt>
                <c:pt idx="3">
                  <c:v>404.79419999999999</c:v>
                </c:pt>
                <c:pt idx="4">
                  <c:v>402.2715</c:v>
                </c:pt>
                <c:pt idx="5">
                  <c:v>401.28190000000001</c:v>
                </c:pt>
                <c:pt idx="6">
                  <c:v>399.71140000000003</c:v>
                </c:pt>
                <c:pt idx="7">
                  <c:v>396.2704</c:v>
                </c:pt>
                <c:pt idx="8">
                  <c:v>402.57089999999999</c:v>
                </c:pt>
                <c:pt idx="9">
                  <c:v>401.13200000000001</c:v>
                </c:pt>
                <c:pt idx="10">
                  <c:v>402.86290000000002</c:v>
                </c:pt>
                <c:pt idx="11">
                  <c:v>401.55709999999999</c:v>
                </c:pt>
                <c:pt idx="12">
                  <c:v>397.72539999999998</c:v>
                </c:pt>
                <c:pt idx="13">
                  <c:v>399.00810000000001</c:v>
                </c:pt>
                <c:pt idx="14">
                  <c:v>398.83300000000003</c:v>
                </c:pt>
                <c:pt idx="15">
                  <c:v>402.16059999999999</c:v>
                </c:pt>
                <c:pt idx="16">
                  <c:v>398.63479999999998</c:v>
                </c:pt>
                <c:pt idx="17">
                  <c:v>399.59249999999997</c:v>
                </c:pt>
                <c:pt idx="18">
                  <c:v>394.30309999999997</c:v>
                </c:pt>
                <c:pt idx="19">
                  <c:v>394.02969999999999</c:v>
                </c:pt>
                <c:pt idx="20">
                  <c:v>397.58580000000001</c:v>
                </c:pt>
                <c:pt idx="21">
                  <c:v>393.82319999999999</c:v>
                </c:pt>
                <c:pt idx="22">
                  <c:v>391.18270000000001</c:v>
                </c:pt>
                <c:pt idx="23">
                  <c:v>392.29880000000003</c:v>
                </c:pt>
                <c:pt idx="24">
                  <c:v>396.18200000000002</c:v>
                </c:pt>
                <c:pt idx="25">
                  <c:v>398.06099999999998</c:v>
                </c:pt>
                <c:pt idx="26">
                  <c:v>403.50459999999998</c:v>
                </c:pt>
                <c:pt idx="27">
                  <c:v>403.47660000000002</c:v>
                </c:pt>
                <c:pt idx="28">
                  <c:v>409.77289999999999</c:v>
                </c:pt>
                <c:pt idx="29">
                  <c:v>408.08030000000002</c:v>
                </c:pt>
                <c:pt idx="30">
                  <c:v>412.94170000000003</c:v>
                </c:pt>
                <c:pt idx="31">
                  <c:v>419.11829999999998</c:v>
                </c:pt>
                <c:pt idx="32">
                  <c:v>413.88619999999997</c:v>
                </c:pt>
                <c:pt idx="33">
                  <c:v>415.59750000000003</c:v>
                </c:pt>
                <c:pt idx="34">
                  <c:v>416.4024</c:v>
                </c:pt>
                <c:pt idx="35">
                  <c:v>417.15289999999999</c:v>
                </c:pt>
                <c:pt idx="36">
                  <c:v>415.048</c:v>
                </c:pt>
                <c:pt idx="37">
                  <c:v>417.23919999999998</c:v>
                </c:pt>
                <c:pt idx="38">
                  <c:v>424.7792</c:v>
                </c:pt>
                <c:pt idx="39">
                  <c:v>429.69349999999997</c:v>
                </c:pt>
                <c:pt idx="40">
                  <c:v>435.12819999999999</c:v>
                </c:pt>
                <c:pt idx="41">
                  <c:v>435.1592</c:v>
                </c:pt>
                <c:pt idx="42">
                  <c:v>433.26330000000002</c:v>
                </c:pt>
                <c:pt idx="43">
                  <c:v>433.8954</c:v>
                </c:pt>
                <c:pt idx="44">
                  <c:v>435.91609999999997</c:v>
                </c:pt>
                <c:pt idx="45">
                  <c:v>428.47640000000001</c:v>
                </c:pt>
                <c:pt idx="46">
                  <c:v>424.72710000000001</c:v>
                </c:pt>
                <c:pt idx="47">
                  <c:v>418.79020000000003</c:v>
                </c:pt>
                <c:pt idx="48">
                  <c:v>420.84899999999999</c:v>
                </c:pt>
                <c:pt idx="49">
                  <c:v>415.83080000000001</c:v>
                </c:pt>
                <c:pt idx="50">
                  <c:v>414.62479999999999</c:v>
                </c:pt>
                <c:pt idx="51">
                  <c:v>416.08909999999997</c:v>
                </c:pt>
                <c:pt idx="52">
                  <c:v>422.8288</c:v>
                </c:pt>
                <c:pt idx="53">
                  <c:v>416.49799999999999</c:v>
                </c:pt>
                <c:pt idx="54">
                  <c:v>419.91370000000001</c:v>
                </c:pt>
                <c:pt idx="55">
                  <c:v>421.25380000000001</c:v>
                </c:pt>
                <c:pt idx="56">
                  <c:v>422.42739999999998</c:v>
                </c:pt>
                <c:pt idx="57">
                  <c:v>420.12509999999997</c:v>
                </c:pt>
                <c:pt idx="58">
                  <c:v>418.48599999999999</c:v>
                </c:pt>
                <c:pt idx="59">
                  <c:v>420.55759999999998</c:v>
                </c:pt>
                <c:pt idx="60">
                  <c:v>425.0489</c:v>
                </c:pt>
                <c:pt idx="61">
                  <c:v>426.07170000000002</c:v>
                </c:pt>
                <c:pt idx="62">
                  <c:v>426.42419999999998</c:v>
                </c:pt>
                <c:pt idx="63">
                  <c:v>431.20859999999999</c:v>
                </c:pt>
                <c:pt idx="64">
                  <c:v>430.00369999999998</c:v>
                </c:pt>
                <c:pt idx="65">
                  <c:v>426.18119999999999</c:v>
                </c:pt>
                <c:pt idx="66">
                  <c:v>427.8415</c:v>
                </c:pt>
                <c:pt idx="67">
                  <c:v>431.76560000000001</c:v>
                </c:pt>
                <c:pt idx="68">
                  <c:v>436.24759999999998</c:v>
                </c:pt>
                <c:pt idx="69">
                  <c:v>441.35910000000001</c:v>
                </c:pt>
                <c:pt idx="70">
                  <c:v>440.11430000000001</c:v>
                </c:pt>
                <c:pt idx="71">
                  <c:v>437.6814</c:v>
                </c:pt>
                <c:pt idx="72">
                  <c:v>436.66489999999999</c:v>
                </c:pt>
                <c:pt idx="73">
                  <c:v>440.2704</c:v>
                </c:pt>
                <c:pt idx="74">
                  <c:v>443.93209999999999</c:v>
                </c:pt>
                <c:pt idx="75">
                  <c:v>442.52390000000003</c:v>
                </c:pt>
                <c:pt idx="76">
                  <c:v>441.82089999999999</c:v>
                </c:pt>
                <c:pt idx="77">
                  <c:v>440.84699999999998</c:v>
                </c:pt>
                <c:pt idx="78">
                  <c:v>440.9837</c:v>
                </c:pt>
                <c:pt idx="79">
                  <c:v>441.11329999999998</c:v>
                </c:pt>
                <c:pt idx="80">
                  <c:v>442.73340000000002</c:v>
                </c:pt>
                <c:pt idx="81">
                  <c:v>446.56729999999999</c:v>
                </c:pt>
                <c:pt idx="82">
                  <c:v>450.45749999999998</c:v>
                </c:pt>
                <c:pt idx="83">
                  <c:v>449.39659999999998</c:v>
                </c:pt>
                <c:pt idx="84">
                  <c:v>453.76139999999998</c:v>
                </c:pt>
                <c:pt idx="85">
                  <c:v>459.3381</c:v>
                </c:pt>
                <c:pt idx="86">
                  <c:v>455.40219999999999</c:v>
                </c:pt>
                <c:pt idx="87">
                  <c:v>456.39460000000003</c:v>
                </c:pt>
                <c:pt idx="88">
                  <c:v>451.15339999999998</c:v>
                </c:pt>
                <c:pt idx="89">
                  <c:v>450.84649999999999</c:v>
                </c:pt>
                <c:pt idx="90">
                  <c:v>448.92039999999997</c:v>
                </c:pt>
                <c:pt idx="91">
                  <c:v>445.64550000000003</c:v>
                </c:pt>
                <c:pt idx="92">
                  <c:v>445.67570000000001</c:v>
                </c:pt>
                <c:pt idx="93">
                  <c:v>447.61840000000001</c:v>
                </c:pt>
                <c:pt idx="94">
                  <c:v>450.28769999999997</c:v>
                </c:pt>
                <c:pt idx="95">
                  <c:v>454.7672</c:v>
                </c:pt>
                <c:pt idx="96">
                  <c:v>450.30709999999999</c:v>
                </c:pt>
                <c:pt idx="97">
                  <c:v>450.36160000000001</c:v>
                </c:pt>
                <c:pt idx="98">
                  <c:v>446.8177</c:v>
                </c:pt>
                <c:pt idx="99">
                  <c:v>439.9128</c:v>
                </c:pt>
                <c:pt idx="100">
                  <c:v>444.56619999999998</c:v>
                </c:pt>
                <c:pt idx="101">
                  <c:v>445.3569</c:v>
                </c:pt>
                <c:pt idx="102">
                  <c:v>444.9529</c:v>
                </c:pt>
                <c:pt idx="103">
                  <c:v>443.94830000000002</c:v>
                </c:pt>
                <c:pt idx="104">
                  <c:v>446.68889999999999</c:v>
                </c:pt>
                <c:pt idx="105">
                  <c:v>442.82780000000002</c:v>
                </c:pt>
                <c:pt idx="106">
                  <c:v>445.108</c:v>
                </c:pt>
                <c:pt idx="107">
                  <c:v>446.83620000000002</c:v>
                </c:pt>
                <c:pt idx="108">
                  <c:v>452.45929999999998</c:v>
                </c:pt>
                <c:pt idx="109">
                  <c:v>453.63589999999999</c:v>
                </c:pt>
                <c:pt idx="110">
                  <c:v>452.8426</c:v>
                </c:pt>
                <c:pt idx="111">
                  <c:v>450.68290000000002</c:v>
                </c:pt>
                <c:pt idx="112">
                  <c:v>453.17059999999998</c:v>
                </c:pt>
                <c:pt idx="113">
                  <c:v>451.94869999999997</c:v>
                </c:pt>
                <c:pt idx="114">
                  <c:v>449.56569999999999</c:v>
                </c:pt>
                <c:pt idx="115">
                  <c:v>445.99560000000002</c:v>
                </c:pt>
                <c:pt idx="116">
                  <c:v>448.97579999999999</c:v>
                </c:pt>
                <c:pt idx="117">
                  <c:v>450.5883</c:v>
                </c:pt>
                <c:pt idx="118">
                  <c:v>448.48180000000002</c:v>
                </c:pt>
                <c:pt idx="119">
                  <c:v>451.26990000000001</c:v>
                </c:pt>
                <c:pt idx="120">
                  <c:v>451.84179999999998</c:v>
                </c:pt>
                <c:pt idx="121">
                  <c:v>454.96480000000003</c:v>
                </c:pt>
                <c:pt idx="122">
                  <c:v>455.77929999999998</c:v>
                </c:pt>
                <c:pt idx="123">
                  <c:v>454.36529999999999</c:v>
                </c:pt>
                <c:pt idx="124">
                  <c:v>452.41890000000001</c:v>
                </c:pt>
                <c:pt idx="125">
                  <c:v>449.74579999999997</c:v>
                </c:pt>
                <c:pt idx="126">
                  <c:v>452.58789999999999</c:v>
                </c:pt>
                <c:pt idx="127">
                  <c:v>450.34210000000002</c:v>
                </c:pt>
                <c:pt idx="128">
                  <c:v>453.25069999999999</c:v>
                </c:pt>
                <c:pt idx="129">
                  <c:v>450.36259999999999</c:v>
                </c:pt>
                <c:pt idx="130">
                  <c:v>453.38189999999997</c:v>
                </c:pt>
                <c:pt idx="131">
                  <c:v>452.35649999999998</c:v>
                </c:pt>
                <c:pt idx="132">
                  <c:v>454.27719999999999</c:v>
                </c:pt>
                <c:pt idx="133">
                  <c:v>456.36040000000003</c:v>
                </c:pt>
                <c:pt idx="134">
                  <c:v>457.14190000000002</c:v>
                </c:pt>
                <c:pt idx="135">
                  <c:v>457.80959999999999</c:v>
                </c:pt>
                <c:pt idx="136">
                  <c:v>458.56920000000002</c:v>
                </c:pt>
                <c:pt idx="137">
                  <c:v>454.8415</c:v>
                </c:pt>
                <c:pt idx="138">
                  <c:v>460.21050000000002</c:v>
                </c:pt>
                <c:pt idx="139">
                  <c:v>462.58690000000001</c:v>
                </c:pt>
                <c:pt idx="140">
                  <c:v>465.1979</c:v>
                </c:pt>
                <c:pt idx="141">
                  <c:v>467.25240000000002</c:v>
                </c:pt>
                <c:pt idx="142">
                  <c:v>467.60969999999998</c:v>
                </c:pt>
                <c:pt idx="143">
                  <c:v>468.22649999999999</c:v>
                </c:pt>
                <c:pt idx="144">
                  <c:v>468.60520000000002</c:v>
                </c:pt>
                <c:pt idx="145">
                  <c:v>469.40469999999999</c:v>
                </c:pt>
                <c:pt idx="146">
                  <c:v>467.97750000000002</c:v>
                </c:pt>
                <c:pt idx="147">
                  <c:v>466.928</c:v>
                </c:pt>
                <c:pt idx="148">
                  <c:v>465.56490000000002</c:v>
                </c:pt>
                <c:pt idx="149">
                  <c:v>466.8861</c:v>
                </c:pt>
                <c:pt idx="150">
                  <c:v>464.60599999999999</c:v>
                </c:pt>
                <c:pt idx="151">
                  <c:v>465.40620000000001</c:v>
                </c:pt>
                <c:pt idx="152">
                  <c:v>467.51979999999998</c:v>
                </c:pt>
                <c:pt idx="153">
                  <c:v>467.54250000000002</c:v>
                </c:pt>
                <c:pt idx="154">
                  <c:v>467.58139999999997</c:v>
                </c:pt>
                <c:pt idx="155">
                  <c:v>467.71800000000002</c:v>
                </c:pt>
                <c:pt idx="156">
                  <c:v>466.64620000000002</c:v>
                </c:pt>
                <c:pt idx="157">
                  <c:v>460.68639999999999</c:v>
                </c:pt>
                <c:pt idx="158">
                  <c:v>463.7226</c:v>
                </c:pt>
                <c:pt idx="159">
                  <c:v>462.26949999999999</c:v>
                </c:pt>
                <c:pt idx="160">
                  <c:v>461.6103</c:v>
                </c:pt>
                <c:pt idx="161">
                  <c:v>461.27359999999999</c:v>
                </c:pt>
                <c:pt idx="162">
                  <c:v>458.68490000000003</c:v>
                </c:pt>
                <c:pt idx="163">
                  <c:v>456.92849999999999</c:v>
                </c:pt>
                <c:pt idx="164">
                  <c:v>455.88470000000001</c:v>
                </c:pt>
                <c:pt idx="165">
                  <c:v>455.77159999999998</c:v>
                </c:pt>
                <c:pt idx="166">
                  <c:v>451.7056</c:v>
                </c:pt>
                <c:pt idx="167">
                  <c:v>455.0206</c:v>
                </c:pt>
                <c:pt idx="168">
                  <c:v>456.55009999999999</c:v>
                </c:pt>
                <c:pt idx="169">
                  <c:v>456.20510000000002</c:v>
                </c:pt>
                <c:pt idx="170">
                  <c:v>459.31270000000001</c:v>
                </c:pt>
                <c:pt idx="171">
                  <c:v>457.75060000000002</c:v>
                </c:pt>
                <c:pt idx="172">
                  <c:v>457.60329999999999</c:v>
                </c:pt>
                <c:pt idx="173">
                  <c:v>459.82870000000003</c:v>
                </c:pt>
                <c:pt idx="174">
                  <c:v>460.37740000000002</c:v>
                </c:pt>
                <c:pt idx="175">
                  <c:v>453.75700000000001</c:v>
                </c:pt>
                <c:pt idx="176">
                  <c:v>450.0385</c:v>
                </c:pt>
                <c:pt idx="177">
                  <c:v>450.67669999999998</c:v>
                </c:pt>
                <c:pt idx="178">
                  <c:v>448.79910000000001</c:v>
                </c:pt>
                <c:pt idx="179">
                  <c:v>453.68470000000002</c:v>
                </c:pt>
                <c:pt idx="180">
                  <c:v>457.8159</c:v>
                </c:pt>
                <c:pt idx="181">
                  <c:v>445.53460000000001</c:v>
                </c:pt>
                <c:pt idx="182">
                  <c:v>443.48669999999998</c:v>
                </c:pt>
                <c:pt idx="183">
                  <c:v>438.3897</c:v>
                </c:pt>
                <c:pt idx="184">
                  <c:v>444.92360000000002</c:v>
                </c:pt>
                <c:pt idx="185">
                  <c:v>447.30329999999998</c:v>
                </c:pt>
                <c:pt idx="186">
                  <c:v>449.7878</c:v>
                </c:pt>
                <c:pt idx="187">
                  <c:v>448.89679999999998</c:v>
                </c:pt>
                <c:pt idx="188">
                  <c:v>453.08370000000002</c:v>
                </c:pt>
                <c:pt idx="189">
                  <c:v>448.32909999999998</c:v>
                </c:pt>
                <c:pt idx="190">
                  <c:v>447.31689999999998</c:v>
                </c:pt>
                <c:pt idx="191">
                  <c:v>446.70280000000002</c:v>
                </c:pt>
                <c:pt idx="192">
                  <c:v>443.82569999999998</c:v>
                </c:pt>
                <c:pt idx="193">
                  <c:v>446.27429999999998</c:v>
                </c:pt>
                <c:pt idx="194">
                  <c:v>451.83460000000002</c:v>
                </c:pt>
                <c:pt idx="195">
                  <c:v>455.5498</c:v>
                </c:pt>
                <c:pt idx="196">
                  <c:v>457.27179999999998</c:v>
                </c:pt>
                <c:pt idx="197">
                  <c:v>455.7688</c:v>
                </c:pt>
                <c:pt idx="198">
                  <c:v>460.07119999999998</c:v>
                </c:pt>
                <c:pt idx="199">
                  <c:v>462.67700000000002</c:v>
                </c:pt>
                <c:pt idx="200">
                  <c:v>457.77269999999999</c:v>
                </c:pt>
                <c:pt idx="201">
                  <c:v>454.71690000000001</c:v>
                </c:pt>
                <c:pt idx="202">
                  <c:v>456.19119999999998</c:v>
                </c:pt>
                <c:pt idx="203">
                  <c:v>455.6694</c:v>
                </c:pt>
                <c:pt idx="204">
                  <c:v>456.59730000000002</c:v>
                </c:pt>
                <c:pt idx="205">
                  <c:v>454.74299999999999</c:v>
                </c:pt>
                <c:pt idx="206">
                  <c:v>455.28699999999998</c:v>
                </c:pt>
                <c:pt idx="207">
                  <c:v>454.18079999999998</c:v>
                </c:pt>
                <c:pt idx="208">
                  <c:v>453.19760000000002</c:v>
                </c:pt>
                <c:pt idx="209">
                  <c:v>452.88240000000002</c:v>
                </c:pt>
                <c:pt idx="210">
                  <c:v>455.72800000000001</c:v>
                </c:pt>
                <c:pt idx="211">
                  <c:v>455.47739999999999</c:v>
                </c:pt>
                <c:pt idx="212">
                  <c:v>459.19569999999999</c:v>
                </c:pt>
                <c:pt idx="213">
                  <c:v>458.66989999999998</c:v>
                </c:pt>
                <c:pt idx="214">
                  <c:v>460.53210000000001</c:v>
                </c:pt>
                <c:pt idx="215">
                  <c:v>461.96730000000002</c:v>
                </c:pt>
                <c:pt idx="216">
                  <c:v>461.91669999999999</c:v>
                </c:pt>
                <c:pt idx="217">
                  <c:v>465.09649999999999</c:v>
                </c:pt>
                <c:pt idx="218">
                  <c:v>463.43419999999998</c:v>
                </c:pt>
                <c:pt idx="219">
                  <c:v>467.0421</c:v>
                </c:pt>
                <c:pt idx="220">
                  <c:v>463.43680000000001</c:v>
                </c:pt>
                <c:pt idx="221">
                  <c:v>464.4846</c:v>
                </c:pt>
                <c:pt idx="222">
                  <c:v>464.17989999999998</c:v>
                </c:pt>
                <c:pt idx="223">
                  <c:v>469.83210000000003</c:v>
                </c:pt>
                <c:pt idx="224">
                  <c:v>468.23829999999998</c:v>
                </c:pt>
                <c:pt idx="225">
                  <c:v>469.16840000000002</c:v>
                </c:pt>
                <c:pt idx="226">
                  <c:v>470.91430000000003</c:v>
                </c:pt>
                <c:pt idx="227">
                  <c:v>470.8999</c:v>
                </c:pt>
                <c:pt idx="228">
                  <c:v>472.43380000000002</c:v>
                </c:pt>
                <c:pt idx="229">
                  <c:v>471.06849999999997</c:v>
                </c:pt>
                <c:pt idx="230">
                  <c:v>472.82420000000002</c:v>
                </c:pt>
                <c:pt idx="231">
                  <c:v>471.57859999999999</c:v>
                </c:pt>
                <c:pt idx="232">
                  <c:v>471.02839999999998</c:v>
                </c:pt>
                <c:pt idx="233">
                  <c:v>471.79039999999998</c:v>
                </c:pt>
                <c:pt idx="234">
                  <c:v>475.29809999999998</c:v>
                </c:pt>
                <c:pt idx="235">
                  <c:v>473.19729999999998</c:v>
                </c:pt>
                <c:pt idx="236">
                  <c:v>475.56619999999998</c:v>
                </c:pt>
                <c:pt idx="237">
                  <c:v>475.29680000000002</c:v>
                </c:pt>
                <c:pt idx="238">
                  <c:v>474.64859999999999</c:v>
                </c:pt>
                <c:pt idx="239">
                  <c:v>473.23390000000001</c:v>
                </c:pt>
                <c:pt idx="240">
                  <c:v>474.72980000000001</c:v>
                </c:pt>
                <c:pt idx="241">
                  <c:v>476.14769999999999</c:v>
                </c:pt>
                <c:pt idx="242">
                  <c:v>472.51569999999998</c:v>
                </c:pt>
                <c:pt idx="243">
                  <c:v>474.55990000000003</c:v>
                </c:pt>
                <c:pt idx="244">
                  <c:v>469.70769999999999</c:v>
                </c:pt>
                <c:pt idx="245">
                  <c:v>464.23849999999999</c:v>
                </c:pt>
                <c:pt idx="246">
                  <c:v>463.04579999999999</c:v>
                </c:pt>
                <c:pt idx="247">
                  <c:v>462.2</c:v>
                </c:pt>
                <c:pt idx="248">
                  <c:v>460.2715</c:v>
                </c:pt>
                <c:pt idx="249">
                  <c:v>464.94389999999999</c:v>
                </c:pt>
                <c:pt idx="250">
                  <c:v>468.2321</c:v>
                </c:pt>
                <c:pt idx="251">
                  <c:v>465.63170000000002</c:v>
                </c:pt>
                <c:pt idx="252">
                  <c:v>461.3809</c:v>
                </c:pt>
                <c:pt idx="253">
                  <c:v>457.99939999999998</c:v>
                </c:pt>
                <c:pt idx="254">
                  <c:v>458.05590000000001</c:v>
                </c:pt>
                <c:pt idx="255">
                  <c:v>457.60419999999999</c:v>
                </c:pt>
                <c:pt idx="256">
                  <c:v>459.69650000000001</c:v>
                </c:pt>
                <c:pt idx="257">
                  <c:v>454.32670000000002</c:v>
                </c:pt>
                <c:pt idx="258">
                  <c:v>460.10500000000002</c:v>
                </c:pt>
                <c:pt idx="259">
                  <c:v>457.065</c:v>
                </c:pt>
                <c:pt idx="260">
                  <c:v>455.33100000000002</c:v>
                </c:pt>
                <c:pt idx="261">
                  <c:v>455.93599999999998</c:v>
                </c:pt>
                <c:pt idx="262">
                  <c:v>456.3424</c:v>
                </c:pt>
                <c:pt idx="263">
                  <c:v>456.62380000000002</c:v>
                </c:pt>
                <c:pt idx="264">
                  <c:v>454.18329999999997</c:v>
                </c:pt>
                <c:pt idx="265">
                  <c:v>455.80919999999998</c:v>
                </c:pt>
                <c:pt idx="266">
                  <c:v>453.04669999999999</c:v>
                </c:pt>
                <c:pt idx="267">
                  <c:v>452.96749999999997</c:v>
                </c:pt>
                <c:pt idx="268">
                  <c:v>451.57499999999999</c:v>
                </c:pt>
                <c:pt idx="269">
                  <c:v>452.11829999999998</c:v>
                </c:pt>
                <c:pt idx="270">
                  <c:v>443.2629</c:v>
                </c:pt>
                <c:pt idx="271">
                  <c:v>441.10219999999998</c:v>
                </c:pt>
                <c:pt idx="272">
                  <c:v>448.39080000000001</c:v>
                </c:pt>
                <c:pt idx="273">
                  <c:v>449.61649999999997</c:v>
                </c:pt>
                <c:pt idx="274">
                  <c:v>450.52190000000002</c:v>
                </c:pt>
                <c:pt idx="275">
                  <c:v>446.66460000000001</c:v>
                </c:pt>
                <c:pt idx="276">
                  <c:v>451.27269999999999</c:v>
                </c:pt>
                <c:pt idx="277">
                  <c:v>451.7679</c:v>
                </c:pt>
                <c:pt idx="278">
                  <c:v>451.10860000000002</c:v>
                </c:pt>
                <c:pt idx="279">
                  <c:v>450.12259999999998</c:v>
                </c:pt>
                <c:pt idx="280">
                  <c:v>453.14580000000001</c:v>
                </c:pt>
                <c:pt idx="281">
                  <c:v>445.3766</c:v>
                </c:pt>
                <c:pt idx="282">
                  <c:v>444.4316</c:v>
                </c:pt>
                <c:pt idx="283">
                  <c:v>438.88670000000002</c:v>
                </c:pt>
                <c:pt idx="284">
                  <c:v>442.6189</c:v>
                </c:pt>
                <c:pt idx="285">
                  <c:v>445.62790000000001</c:v>
                </c:pt>
                <c:pt idx="286">
                  <c:v>439.73140000000001</c:v>
                </c:pt>
                <c:pt idx="287">
                  <c:v>440.69459999999998</c:v>
                </c:pt>
                <c:pt idx="288">
                  <c:v>440.89929999999998</c:v>
                </c:pt>
                <c:pt idx="289">
                  <c:v>438.87389999999999</c:v>
                </c:pt>
                <c:pt idx="290">
                  <c:v>441.30349999999999</c:v>
                </c:pt>
                <c:pt idx="291">
                  <c:v>443.47640000000001</c:v>
                </c:pt>
                <c:pt idx="292">
                  <c:v>441.70909999999998</c:v>
                </c:pt>
                <c:pt idx="293">
                  <c:v>443.54500000000002</c:v>
                </c:pt>
                <c:pt idx="294">
                  <c:v>448.2398</c:v>
                </c:pt>
                <c:pt idx="295">
                  <c:v>444.77859999999998</c:v>
                </c:pt>
                <c:pt idx="296">
                  <c:v>445.2765</c:v>
                </c:pt>
                <c:pt idx="297">
                  <c:v>446.4522</c:v>
                </c:pt>
                <c:pt idx="298">
                  <c:v>449.59570000000002</c:v>
                </c:pt>
                <c:pt idx="299">
                  <c:v>444.79599999999999</c:v>
                </c:pt>
                <c:pt idx="300">
                  <c:v>449.6078</c:v>
                </c:pt>
                <c:pt idx="301">
                  <c:v>449.66430000000003</c:v>
                </c:pt>
                <c:pt idx="302">
                  <c:v>452.39710000000002</c:v>
                </c:pt>
                <c:pt idx="303">
                  <c:v>447.39299999999997</c:v>
                </c:pt>
                <c:pt idx="304">
                  <c:v>447.1977</c:v>
                </c:pt>
                <c:pt idx="305">
                  <c:v>438.44479999999999</c:v>
                </c:pt>
                <c:pt idx="306">
                  <c:v>439.88099999999997</c:v>
                </c:pt>
                <c:pt idx="307">
                  <c:v>440.83850000000001</c:v>
                </c:pt>
                <c:pt idx="308">
                  <c:v>440.40609999999998</c:v>
                </c:pt>
                <c:pt idx="309">
                  <c:v>441.72140000000002</c:v>
                </c:pt>
                <c:pt idx="310">
                  <c:v>445.63600000000002</c:v>
                </c:pt>
                <c:pt idx="311">
                  <c:v>442.56029999999998</c:v>
                </c:pt>
                <c:pt idx="312">
                  <c:v>443.55509999999998</c:v>
                </c:pt>
                <c:pt idx="313">
                  <c:v>442.13150000000002</c:v>
                </c:pt>
                <c:pt idx="314">
                  <c:v>445.46190000000001</c:v>
                </c:pt>
                <c:pt idx="315">
                  <c:v>446.45159999999998</c:v>
                </c:pt>
                <c:pt idx="316">
                  <c:v>444.43009999999998</c:v>
                </c:pt>
                <c:pt idx="317">
                  <c:v>445.96300000000002</c:v>
                </c:pt>
                <c:pt idx="318">
                  <c:v>453.47239999999999</c:v>
                </c:pt>
                <c:pt idx="319">
                  <c:v>457.22699999999998</c:v>
                </c:pt>
                <c:pt idx="320">
                  <c:v>456.76659999999998</c:v>
                </c:pt>
                <c:pt idx="321">
                  <c:v>454.82530000000003</c:v>
                </c:pt>
                <c:pt idx="322">
                  <c:v>456.67860000000002</c:v>
                </c:pt>
                <c:pt idx="323">
                  <c:v>458.84679999999997</c:v>
                </c:pt>
                <c:pt idx="324">
                  <c:v>466.25760000000002</c:v>
                </c:pt>
                <c:pt idx="325">
                  <c:v>462.74</c:v>
                </c:pt>
                <c:pt idx="326">
                  <c:v>467.44920000000002</c:v>
                </c:pt>
                <c:pt idx="327">
                  <c:v>472.14280000000002</c:v>
                </c:pt>
                <c:pt idx="328">
                  <c:v>471.2235</c:v>
                </c:pt>
                <c:pt idx="329">
                  <c:v>467.62540000000001</c:v>
                </c:pt>
                <c:pt idx="330">
                  <c:v>474.4409</c:v>
                </c:pt>
                <c:pt idx="331">
                  <c:v>474.89800000000002</c:v>
                </c:pt>
                <c:pt idx="332">
                  <c:v>471.77839999999998</c:v>
                </c:pt>
                <c:pt idx="333">
                  <c:v>467.90010000000001</c:v>
                </c:pt>
                <c:pt idx="334">
                  <c:v>468.88369999999998</c:v>
                </c:pt>
                <c:pt idx="335">
                  <c:v>475.86290000000002</c:v>
                </c:pt>
                <c:pt idx="336">
                  <c:v>477.45769999999999</c:v>
                </c:pt>
                <c:pt idx="337">
                  <c:v>478.82139999999998</c:v>
                </c:pt>
                <c:pt idx="338">
                  <c:v>479.30020000000002</c:v>
                </c:pt>
                <c:pt idx="339">
                  <c:v>483.01240000000001</c:v>
                </c:pt>
                <c:pt idx="340">
                  <c:v>485.2697</c:v>
                </c:pt>
                <c:pt idx="341">
                  <c:v>478.86779999999999</c:v>
                </c:pt>
                <c:pt idx="342">
                  <c:v>477.06610000000001</c:v>
                </c:pt>
                <c:pt idx="343">
                  <c:v>485.37639999999999</c:v>
                </c:pt>
                <c:pt idx="344">
                  <c:v>482.46019999999999</c:v>
                </c:pt>
                <c:pt idx="345">
                  <c:v>486.80189999999999</c:v>
                </c:pt>
                <c:pt idx="346">
                  <c:v>488.15800000000002</c:v>
                </c:pt>
                <c:pt idx="347">
                  <c:v>487.75940000000003</c:v>
                </c:pt>
                <c:pt idx="348">
                  <c:v>481.95519999999999</c:v>
                </c:pt>
                <c:pt idx="349">
                  <c:v>482.15010000000001</c:v>
                </c:pt>
                <c:pt idx="350">
                  <c:v>480.51549999999997</c:v>
                </c:pt>
                <c:pt idx="351">
                  <c:v>485.09199999999998</c:v>
                </c:pt>
                <c:pt idx="352">
                  <c:v>485.67829999999998</c:v>
                </c:pt>
                <c:pt idx="353">
                  <c:v>479.04820000000001</c:v>
                </c:pt>
                <c:pt idx="354">
                  <c:v>474.73500000000001</c:v>
                </c:pt>
                <c:pt idx="355">
                  <c:v>474.76690000000002</c:v>
                </c:pt>
                <c:pt idx="356">
                  <c:v>471.0249</c:v>
                </c:pt>
                <c:pt idx="357">
                  <c:v>477.0822</c:v>
                </c:pt>
                <c:pt idx="358">
                  <c:v>464.7749</c:v>
                </c:pt>
                <c:pt idx="359">
                  <c:v>454.45280000000002</c:v>
                </c:pt>
                <c:pt idx="360">
                  <c:v>453.14159999999998</c:v>
                </c:pt>
                <c:pt idx="361">
                  <c:v>454.15030000000002</c:v>
                </c:pt>
                <c:pt idx="362">
                  <c:v>450.58</c:v>
                </c:pt>
                <c:pt idx="363">
                  <c:v>445.21870000000001</c:v>
                </c:pt>
                <c:pt idx="364">
                  <c:v>447.94299999999998</c:v>
                </c:pt>
                <c:pt idx="365">
                  <c:v>451.35390000000001</c:v>
                </c:pt>
                <c:pt idx="366">
                  <c:v>451.25909999999999</c:v>
                </c:pt>
                <c:pt idx="367">
                  <c:v>453.43270000000001</c:v>
                </c:pt>
                <c:pt idx="368">
                  <c:v>452.49239999999998</c:v>
                </c:pt>
                <c:pt idx="369">
                  <c:v>452.97160000000002</c:v>
                </c:pt>
                <c:pt idx="370">
                  <c:v>456.04820000000001</c:v>
                </c:pt>
                <c:pt idx="371">
                  <c:v>454.71780000000001</c:v>
                </c:pt>
                <c:pt idx="372">
                  <c:v>455.3888</c:v>
                </c:pt>
                <c:pt idx="373">
                  <c:v>457.93650000000002</c:v>
                </c:pt>
                <c:pt idx="374">
                  <c:v>453.03100000000001</c:v>
                </c:pt>
                <c:pt idx="375">
                  <c:v>450.88889999999998</c:v>
                </c:pt>
                <c:pt idx="376">
                  <c:v>455.98950000000002</c:v>
                </c:pt>
                <c:pt idx="377">
                  <c:v>460.08170000000001</c:v>
                </c:pt>
                <c:pt idx="378">
                  <c:v>459.30439999999999</c:v>
                </c:pt>
                <c:pt idx="379">
                  <c:v>459.69200000000001</c:v>
                </c:pt>
                <c:pt idx="380">
                  <c:v>463.48939999999999</c:v>
                </c:pt>
                <c:pt idx="381">
                  <c:v>464.39600000000002</c:v>
                </c:pt>
                <c:pt idx="382">
                  <c:v>464.48149999999998</c:v>
                </c:pt>
                <c:pt idx="383">
                  <c:v>463.89580000000001</c:v>
                </c:pt>
                <c:pt idx="384">
                  <c:v>462.93009999999998</c:v>
                </c:pt>
                <c:pt idx="385">
                  <c:v>469.22050000000002</c:v>
                </c:pt>
                <c:pt idx="386">
                  <c:v>469.71289999999999</c:v>
                </c:pt>
                <c:pt idx="387">
                  <c:v>472.36989999999997</c:v>
                </c:pt>
                <c:pt idx="388">
                  <c:v>471.15940000000001</c:v>
                </c:pt>
                <c:pt idx="389">
                  <c:v>472.39490000000001</c:v>
                </c:pt>
                <c:pt idx="390">
                  <c:v>472.59230000000002</c:v>
                </c:pt>
                <c:pt idx="391">
                  <c:v>471.25529999999998</c:v>
                </c:pt>
                <c:pt idx="392">
                  <c:v>467.75599999999997</c:v>
                </c:pt>
                <c:pt idx="393">
                  <c:v>471.83710000000002</c:v>
                </c:pt>
                <c:pt idx="394">
                  <c:v>477.76389999999998</c:v>
                </c:pt>
                <c:pt idx="395">
                  <c:v>478.31360000000001</c:v>
                </c:pt>
                <c:pt idx="396">
                  <c:v>479.12099999999998</c:v>
                </c:pt>
                <c:pt idx="397">
                  <c:v>481.85180000000003</c:v>
                </c:pt>
                <c:pt idx="398">
                  <c:v>481.70549999999997</c:v>
                </c:pt>
                <c:pt idx="399">
                  <c:v>483.54500000000002</c:v>
                </c:pt>
                <c:pt idx="400">
                  <c:v>483.55680000000001</c:v>
                </c:pt>
                <c:pt idx="401">
                  <c:v>489.23509999999999</c:v>
                </c:pt>
                <c:pt idx="402">
                  <c:v>484.05849999999998</c:v>
                </c:pt>
                <c:pt idx="403">
                  <c:v>482.78480000000002</c:v>
                </c:pt>
                <c:pt idx="404">
                  <c:v>479.56650000000002</c:v>
                </c:pt>
                <c:pt idx="405">
                  <c:v>477.1737</c:v>
                </c:pt>
                <c:pt idx="406">
                  <c:v>481.41250000000002</c:v>
                </c:pt>
                <c:pt idx="407">
                  <c:v>478.20150000000001</c:v>
                </c:pt>
                <c:pt idx="408">
                  <c:v>475.31240000000003</c:v>
                </c:pt>
                <c:pt idx="409">
                  <c:v>477.3245</c:v>
                </c:pt>
                <c:pt idx="410">
                  <c:v>477.6617</c:v>
                </c:pt>
                <c:pt idx="411">
                  <c:v>480.3809</c:v>
                </c:pt>
                <c:pt idx="412">
                  <c:v>484.12479999999999</c:v>
                </c:pt>
                <c:pt idx="413">
                  <c:v>483.14350000000002</c:v>
                </c:pt>
                <c:pt idx="414">
                  <c:v>480.85199999999998</c:v>
                </c:pt>
                <c:pt idx="415">
                  <c:v>482.52769999999998</c:v>
                </c:pt>
                <c:pt idx="416">
                  <c:v>480.59059999999999</c:v>
                </c:pt>
                <c:pt idx="417">
                  <c:v>484.73129999999998</c:v>
                </c:pt>
                <c:pt idx="418">
                  <c:v>484.25580000000002</c:v>
                </c:pt>
                <c:pt idx="419">
                  <c:v>485.8057</c:v>
                </c:pt>
                <c:pt idx="420">
                  <c:v>486.92099999999999</c:v>
                </c:pt>
                <c:pt idx="421">
                  <c:v>491.38929999999999</c:v>
                </c:pt>
                <c:pt idx="422">
                  <c:v>486.92520000000002</c:v>
                </c:pt>
                <c:pt idx="423">
                  <c:v>484.74849999999998</c:v>
                </c:pt>
                <c:pt idx="424">
                  <c:v>489.62810000000002</c:v>
                </c:pt>
                <c:pt idx="425">
                  <c:v>487.50380000000001</c:v>
                </c:pt>
                <c:pt idx="426">
                  <c:v>488.33100000000002</c:v>
                </c:pt>
                <c:pt idx="427">
                  <c:v>487.37939999999998</c:v>
                </c:pt>
                <c:pt idx="428">
                  <c:v>488.80500000000001</c:v>
                </c:pt>
                <c:pt idx="429">
                  <c:v>491.77769999999998</c:v>
                </c:pt>
                <c:pt idx="430">
                  <c:v>491.33</c:v>
                </c:pt>
                <c:pt idx="431">
                  <c:v>490.15440000000001</c:v>
                </c:pt>
                <c:pt idx="432">
                  <c:v>490.6302</c:v>
                </c:pt>
                <c:pt idx="433">
                  <c:v>487.13240000000002</c:v>
                </c:pt>
                <c:pt idx="434">
                  <c:v>483.62740000000002</c:v>
                </c:pt>
                <c:pt idx="435">
                  <c:v>481.25259999999997</c:v>
                </c:pt>
                <c:pt idx="436">
                  <c:v>481.11700000000002</c:v>
                </c:pt>
                <c:pt idx="437">
                  <c:v>475.88159999999999</c:v>
                </c:pt>
                <c:pt idx="438">
                  <c:v>477.83859999999999</c:v>
                </c:pt>
                <c:pt idx="439">
                  <c:v>478.14690000000002</c:v>
                </c:pt>
                <c:pt idx="440">
                  <c:v>477.84</c:v>
                </c:pt>
                <c:pt idx="441">
                  <c:v>476.42239999999998</c:v>
                </c:pt>
                <c:pt idx="442">
                  <c:v>476.93549999999999</c:v>
                </c:pt>
                <c:pt idx="443">
                  <c:v>477.65980000000002</c:v>
                </c:pt>
                <c:pt idx="444">
                  <c:v>479.94659999999999</c:v>
                </c:pt>
                <c:pt idx="445">
                  <c:v>477.8768</c:v>
                </c:pt>
                <c:pt idx="446">
                  <c:v>477.80439999999999</c:v>
                </c:pt>
                <c:pt idx="447">
                  <c:v>476.85199999999998</c:v>
                </c:pt>
                <c:pt idx="448">
                  <c:v>475.55520000000001</c:v>
                </c:pt>
                <c:pt idx="449">
                  <c:v>475.04919999999998</c:v>
                </c:pt>
                <c:pt idx="450">
                  <c:v>474.71629999999999</c:v>
                </c:pt>
                <c:pt idx="451">
                  <c:v>477.32619999999997</c:v>
                </c:pt>
                <c:pt idx="452">
                  <c:v>477.36259999999999</c:v>
                </c:pt>
                <c:pt idx="453">
                  <c:v>475.31880000000001</c:v>
                </c:pt>
                <c:pt idx="454">
                  <c:v>475.41379999999998</c:v>
                </c:pt>
                <c:pt idx="455">
                  <c:v>475.7063</c:v>
                </c:pt>
                <c:pt idx="456">
                  <c:v>473.24759999999998</c:v>
                </c:pt>
                <c:pt idx="457">
                  <c:v>468.30029999999999</c:v>
                </c:pt>
                <c:pt idx="458">
                  <c:v>471.09050000000002</c:v>
                </c:pt>
                <c:pt idx="459">
                  <c:v>469.5249</c:v>
                </c:pt>
                <c:pt idx="460">
                  <c:v>470.82339999999999</c:v>
                </c:pt>
                <c:pt idx="461">
                  <c:v>468.13150000000002</c:v>
                </c:pt>
                <c:pt idx="462">
                  <c:v>467.95830000000001</c:v>
                </c:pt>
                <c:pt idx="463">
                  <c:v>469.82679999999999</c:v>
                </c:pt>
                <c:pt idx="464">
                  <c:v>469.53190000000001</c:v>
                </c:pt>
                <c:pt idx="465">
                  <c:v>469.42450000000002</c:v>
                </c:pt>
                <c:pt idx="466">
                  <c:v>473.52269999999999</c:v>
                </c:pt>
                <c:pt idx="467">
                  <c:v>472.0154</c:v>
                </c:pt>
                <c:pt idx="468">
                  <c:v>476.10419999999999</c:v>
                </c:pt>
                <c:pt idx="469">
                  <c:v>477.77690000000001</c:v>
                </c:pt>
                <c:pt idx="470">
                  <c:v>480.90030000000002</c:v>
                </c:pt>
                <c:pt idx="471">
                  <c:v>481.7176</c:v>
                </c:pt>
                <c:pt idx="472">
                  <c:v>479.5077</c:v>
                </c:pt>
                <c:pt idx="473">
                  <c:v>482.0625</c:v>
                </c:pt>
                <c:pt idx="474">
                  <c:v>484.99</c:v>
                </c:pt>
                <c:pt idx="475">
                  <c:v>483.8571</c:v>
                </c:pt>
                <c:pt idx="476">
                  <c:v>482.1927</c:v>
                </c:pt>
                <c:pt idx="477">
                  <c:v>483.93180000000001</c:v>
                </c:pt>
                <c:pt idx="478">
                  <c:v>482.21499999999997</c:v>
                </c:pt>
                <c:pt idx="479">
                  <c:v>483.40359999999998</c:v>
                </c:pt>
                <c:pt idx="480">
                  <c:v>485.47669999999999</c:v>
                </c:pt>
                <c:pt idx="481">
                  <c:v>490.10829999999999</c:v>
                </c:pt>
                <c:pt idx="482">
                  <c:v>489.46019999999999</c:v>
                </c:pt>
                <c:pt idx="483">
                  <c:v>487.10410000000002</c:v>
                </c:pt>
                <c:pt idx="484">
                  <c:v>487.89670000000001</c:v>
                </c:pt>
                <c:pt idx="485">
                  <c:v>486.9907</c:v>
                </c:pt>
                <c:pt idx="486">
                  <c:v>487.2946</c:v>
                </c:pt>
                <c:pt idx="487">
                  <c:v>487.77030000000002</c:v>
                </c:pt>
                <c:pt idx="488">
                  <c:v>490.34190000000001</c:v>
                </c:pt>
                <c:pt idx="489">
                  <c:v>489.79520000000002</c:v>
                </c:pt>
                <c:pt idx="490">
                  <c:v>491.9008</c:v>
                </c:pt>
                <c:pt idx="491">
                  <c:v>494.61930000000001</c:v>
                </c:pt>
                <c:pt idx="492">
                  <c:v>500.5582</c:v>
                </c:pt>
                <c:pt idx="493">
                  <c:v>498.8569</c:v>
                </c:pt>
                <c:pt idx="494">
                  <c:v>503.20359999999999</c:v>
                </c:pt>
                <c:pt idx="495">
                  <c:v>505.58580000000001</c:v>
                </c:pt>
                <c:pt idx="496">
                  <c:v>503.51310000000001</c:v>
                </c:pt>
                <c:pt idx="497">
                  <c:v>502.40140000000002</c:v>
                </c:pt>
                <c:pt idx="498">
                  <c:v>504.65190000000001</c:v>
                </c:pt>
                <c:pt idx="499">
                  <c:v>503.04669999999999</c:v>
                </c:pt>
                <c:pt idx="500">
                  <c:v>507.19349999999997</c:v>
                </c:pt>
                <c:pt idx="501">
                  <c:v>511.36590000000001</c:v>
                </c:pt>
                <c:pt idx="502">
                  <c:v>514.05190000000005</c:v>
                </c:pt>
                <c:pt idx="503">
                  <c:v>514.14469999999994</c:v>
                </c:pt>
                <c:pt idx="504">
                  <c:v>514.43330000000003</c:v>
                </c:pt>
                <c:pt idx="505">
                  <c:v>513.68169999999998</c:v>
                </c:pt>
                <c:pt idx="506">
                  <c:v>506.6721</c:v>
                </c:pt>
                <c:pt idx="507">
                  <c:v>509.22550000000001</c:v>
                </c:pt>
                <c:pt idx="508">
                  <c:v>509.73059999999998</c:v>
                </c:pt>
                <c:pt idx="509">
                  <c:v>513.0557</c:v>
                </c:pt>
                <c:pt idx="510">
                  <c:v>508.77179999999998</c:v>
                </c:pt>
                <c:pt idx="511">
                  <c:v>510.31900000000002</c:v>
                </c:pt>
                <c:pt idx="512">
                  <c:v>509.46249999999998</c:v>
                </c:pt>
                <c:pt idx="513">
                  <c:v>512.40970000000004</c:v>
                </c:pt>
                <c:pt idx="514">
                  <c:v>505.4205</c:v>
                </c:pt>
                <c:pt idx="515">
                  <c:v>508.00549999999998</c:v>
                </c:pt>
                <c:pt idx="516">
                  <c:v>508.58780000000002</c:v>
                </c:pt>
                <c:pt idx="517">
                  <c:v>508.7047</c:v>
                </c:pt>
                <c:pt idx="518">
                  <c:v>508.35700000000003</c:v>
                </c:pt>
                <c:pt idx="519">
                  <c:v>510.8227</c:v>
                </c:pt>
                <c:pt idx="520">
                  <c:v>508.53320000000002</c:v>
                </c:pt>
                <c:pt idx="521">
                  <c:v>510.6635</c:v>
                </c:pt>
                <c:pt idx="522">
                  <c:v>513.39380000000006</c:v>
                </c:pt>
                <c:pt idx="523">
                  <c:v>510.93790000000001</c:v>
                </c:pt>
                <c:pt idx="524">
                  <c:v>510.89190000000002</c:v>
                </c:pt>
                <c:pt idx="525">
                  <c:v>513.91600000000005</c:v>
                </c:pt>
                <c:pt idx="526">
                  <c:v>518.20259999999996</c:v>
                </c:pt>
                <c:pt idx="527">
                  <c:v>514.56740000000002</c:v>
                </c:pt>
                <c:pt idx="528">
                  <c:v>513.80219999999997</c:v>
                </c:pt>
                <c:pt idx="529">
                  <c:v>514.5616</c:v>
                </c:pt>
                <c:pt idx="530">
                  <c:v>521.68799999999999</c:v>
                </c:pt>
                <c:pt idx="531">
                  <c:v>534.58590000000004</c:v>
                </c:pt>
                <c:pt idx="532">
                  <c:v>514.09929999999997</c:v>
                </c:pt>
                <c:pt idx="533">
                  <c:v>494.71050000000002</c:v>
                </c:pt>
                <c:pt idx="534">
                  <c:v>510.4101</c:v>
                </c:pt>
                <c:pt idx="535">
                  <c:v>508.09910000000002</c:v>
                </c:pt>
                <c:pt idx="536">
                  <c:v>512.46159999999998</c:v>
                </c:pt>
                <c:pt idx="537">
                  <c:v>515.30219999999997</c:v>
                </c:pt>
                <c:pt idx="538">
                  <c:v>515.16520000000003</c:v>
                </c:pt>
                <c:pt idx="539">
                  <c:v>519.77539999999999</c:v>
                </c:pt>
                <c:pt idx="540">
                  <c:v>515.65060000000005</c:v>
                </c:pt>
                <c:pt idx="541">
                  <c:v>515.38310000000001</c:v>
                </c:pt>
                <c:pt idx="542">
                  <c:v>518.17319999999995</c:v>
                </c:pt>
                <c:pt idx="543">
                  <c:v>522.29309999999998</c:v>
                </c:pt>
                <c:pt idx="544">
                  <c:v>522.42129999999997</c:v>
                </c:pt>
                <c:pt idx="545">
                  <c:v>526.2133</c:v>
                </c:pt>
                <c:pt idx="546">
                  <c:v>526.05909999999994</c:v>
                </c:pt>
                <c:pt idx="547">
                  <c:v>526.88570000000004</c:v>
                </c:pt>
                <c:pt idx="548">
                  <c:v>527.76670000000001</c:v>
                </c:pt>
                <c:pt idx="549">
                  <c:v>531.36419999999998</c:v>
                </c:pt>
                <c:pt idx="550">
                  <c:v>532.68129999999996</c:v>
                </c:pt>
                <c:pt idx="551">
                  <c:v>538.74620000000004</c:v>
                </c:pt>
                <c:pt idx="552">
                  <c:v>543.73900000000003</c:v>
                </c:pt>
                <c:pt idx="553">
                  <c:v>543.46199999999999</c:v>
                </c:pt>
                <c:pt idx="554">
                  <c:v>540.31190000000004</c:v>
                </c:pt>
                <c:pt idx="555">
                  <c:v>541.51859999999999</c:v>
                </c:pt>
                <c:pt idx="556">
                  <c:v>541.8519</c:v>
                </c:pt>
                <c:pt idx="557">
                  <c:v>540.96280000000002</c:v>
                </c:pt>
                <c:pt idx="558">
                  <c:v>541.64380000000006</c:v>
                </c:pt>
                <c:pt idx="559">
                  <c:v>544.57619999999997</c:v>
                </c:pt>
                <c:pt idx="560">
                  <c:v>539.03599999999994</c:v>
                </c:pt>
                <c:pt idx="561">
                  <c:v>541.0385</c:v>
                </c:pt>
                <c:pt idx="562">
                  <c:v>542.87530000000004</c:v>
                </c:pt>
                <c:pt idx="563">
                  <c:v>543.43389999999999</c:v>
                </c:pt>
                <c:pt idx="564">
                  <c:v>543.80250000000001</c:v>
                </c:pt>
                <c:pt idx="565">
                  <c:v>541.47460000000001</c:v>
                </c:pt>
                <c:pt idx="566">
                  <c:v>548.49609999999996</c:v>
                </c:pt>
                <c:pt idx="567">
                  <c:v>545.89769999999999</c:v>
                </c:pt>
                <c:pt idx="568">
                  <c:v>549.79870000000005</c:v>
                </c:pt>
                <c:pt idx="569">
                  <c:v>551.2971</c:v>
                </c:pt>
                <c:pt idx="570">
                  <c:v>553.00639999999999</c:v>
                </c:pt>
                <c:pt idx="571">
                  <c:v>554.92110000000002</c:v>
                </c:pt>
                <c:pt idx="572">
                  <c:v>556.70429999999999</c:v>
                </c:pt>
                <c:pt idx="573">
                  <c:v>555.93309999999997</c:v>
                </c:pt>
                <c:pt idx="574">
                  <c:v>558.72540000000004</c:v>
                </c:pt>
                <c:pt idx="575">
                  <c:v>556.13109999999995</c:v>
                </c:pt>
                <c:pt idx="576">
                  <c:v>554.16840000000002</c:v>
                </c:pt>
                <c:pt idx="577">
                  <c:v>554.75329999999997</c:v>
                </c:pt>
                <c:pt idx="578">
                  <c:v>553.80470000000003</c:v>
                </c:pt>
                <c:pt idx="579">
                  <c:v>549.71870000000001</c:v>
                </c:pt>
                <c:pt idx="580">
                  <c:v>551.33489999999995</c:v>
                </c:pt>
                <c:pt idx="581">
                  <c:v>547.86239999999998</c:v>
                </c:pt>
                <c:pt idx="582">
                  <c:v>544.27200000000005</c:v>
                </c:pt>
                <c:pt idx="583">
                  <c:v>538.75040000000001</c:v>
                </c:pt>
                <c:pt idx="584">
                  <c:v>537.73299999999995</c:v>
                </c:pt>
                <c:pt idx="585">
                  <c:v>536.5385</c:v>
                </c:pt>
                <c:pt idx="586">
                  <c:v>536.14499999999998</c:v>
                </c:pt>
                <c:pt idx="587">
                  <c:v>534.29010000000005</c:v>
                </c:pt>
                <c:pt idx="588">
                  <c:v>537.47410000000002</c:v>
                </c:pt>
                <c:pt idx="589">
                  <c:v>540.58349999999996</c:v>
                </c:pt>
                <c:pt idx="590">
                  <c:v>542.49379999999996</c:v>
                </c:pt>
                <c:pt idx="591">
                  <c:v>540.54549999999995</c:v>
                </c:pt>
                <c:pt idx="592">
                  <c:v>543.9796</c:v>
                </c:pt>
                <c:pt idx="593">
                  <c:v>541.46510000000001</c:v>
                </c:pt>
                <c:pt idx="594">
                  <c:v>543.0951</c:v>
                </c:pt>
                <c:pt idx="595">
                  <c:v>544.52239999999995</c:v>
                </c:pt>
                <c:pt idx="596">
                  <c:v>544.88679999999999</c:v>
                </c:pt>
                <c:pt idx="597">
                  <c:v>546.49009999999998</c:v>
                </c:pt>
                <c:pt idx="598">
                  <c:v>541.06089999999995</c:v>
                </c:pt>
                <c:pt idx="599">
                  <c:v>540.85900000000004</c:v>
                </c:pt>
                <c:pt idx="600">
                  <c:v>540.94659999999999</c:v>
                </c:pt>
                <c:pt idx="601">
                  <c:v>543.35739999999998</c:v>
                </c:pt>
                <c:pt idx="602">
                  <c:v>544.21990000000005</c:v>
                </c:pt>
                <c:pt idx="603">
                  <c:v>544.65890000000002</c:v>
                </c:pt>
                <c:pt idx="604">
                  <c:v>548.00670000000002</c:v>
                </c:pt>
                <c:pt idx="605">
                  <c:v>545.40959999999995</c:v>
                </c:pt>
                <c:pt idx="606">
                  <c:v>546.33219999999994</c:v>
                </c:pt>
                <c:pt idx="607">
                  <c:v>544.56560000000002</c:v>
                </c:pt>
                <c:pt idx="608">
                  <c:v>545.48509999999999</c:v>
                </c:pt>
                <c:pt idx="609">
                  <c:v>547.05849999999998</c:v>
                </c:pt>
                <c:pt idx="610">
                  <c:v>545.86670000000004</c:v>
                </c:pt>
                <c:pt idx="611">
                  <c:v>543.04200000000003</c:v>
                </c:pt>
                <c:pt idx="612">
                  <c:v>540.34630000000004</c:v>
                </c:pt>
                <c:pt idx="613">
                  <c:v>537.625</c:v>
                </c:pt>
                <c:pt idx="614">
                  <c:v>534.09410000000003</c:v>
                </c:pt>
                <c:pt idx="615">
                  <c:v>535.32389999999998</c:v>
                </c:pt>
                <c:pt idx="616">
                  <c:v>534.62879999999996</c:v>
                </c:pt>
                <c:pt idx="617">
                  <c:v>534.73509999999999</c:v>
                </c:pt>
                <c:pt idx="618">
                  <c:v>538.46019999999999</c:v>
                </c:pt>
                <c:pt idx="619">
                  <c:v>534.024</c:v>
                </c:pt>
                <c:pt idx="620">
                  <c:v>533.42859999999996</c:v>
                </c:pt>
                <c:pt idx="621">
                  <c:v>533.25509999999997</c:v>
                </c:pt>
                <c:pt idx="622">
                  <c:v>534.90880000000004</c:v>
                </c:pt>
                <c:pt idx="623">
                  <c:v>534.00229999999999</c:v>
                </c:pt>
                <c:pt idx="624">
                  <c:v>534.2808</c:v>
                </c:pt>
                <c:pt idx="625">
                  <c:v>532.10360000000003</c:v>
                </c:pt>
                <c:pt idx="626">
                  <c:v>532.42660000000001</c:v>
                </c:pt>
                <c:pt idx="627">
                  <c:v>526.18010000000004</c:v>
                </c:pt>
                <c:pt idx="628">
                  <c:v>528.423</c:v>
                </c:pt>
                <c:pt idx="629">
                  <c:v>527.39679999999998</c:v>
                </c:pt>
                <c:pt idx="630">
                  <c:v>521.64660000000003</c:v>
                </c:pt>
                <c:pt idx="631">
                  <c:v>519.7704</c:v>
                </c:pt>
                <c:pt idx="632">
                  <c:v>516.32439999999997</c:v>
                </c:pt>
                <c:pt idx="633">
                  <c:v>516.31910000000005</c:v>
                </c:pt>
                <c:pt idx="634">
                  <c:v>513.03949999999998</c:v>
                </c:pt>
                <c:pt idx="635">
                  <c:v>514.0915</c:v>
                </c:pt>
                <c:pt idx="636">
                  <c:v>504.45209999999997</c:v>
                </c:pt>
                <c:pt idx="637">
                  <c:v>503.00119999999998</c:v>
                </c:pt>
                <c:pt idx="638">
                  <c:v>494.8202</c:v>
                </c:pt>
                <c:pt idx="639">
                  <c:v>496.74950000000001</c:v>
                </c:pt>
                <c:pt idx="640">
                  <c:v>487.97140000000002</c:v>
                </c:pt>
                <c:pt idx="641">
                  <c:v>483.45569999999998</c:v>
                </c:pt>
                <c:pt idx="642">
                  <c:v>476.8646</c:v>
                </c:pt>
                <c:pt idx="643">
                  <c:v>472.25040000000001</c:v>
                </c:pt>
                <c:pt idx="644">
                  <c:v>466.2955</c:v>
                </c:pt>
                <c:pt idx="645">
                  <c:v>469.58969999999999</c:v>
                </c:pt>
              </c:numCache>
            </c:numRef>
          </c:val>
          <c:smooth val="0"/>
          <c:extLst>
            <c:ext xmlns:c16="http://schemas.microsoft.com/office/drawing/2014/chart" uri="{C3380CC4-5D6E-409C-BE32-E72D297353CC}">
              <c16:uniqueId val="{00000000-F6E1-4DC4-AE02-6B7E6B3C8313}"/>
            </c:ext>
          </c:extLst>
        </c:ser>
        <c:dLbls>
          <c:showLegendKey val="0"/>
          <c:showVal val="0"/>
          <c:showCatName val="0"/>
          <c:showSerName val="0"/>
          <c:showPercent val="0"/>
          <c:showBubbleSize val="0"/>
        </c:dLbls>
        <c:smooth val="0"/>
        <c:axId val="298009728"/>
        <c:axId val="298011264"/>
      </c:lineChart>
      <c:dateAx>
        <c:axId val="298009728"/>
        <c:scaling>
          <c:orientation val="minMax"/>
          <c:max val="44786"/>
        </c:scaling>
        <c:delete val="0"/>
        <c:axPos val="b"/>
        <c:numFmt formatCode="yyyy" sourceLinked="0"/>
        <c:majorTickMark val="cross"/>
        <c:minorTickMark val="none"/>
        <c:tickLblPos val="nextTo"/>
        <c:spPr>
          <a:ln>
            <a:noFill/>
          </a:ln>
        </c:spPr>
        <c:txPr>
          <a:bodyPr rot="0" vert="horz"/>
          <a:lstStyle/>
          <a:p>
            <a:pPr>
              <a:defRPr sz="1200"/>
            </a:pPr>
            <a:endParaRPr lang="de-DE"/>
          </a:p>
        </c:txPr>
        <c:crossAx val="298011264"/>
        <c:crossesAt val="-1000"/>
        <c:auto val="0"/>
        <c:lblOffset val="100"/>
        <c:baseTimeUnit val="days"/>
        <c:majorUnit val="1"/>
        <c:majorTimeUnit val="years"/>
      </c:dateAx>
      <c:valAx>
        <c:axId val="298011264"/>
        <c:scaling>
          <c:orientation val="minMax"/>
          <c:min val="350"/>
        </c:scaling>
        <c:delete val="0"/>
        <c:axPos val="l"/>
        <c:majorGridlines>
          <c:spPr>
            <a:ln w="6350" cap="flat" cmpd="sng" algn="ctr">
              <a:noFill/>
              <a:prstDash val="solid"/>
              <a:round/>
            </a:ln>
            <a:effectLst/>
            <a:extLst>
              <a:ext uri="{91240B29-F687-4F45-9708-019B960494DF}">
                <a14:hiddenLine xmlns:a14="http://schemas.microsoft.com/office/drawing/2010/main" w="6350" cap="flat" cmpd="sng" algn="ctr">
                  <a:solidFill>
                    <a:srgbClr val="000000">
                      <a:tint val="75000"/>
                    </a:srgbClr>
                  </a:solidFill>
                  <a:prstDash val="solid"/>
                  <a:round/>
                </a14:hiddenLine>
              </a:ext>
            </a:extLst>
          </c:spPr>
        </c:majorGridlines>
        <c:title>
          <c:tx>
            <c:rich>
              <a:bodyPr rot="0" vert="horz"/>
              <a:lstStyle/>
              <a:p>
                <a:pPr>
                  <a:defRPr sz="1200"/>
                </a:pPr>
                <a:r>
                  <a:rPr lang="en-GB" sz="1200" dirty="0"/>
                  <a:t>Index</a:t>
                </a:r>
              </a:p>
            </c:rich>
          </c:tx>
          <c:layout>
            <c:manualLayout>
              <c:xMode val="edge"/>
              <c:yMode val="edge"/>
              <c:x val="9.1294513031456976E-4"/>
              <c:y val="0"/>
            </c:manualLayout>
          </c:layout>
          <c:overlay val="0"/>
        </c:title>
        <c:numFmt formatCode="0" sourceLinked="0"/>
        <c:majorTickMark val="out"/>
        <c:minorTickMark val="none"/>
        <c:tickLblPos val="nextTo"/>
        <c:spPr>
          <a:ln>
            <a:noFill/>
            <a:prstDash val="solid"/>
          </a:ln>
        </c:spPr>
        <c:txPr>
          <a:bodyPr rot="0" vert="horz"/>
          <a:lstStyle/>
          <a:p>
            <a:pPr>
              <a:defRPr sz="1200"/>
            </a:pPr>
            <a:endParaRPr lang="de-DE"/>
          </a:p>
        </c:txPr>
        <c:crossAx val="298009728"/>
        <c:crosses val="autoZero"/>
        <c:crossBetween val="between"/>
      </c:valAx>
    </c:plotArea>
    <c:plotVisOnly val="1"/>
    <c:dispBlanksAs val="gap"/>
    <c:showDLblsOverMax val="0"/>
  </c:chart>
  <c:spPr>
    <a:ln w="25400">
      <a:noFill/>
    </a:ln>
  </c:spPr>
  <c:txPr>
    <a:bodyPr/>
    <a:lstStyle/>
    <a:p>
      <a:pPr>
        <a:defRPr sz="900" b="0">
          <a:latin typeface="Verlag Office"/>
          <a:ea typeface="Verlag Office"/>
          <a:cs typeface="Verlag Office"/>
        </a:defRPr>
      </a:pPr>
      <a:endParaRPr lang="de-D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66229356023867E-2"/>
          <c:y val="9.3049170078186957E-2"/>
          <c:w val="0.93103377064397619"/>
          <c:h val="0.76537307337168836"/>
        </c:manualLayout>
      </c:layout>
      <c:lineChart>
        <c:grouping val="standard"/>
        <c:varyColors val="0"/>
        <c:ser>
          <c:idx val="0"/>
          <c:order val="0"/>
          <c:tx>
            <c:strRef>
              <c:f>Valuations!$Q$27</c:f>
              <c:strCache>
                <c:ptCount val="1"/>
                <c:pt idx="0">
                  <c:v>Developed market equities</c:v>
                </c:pt>
              </c:strCache>
            </c:strRef>
          </c:tx>
          <c:spPr>
            <a:ln w="22225"/>
          </c:spPr>
          <c:marker>
            <c:symbol val="none"/>
          </c:marker>
          <c:cat>
            <c:numRef>
              <c:f>Valuations!$C$14:$C$554</c:f>
              <c:numCache>
                <c:formatCode>dd\.mm\.yyyy</c:formatCode>
                <c:ptCount val="541"/>
                <c:pt idx="0">
                  <c:v>0</c:v>
                </c:pt>
                <c:pt idx="1">
                  <c:v>40921</c:v>
                </c:pt>
                <c:pt idx="2">
                  <c:v>40928</c:v>
                </c:pt>
                <c:pt idx="3">
                  <c:v>40935</c:v>
                </c:pt>
                <c:pt idx="4">
                  <c:v>40942</c:v>
                </c:pt>
                <c:pt idx="5">
                  <c:v>40949</c:v>
                </c:pt>
                <c:pt idx="6">
                  <c:v>40956</c:v>
                </c:pt>
                <c:pt idx="7">
                  <c:v>40963</c:v>
                </c:pt>
                <c:pt idx="8">
                  <c:v>40970</c:v>
                </c:pt>
                <c:pt idx="9">
                  <c:v>40977</c:v>
                </c:pt>
                <c:pt idx="10">
                  <c:v>40984</c:v>
                </c:pt>
                <c:pt idx="11">
                  <c:v>40991</c:v>
                </c:pt>
                <c:pt idx="12">
                  <c:v>40998</c:v>
                </c:pt>
                <c:pt idx="13">
                  <c:v>41005</c:v>
                </c:pt>
                <c:pt idx="14">
                  <c:v>41012</c:v>
                </c:pt>
                <c:pt idx="15">
                  <c:v>41019</c:v>
                </c:pt>
                <c:pt idx="16">
                  <c:v>41026</c:v>
                </c:pt>
                <c:pt idx="17">
                  <c:v>41033</c:v>
                </c:pt>
                <c:pt idx="18">
                  <c:v>41040</c:v>
                </c:pt>
                <c:pt idx="19">
                  <c:v>41047</c:v>
                </c:pt>
                <c:pt idx="20">
                  <c:v>41054</c:v>
                </c:pt>
                <c:pt idx="21">
                  <c:v>41061</c:v>
                </c:pt>
                <c:pt idx="22">
                  <c:v>41068</c:v>
                </c:pt>
                <c:pt idx="23">
                  <c:v>41075</c:v>
                </c:pt>
                <c:pt idx="24">
                  <c:v>41082</c:v>
                </c:pt>
                <c:pt idx="25">
                  <c:v>41089</c:v>
                </c:pt>
                <c:pt idx="26">
                  <c:v>41096</c:v>
                </c:pt>
                <c:pt idx="27">
                  <c:v>41103</c:v>
                </c:pt>
                <c:pt idx="28">
                  <c:v>41110</c:v>
                </c:pt>
                <c:pt idx="29">
                  <c:v>41117</c:v>
                </c:pt>
                <c:pt idx="30">
                  <c:v>41124</c:v>
                </c:pt>
                <c:pt idx="31">
                  <c:v>41131</c:v>
                </c:pt>
                <c:pt idx="32">
                  <c:v>41138</c:v>
                </c:pt>
                <c:pt idx="33">
                  <c:v>41145</c:v>
                </c:pt>
                <c:pt idx="34">
                  <c:v>41152</c:v>
                </c:pt>
                <c:pt idx="35">
                  <c:v>41159</c:v>
                </c:pt>
                <c:pt idx="36">
                  <c:v>41166</c:v>
                </c:pt>
                <c:pt idx="37">
                  <c:v>41173</c:v>
                </c:pt>
                <c:pt idx="38">
                  <c:v>41180</c:v>
                </c:pt>
                <c:pt idx="39">
                  <c:v>41187</c:v>
                </c:pt>
                <c:pt idx="40">
                  <c:v>41194</c:v>
                </c:pt>
                <c:pt idx="41">
                  <c:v>41201</c:v>
                </c:pt>
                <c:pt idx="42">
                  <c:v>41208</c:v>
                </c:pt>
                <c:pt idx="43">
                  <c:v>41215</c:v>
                </c:pt>
                <c:pt idx="44">
                  <c:v>41222</c:v>
                </c:pt>
                <c:pt idx="45">
                  <c:v>41229</c:v>
                </c:pt>
                <c:pt idx="46">
                  <c:v>41236</c:v>
                </c:pt>
                <c:pt idx="47">
                  <c:v>41243</c:v>
                </c:pt>
                <c:pt idx="48">
                  <c:v>41250</c:v>
                </c:pt>
                <c:pt idx="49">
                  <c:v>41257</c:v>
                </c:pt>
                <c:pt idx="50">
                  <c:v>41264</c:v>
                </c:pt>
                <c:pt idx="51">
                  <c:v>41271</c:v>
                </c:pt>
                <c:pt idx="52">
                  <c:v>41278</c:v>
                </c:pt>
                <c:pt idx="53">
                  <c:v>41285</c:v>
                </c:pt>
                <c:pt idx="54">
                  <c:v>41292</c:v>
                </c:pt>
                <c:pt idx="55">
                  <c:v>41299</c:v>
                </c:pt>
                <c:pt idx="56">
                  <c:v>41306</c:v>
                </c:pt>
                <c:pt idx="57">
                  <c:v>41313</c:v>
                </c:pt>
                <c:pt idx="58">
                  <c:v>41320</c:v>
                </c:pt>
                <c:pt idx="59">
                  <c:v>41327</c:v>
                </c:pt>
                <c:pt idx="60">
                  <c:v>41334</c:v>
                </c:pt>
                <c:pt idx="61">
                  <c:v>41341</c:v>
                </c:pt>
                <c:pt idx="62">
                  <c:v>41348</c:v>
                </c:pt>
                <c:pt idx="63">
                  <c:v>41355</c:v>
                </c:pt>
                <c:pt idx="64">
                  <c:v>41362</c:v>
                </c:pt>
                <c:pt idx="65">
                  <c:v>41369</c:v>
                </c:pt>
                <c:pt idx="66">
                  <c:v>41376</c:v>
                </c:pt>
                <c:pt idx="67">
                  <c:v>41383</c:v>
                </c:pt>
                <c:pt idx="68">
                  <c:v>41390</c:v>
                </c:pt>
                <c:pt idx="69">
                  <c:v>41397</c:v>
                </c:pt>
                <c:pt idx="70">
                  <c:v>41404</c:v>
                </c:pt>
                <c:pt idx="71">
                  <c:v>41411</c:v>
                </c:pt>
                <c:pt idx="72">
                  <c:v>41418</c:v>
                </c:pt>
                <c:pt idx="73">
                  <c:v>41425</c:v>
                </c:pt>
                <c:pt idx="74">
                  <c:v>41432</c:v>
                </c:pt>
                <c:pt idx="75">
                  <c:v>41439</c:v>
                </c:pt>
                <c:pt idx="76">
                  <c:v>41446</c:v>
                </c:pt>
                <c:pt idx="77">
                  <c:v>41453</c:v>
                </c:pt>
                <c:pt idx="78">
                  <c:v>41460</c:v>
                </c:pt>
                <c:pt idx="79">
                  <c:v>41467</c:v>
                </c:pt>
                <c:pt idx="80">
                  <c:v>41474</c:v>
                </c:pt>
                <c:pt idx="81">
                  <c:v>41481</c:v>
                </c:pt>
                <c:pt idx="82">
                  <c:v>41488</c:v>
                </c:pt>
                <c:pt idx="83">
                  <c:v>41495</c:v>
                </c:pt>
                <c:pt idx="84">
                  <c:v>41502</c:v>
                </c:pt>
                <c:pt idx="85">
                  <c:v>41509</c:v>
                </c:pt>
                <c:pt idx="86">
                  <c:v>41516</c:v>
                </c:pt>
                <c:pt idx="87">
                  <c:v>41523</c:v>
                </c:pt>
                <c:pt idx="88">
                  <c:v>41530</c:v>
                </c:pt>
                <c:pt idx="89">
                  <c:v>41537</c:v>
                </c:pt>
                <c:pt idx="90">
                  <c:v>41544</c:v>
                </c:pt>
                <c:pt idx="91">
                  <c:v>41551</c:v>
                </c:pt>
                <c:pt idx="92">
                  <c:v>41558</c:v>
                </c:pt>
                <c:pt idx="93">
                  <c:v>41565</c:v>
                </c:pt>
                <c:pt idx="94">
                  <c:v>41572</c:v>
                </c:pt>
                <c:pt idx="95">
                  <c:v>41579</c:v>
                </c:pt>
                <c:pt idx="96">
                  <c:v>41586</c:v>
                </c:pt>
                <c:pt idx="97">
                  <c:v>41593</c:v>
                </c:pt>
                <c:pt idx="98">
                  <c:v>41600</c:v>
                </c:pt>
                <c:pt idx="99">
                  <c:v>41607</c:v>
                </c:pt>
                <c:pt idx="100">
                  <c:v>41614</c:v>
                </c:pt>
                <c:pt idx="101">
                  <c:v>41621</c:v>
                </c:pt>
                <c:pt idx="102">
                  <c:v>41628</c:v>
                </c:pt>
                <c:pt idx="103">
                  <c:v>41635</c:v>
                </c:pt>
                <c:pt idx="104">
                  <c:v>41642</c:v>
                </c:pt>
                <c:pt idx="105">
                  <c:v>41649</c:v>
                </c:pt>
                <c:pt idx="106">
                  <c:v>41656</c:v>
                </c:pt>
                <c:pt idx="107">
                  <c:v>41663</c:v>
                </c:pt>
                <c:pt idx="108">
                  <c:v>41670</c:v>
                </c:pt>
                <c:pt idx="109">
                  <c:v>41677</c:v>
                </c:pt>
                <c:pt idx="110">
                  <c:v>41684</c:v>
                </c:pt>
                <c:pt idx="111">
                  <c:v>41691</c:v>
                </c:pt>
                <c:pt idx="112">
                  <c:v>41698</c:v>
                </c:pt>
                <c:pt idx="113">
                  <c:v>41705</c:v>
                </c:pt>
                <c:pt idx="114">
                  <c:v>41712</c:v>
                </c:pt>
                <c:pt idx="115">
                  <c:v>41719</c:v>
                </c:pt>
                <c:pt idx="116">
                  <c:v>41726</c:v>
                </c:pt>
                <c:pt idx="117">
                  <c:v>41733</c:v>
                </c:pt>
                <c:pt idx="118">
                  <c:v>41740</c:v>
                </c:pt>
                <c:pt idx="119">
                  <c:v>41747</c:v>
                </c:pt>
                <c:pt idx="120">
                  <c:v>41754</c:v>
                </c:pt>
                <c:pt idx="121">
                  <c:v>41761</c:v>
                </c:pt>
                <c:pt idx="122">
                  <c:v>41768</c:v>
                </c:pt>
                <c:pt idx="123">
                  <c:v>41775</c:v>
                </c:pt>
                <c:pt idx="124">
                  <c:v>41782</c:v>
                </c:pt>
                <c:pt idx="125">
                  <c:v>41789</c:v>
                </c:pt>
                <c:pt idx="126">
                  <c:v>41796</c:v>
                </c:pt>
                <c:pt idx="127">
                  <c:v>41803</c:v>
                </c:pt>
                <c:pt idx="128">
                  <c:v>41810</c:v>
                </c:pt>
                <c:pt idx="129">
                  <c:v>41817</c:v>
                </c:pt>
                <c:pt idx="130">
                  <c:v>41824</c:v>
                </c:pt>
                <c:pt idx="131">
                  <c:v>41831</c:v>
                </c:pt>
                <c:pt idx="132">
                  <c:v>41838</c:v>
                </c:pt>
                <c:pt idx="133">
                  <c:v>41845</c:v>
                </c:pt>
                <c:pt idx="134">
                  <c:v>41852</c:v>
                </c:pt>
                <c:pt idx="135">
                  <c:v>41859</c:v>
                </c:pt>
                <c:pt idx="136">
                  <c:v>41866</c:v>
                </c:pt>
                <c:pt idx="137">
                  <c:v>41873</c:v>
                </c:pt>
                <c:pt idx="138">
                  <c:v>41880</c:v>
                </c:pt>
                <c:pt idx="139">
                  <c:v>41887</c:v>
                </c:pt>
                <c:pt idx="140">
                  <c:v>41894</c:v>
                </c:pt>
                <c:pt idx="141">
                  <c:v>41901</c:v>
                </c:pt>
                <c:pt idx="142">
                  <c:v>41908</c:v>
                </c:pt>
                <c:pt idx="143">
                  <c:v>41915</c:v>
                </c:pt>
                <c:pt idx="144">
                  <c:v>41922</c:v>
                </c:pt>
                <c:pt idx="145">
                  <c:v>41929</c:v>
                </c:pt>
                <c:pt idx="146">
                  <c:v>41936</c:v>
                </c:pt>
                <c:pt idx="147">
                  <c:v>41943</c:v>
                </c:pt>
                <c:pt idx="148">
                  <c:v>41950</c:v>
                </c:pt>
                <c:pt idx="149">
                  <c:v>41957</c:v>
                </c:pt>
                <c:pt idx="150">
                  <c:v>41964</c:v>
                </c:pt>
                <c:pt idx="151">
                  <c:v>41971</c:v>
                </c:pt>
                <c:pt idx="152">
                  <c:v>41978</c:v>
                </c:pt>
                <c:pt idx="153">
                  <c:v>41985</c:v>
                </c:pt>
                <c:pt idx="154">
                  <c:v>41992</c:v>
                </c:pt>
                <c:pt idx="155">
                  <c:v>41999</c:v>
                </c:pt>
                <c:pt idx="156">
                  <c:v>42006</c:v>
                </c:pt>
                <c:pt idx="157">
                  <c:v>42013</c:v>
                </c:pt>
                <c:pt idx="158">
                  <c:v>42020</c:v>
                </c:pt>
                <c:pt idx="159">
                  <c:v>42027</c:v>
                </c:pt>
                <c:pt idx="160">
                  <c:v>42034</c:v>
                </c:pt>
                <c:pt idx="161">
                  <c:v>42041</c:v>
                </c:pt>
                <c:pt idx="162">
                  <c:v>42048</c:v>
                </c:pt>
                <c:pt idx="163">
                  <c:v>42055</c:v>
                </c:pt>
                <c:pt idx="164">
                  <c:v>42062</c:v>
                </c:pt>
                <c:pt idx="165">
                  <c:v>42069</c:v>
                </c:pt>
                <c:pt idx="166">
                  <c:v>42076</c:v>
                </c:pt>
                <c:pt idx="167">
                  <c:v>42083</c:v>
                </c:pt>
                <c:pt idx="168">
                  <c:v>42090</c:v>
                </c:pt>
                <c:pt idx="169">
                  <c:v>42097</c:v>
                </c:pt>
                <c:pt idx="170">
                  <c:v>42104</c:v>
                </c:pt>
                <c:pt idx="171">
                  <c:v>42111</c:v>
                </c:pt>
                <c:pt idx="172">
                  <c:v>42118</c:v>
                </c:pt>
                <c:pt idx="173">
                  <c:v>42125</c:v>
                </c:pt>
                <c:pt idx="174">
                  <c:v>42132</c:v>
                </c:pt>
                <c:pt idx="175">
                  <c:v>42139</c:v>
                </c:pt>
                <c:pt idx="176">
                  <c:v>42146</c:v>
                </c:pt>
                <c:pt idx="177">
                  <c:v>42153</c:v>
                </c:pt>
                <c:pt idx="178">
                  <c:v>42160</c:v>
                </c:pt>
                <c:pt idx="179">
                  <c:v>42167</c:v>
                </c:pt>
                <c:pt idx="180">
                  <c:v>42174</c:v>
                </c:pt>
                <c:pt idx="181">
                  <c:v>42181</c:v>
                </c:pt>
                <c:pt idx="182">
                  <c:v>42188</c:v>
                </c:pt>
                <c:pt idx="183">
                  <c:v>42195</c:v>
                </c:pt>
                <c:pt idx="184">
                  <c:v>42202</c:v>
                </c:pt>
                <c:pt idx="185">
                  <c:v>42209</c:v>
                </c:pt>
                <c:pt idx="186">
                  <c:v>42216</c:v>
                </c:pt>
                <c:pt idx="187">
                  <c:v>42223</c:v>
                </c:pt>
                <c:pt idx="188">
                  <c:v>42230</c:v>
                </c:pt>
                <c:pt idx="189">
                  <c:v>42237</c:v>
                </c:pt>
                <c:pt idx="190">
                  <c:v>42244</c:v>
                </c:pt>
                <c:pt idx="191">
                  <c:v>42251</c:v>
                </c:pt>
                <c:pt idx="192">
                  <c:v>42258</c:v>
                </c:pt>
                <c:pt idx="193">
                  <c:v>42265</c:v>
                </c:pt>
                <c:pt idx="194">
                  <c:v>42272</c:v>
                </c:pt>
                <c:pt idx="195">
                  <c:v>42279</c:v>
                </c:pt>
                <c:pt idx="196">
                  <c:v>42286</c:v>
                </c:pt>
                <c:pt idx="197">
                  <c:v>42293</c:v>
                </c:pt>
                <c:pt idx="198">
                  <c:v>42300</c:v>
                </c:pt>
                <c:pt idx="199">
                  <c:v>42307</c:v>
                </c:pt>
                <c:pt idx="200">
                  <c:v>42314</c:v>
                </c:pt>
                <c:pt idx="201">
                  <c:v>42321</c:v>
                </c:pt>
                <c:pt idx="202">
                  <c:v>42328</c:v>
                </c:pt>
                <c:pt idx="203">
                  <c:v>42335</c:v>
                </c:pt>
                <c:pt idx="204">
                  <c:v>42342</c:v>
                </c:pt>
                <c:pt idx="205">
                  <c:v>42349</c:v>
                </c:pt>
                <c:pt idx="206">
                  <c:v>42356</c:v>
                </c:pt>
                <c:pt idx="207">
                  <c:v>42363</c:v>
                </c:pt>
                <c:pt idx="208">
                  <c:v>42370</c:v>
                </c:pt>
                <c:pt idx="209">
                  <c:v>42377</c:v>
                </c:pt>
                <c:pt idx="210">
                  <c:v>42384</c:v>
                </c:pt>
                <c:pt idx="211">
                  <c:v>42391</c:v>
                </c:pt>
                <c:pt idx="212">
                  <c:v>42398</c:v>
                </c:pt>
                <c:pt idx="213">
                  <c:v>42405</c:v>
                </c:pt>
                <c:pt idx="214">
                  <c:v>42412</c:v>
                </c:pt>
                <c:pt idx="215">
                  <c:v>42419</c:v>
                </c:pt>
                <c:pt idx="216">
                  <c:v>42426</c:v>
                </c:pt>
                <c:pt idx="217">
                  <c:v>42433</c:v>
                </c:pt>
                <c:pt idx="218">
                  <c:v>42440</c:v>
                </c:pt>
                <c:pt idx="219">
                  <c:v>42447</c:v>
                </c:pt>
                <c:pt idx="220">
                  <c:v>42454</c:v>
                </c:pt>
                <c:pt idx="221">
                  <c:v>42461</c:v>
                </c:pt>
                <c:pt idx="222">
                  <c:v>42468</c:v>
                </c:pt>
                <c:pt idx="223">
                  <c:v>42475</c:v>
                </c:pt>
                <c:pt idx="224">
                  <c:v>42482</c:v>
                </c:pt>
                <c:pt idx="225">
                  <c:v>42489</c:v>
                </c:pt>
                <c:pt idx="226">
                  <c:v>42496</c:v>
                </c:pt>
                <c:pt idx="227">
                  <c:v>42503</c:v>
                </c:pt>
                <c:pt idx="228">
                  <c:v>42510</c:v>
                </c:pt>
                <c:pt idx="229">
                  <c:v>42517</c:v>
                </c:pt>
                <c:pt idx="230">
                  <c:v>42524</c:v>
                </c:pt>
                <c:pt idx="231">
                  <c:v>42531</c:v>
                </c:pt>
                <c:pt idx="232">
                  <c:v>42538</c:v>
                </c:pt>
                <c:pt idx="233">
                  <c:v>42545</c:v>
                </c:pt>
                <c:pt idx="234">
                  <c:v>42552</c:v>
                </c:pt>
                <c:pt idx="235">
                  <c:v>42559</c:v>
                </c:pt>
                <c:pt idx="236">
                  <c:v>42566</c:v>
                </c:pt>
                <c:pt idx="237">
                  <c:v>42573</c:v>
                </c:pt>
                <c:pt idx="238">
                  <c:v>42580</c:v>
                </c:pt>
                <c:pt idx="239">
                  <c:v>42587</c:v>
                </c:pt>
                <c:pt idx="240">
                  <c:v>42594</c:v>
                </c:pt>
                <c:pt idx="241">
                  <c:v>42601</c:v>
                </c:pt>
                <c:pt idx="242">
                  <c:v>42608</c:v>
                </c:pt>
                <c:pt idx="243">
                  <c:v>42615</c:v>
                </c:pt>
                <c:pt idx="244">
                  <c:v>42622</c:v>
                </c:pt>
                <c:pt idx="245">
                  <c:v>42629</c:v>
                </c:pt>
                <c:pt idx="246">
                  <c:v>42636</c:v>
                </c:pt>
                <c:pt idx="247">
                  <c:v>42643</c:v>
                </c:pt>
                <c:pt idx="248">
                  <c:v>42650</c:v>
                </c:pt>
                <c:pt idx="249">
                  <c:v>42657</c:v>
                </c:pt>
                <c:pt idx="250">
                  <c:v>42664</c:v>
                </c:pt>
                <c:pt idx="251">
                  <c:v>42671</c:v>
                </c:pt>
                <c:pt idx="252">
                  <c:v>42678</c:v>
                </c:pt>
                <c:pt idx="253">
                  <c:v>42685</c:v>
                </c:pt>
                <c:pt idx="254">
                  <c:v>42692</c:v>
                </c:pt>
                <c:pt idx="255">
                  <c:v>42699</c:v>
                </c:pt>
                <c:pt idx="256">
                  <c:v>42706</c:v>
                </c:pt>
                <c:pt idx="257">
                  <c:v>42713</c:v>
                </c:pt>
                <c:pt idx="258">
                  <c:v>42720</c:v>
                </c:pt>
                <c:pt idx="259">
                  <c:v>42727</c:v>
                </c:pt>
                <c:pt idx="260">
                  <c:v>42734</c:v>
                </c:pt>
                <c:pt idx="261">
                  <c:v>42741</c:v>
                </c:pt>
                <c:pt idx="262">
                  <c:v>42748</c:v>
                </c:pt>
                <c:pt idx="263">
                  <c:v>42755</c:v>
                </c:pt>
                <c:pt idx="264">
                  <c:v>42762</c:v>
                </c:pt>
                <c:pt idx="265">
                  <c:v>42769</c:v>
                </c:pt>
                <c:pt idx="266">
                  <c:v>42776</c:v>
                </c:pt>
                <c:pt idx="267">
                  <c:v>42783</c:v>
                </c:pt>
                <c:pt idx="268">
                  <c:v>42790</c:v>
                </c:pt>
                <c:pt idx="269">
                  <c:v>42797</c:v>
                </c:pt>
                <c:pt idx="270">
                  <c:v>42804</c:v>
                </c:pt>
                <c:pt idx="271">
                  <c:v>42811</c:v>
                </c:pt>
                <c:pt idx="272">
                  <c:v>42818</c:v>
                </c:pt>
                <c:pt idx="273">
                  <c:v>42825</c:v>
                </c:pt>
                <c:pt idx="274">
                  <c:v>42832</c:v>
                </c:pt>
                <c:pt idx="275">
                  <c:v>42839</c:v>
                </c:pt>
                <c:pt idx="276">
                  <c:v>42846</c:v>
                </c:pt>
                <c:pt idx="277">
                  <c:v>42853</c:v>
                </c:pt>
                <c:pt idx="278">
                  <c:v>42860</c:v>
                </c:pt>
                <c:pt idx="279">
                  <c:v>42867</c:v>
                </c:pt>
                <c:pt idx="280">
                  <c:v>42874</c:v>
                </c:pt>
                <c:pt idx="281">
                  <c:v>42881</c:v>
                </c:pt>
                <c:pt idx="282">
                  <c:v>42888</c:v>
                </c:pt>
                <c:pt idx="283">
                  <c:v>42895</c:v>
                </c:pt>
                <c:pt idx="284">
                  <c:v>42902</c:v>
                </c:pt>
                <c:pt idx="285">
                  <c:v>42909</c:v>
                </c:pt>
                <c:pt idx="286">
                  <c:v>42916</c:v>
                </c:pt>
                <c:pt idx="287">
                  <c:v>42923</c:v>
                </c:pt>
                <c:pt idx="288">
                  <c:v>42930</c:v>
                </c:pt>
                <c:pt idx="289">
                  <c:v>42937</c:v>
                </c:pt>
                <c:pt idx="290">
                  <c:v>42944</c:v>
                </c:pt>
                <c:pt idx="291">
                  <c:v>42951</c:v>
                </c:pt>
                <c:pt idx="292">
                  <c:v>42958</c:v>
                </c:pt>
                <c:pt idx="293">
                  <c:v>42965</c:v>
                </c:pt>
                <c:pt idx="294">
                  <c:v>42972</c:v>
                </c:pt>
                <c:pt idx="295">
                  <c:v>42979</c:v>
                </c:pt>
                <c:pt idx="296">
                  <c:v>42986</c:v>
                </c:pt>
                <c:pt idx="297">
                  <c:v>42993</c:v>
                </c:pt>
                <c:pt idx="298">
                  <c:v>43000</c:v>
                </c:pt>
                <c:pt idx="299">
                  <c:v>43007</c:v>
                </c:pt>
                <c:pt idx="300">
                  <c:v>43014</c:v>
                </c:pt>
                <c:pt idx="301">
                  <c:v>43021</c:v>
                </c:pt>
                <c:pt idx="302">
                  <c:v>43028</c:v>
                </c:pt>
                <c:pt idx="303">
                  <c:v>43035</c:v>
                </c:pt>
                <c:pt idx="304">
                  <c:v>43042</c:v>
                </c:pt>
                <c:pt idx="305">
                  <c:v>43049</c:v>
                </c:pt>
                <c:pt idx="306">
                  <c:v>43056</c:v>
                </c:pt>
                <c:pt idx="307">
                  <c:v>43063</c:v>
                </c:pt>
                <c:pt idx="308">
                  <c:v>43070</c:v>
                </c:pt>
                <c:pt idx="309">
                  <c:v>43077</c:v>
                </c:pt>
                <c:pt idx="310">
                  <c:v>43084</c:v>
                </c:pt>
                <c:pt idx="311">
                  <c:v>43091</c:v>
                </c:pt>
                <c:pt idx="312">
                  <c:v>43098</c:v>
                </c:pt>
                <c:pt idx="313">
                  <c:v>43105</c:v>
                </c:pt>
                <c:pt idx="314">
                  <c:v>43112</c:v>
                </c:pt>
                <c:pt idx="315">
                  <c:v>43119</c:v>
                </c:pt>
                <c:pt idx="316">
                  <c:v>43126</c:v>
                </c:pt>
                <c:pt idx="317">
                  <c:v>43133</c:v>
                </c:pt>
                <c:pt idx="318">
                  <c:v>43140</c:v>
                </c:pt>
                <c:pt idx="319">
                  <c:v>43147</c:v>
                </c:pt>
                <c:pt idx="320">
                  <c:v>43154</c:v>
                </c:pt>
                <c:pt idx="321">
                  <c:v>43161</c:v>
                </c:pt>
                <c:pt idx="322">
                  <c:v>43168</c:v>
                </c:pt>
                <c:pt idx="323">
                  <c:v>43175</c:v>
                </c:pt>
                <c:pt idx="324">
                  <c:v>43182</c:v>
                </c:pt>
                <c:pt idx="325">
                  <c:v>43189</c:v>
                </c:pt>
                <c:pt idx="326">
                  <c:v>43196</c:v>
                </c:pt>
                <c:pt idx="327">
                  <c:v>43203</c:v>
                </c:pt>
                <c:pt idx="328">
                  <c:v>43210</c:v>
                </c:pt>
                <c:pt idx="329">
                  <c:v>43217</c:v>
                </c:pt>
                <c:pt idx="330">
                  <c:v>43224</c:v>
                </c:pt>
                <c:pt idx="331">
                  <c:v>43231</c:v>
                </c:pt>
                <c:pt idx="332">
                  <c:v>43238</c:v>
                </c:pt>
                <c:pt idx="333">
                  <c:v>43245</c:v>
                </c:pt>
                <c:pt idx="334">
                  <c:v>43252</c:v>
                </c:pt>
                <c:pt idx="335">
                  <c:v>43259</c:v>
                </c:pt>
                <c:pt idx="336">
                  <c:v>43266</c:v>
                </c:pt>
                <c:pt idx="337">
                  <c:v>43273</c:v>
                </c:pt>
                <c:pt idx="338">
                  <c:v>43280</c:v>
                </c:pt>
                <c:pt idx="339">
                  <c:v>43287</c:v>
                </c:pt>
                <c:pt idx="340">
                  <c:v>43294</c:v>
                </c:pt>
                <c:pt idx="341">
                  <c:v>43301</c:v>
                </c:pt>
                <c:pt idx="342">
                  <c:v>43308</c:v>
                </c:pt>
                <c:pt idx="343">
                  <c:v>43315</c:v>
                </c:pt>
                <c:pt idx="344">
                  <c:v>43322</c:v>
                </c:pt>
                <c:pt idx="345">
                  <c:v>43329</c:v>
                </c:pt>
                <c:pt idx="346">
                  <c:v>43336</c:v>
                </c:pt>
                <c:pt idx="347">
                  <c:v>43343</c:v>
                </c:pt>
                <c:pt idx="348">
                  <c:v>43350</c:v>
                </c:pt>
                <c:pt idx="349">
                  <c:v>43357</c:v>
                </c:pt>
                <c:pt idx="350">
                  <c:v>43364</c:v>
                </c:pt>
                <c:pt idx="351">
                  <c:v>43371</c:v>
                </c:pt>
                <c:pt idx="352">
                  <c:v>43378</c:v>
                </c:pt>
                <c:pt idx="353">
                  <c:v>43385</c:v>
                </c:pt>
                <c:pt idx="354">
                  <c:v>43392</c:v>
                </c:pt>
                <c:pt idx="355">
                  <c:v>43399</c:v>
                </c:pt>
                <c:pt idx="356">
                  <c:v>43406</c:v>
                </c:pt>
                <c:pt idx="357">
                  <c:v>43413</c:v>
                </c:pt>
                <c:pt idx="358">
                  <c:v>43420</c:v>
                </c:pt>
                <c:pt idx="359">
                  <c:v>43427</c:v>
                </c:pt>
                <c:pt idx="360">
                  <c:v>43434</c:v>
                </c:pt>
                <c:pt idx="361">
                  <c:v>43441</c:v>
                </c:pt>
                <c:pt idx="362">
                  <c:v>43448</c:v>
                </c:pt>
                <c:pt idx="363">
                  <c:v>43455</c:v>
                </c:pt>
                <c:pt idx="364">
                  <c:v>43462</c:v>
                </c:pt>
                <c:pt idx="365">
                  <c:v>43469</c:v>
                </c:pt>
                <c:pt idx="366">
                  <c:v>43476</c:v>
                </c:pt>
                <c:pt idx="367">
                  <c:v>43483</c:v>
                </c:pt>
                <c:pt idx="368">
                  <c:v>43490</c:v>
                </c:pt>
                <c:pt idx="369">
                  <c:v>43497</c:v>
                </c:pt>
                <c:pt idx="370">
                  <c:v>43504</c:v>
                </c:pt>
                <c:pt idx="371">
                  <c:v>43511</c:v>
                </c:pt>
                <c:pt idx="372">
                  <c:v>43518</c:v>
                </c:pt>
                <c:pt idx="373">
                  <c:v>43525</c:v>
                </c:pt>
                <c:pt idx="374">
                  <c:v>43532</c:v>
                </c:pt>
                <c:pt idx="375">
                  <c:v>43539</c:v>
                </c:pt>
                <c:pt idx="376">
                  <c:v>43546</c:v>
                </c:pt>
                <c:pt idx="377">
                  <c:v>43553</c:v>
                </c:pt>
                <c:pt idx="378">
                  <c:v>43560</c:v>
                </c:pt>
                <c:pt idx="379">
                  <c:v>43567</c:v>
                </c:pt>
                <c:pt idx="380">
                  <c:v>43574</c:v>
                </c:pt>
                <c:pt idx="381">
                  <c:v>43581</c:v>
                </c:pt>
                <c:pt idx="382">
                  <c:v>43588</c:v>
                </c:pt>
                <c:pt idx="383">
                  <c:v>43595</c:v>
                </c:pt>
                <c:pt idx="384">
                  <c:v>43602</c:v>
                </c:pt>
                <c:pt idx="385">
                  <c:v>43609</c:v>
                </c:pt>
                <c:pt idx="386">
                  <c:v>43616</c:v>
                </c:pt>
                <c:pt idx="387">
                  <c:v>43623</c:v>
                </c:pt>
                <c:pt idx="388">
                  <c:v>43630</c:v>
                </c:pt>
                <c:pt idx="389">
                  <c:v>43637</c:v>
                </c:pt>
                <c:pt idx="390">
                  <c:v>43644</c:v>
                </c:pt>
                <c:pt idx="391">
                  <c:v>43651</c:v>
                </c:pt>
                <c:pt idx="392">
                  <c:v>43658</c:v>
                </c:pt>
                <c:pt idx="393">
                  <c:v>43665</c:v>
                </c:pt>
                <c:pt idx="394">
                  <c:v>43672</c:v>
                </c:pt>
                <c:pt idx="395">
                  <c:v>43679</c:v>
                </c:pt>
                <c:pt idx="396">
                  <c:v>43686</c:v>
                </c:pt>
                <c:pt idx="397">
                  <c:v>43693</c:v>
                </c:pt>
                <c:pt idx="398">
                  <c:v>43700</c:v>
                </c:pt>
                <c:pt idx="399">
                  <c:v>43707</c:v>
                </c:pt>
                <c:pt idx="400">
                  <c:v>43714</c:v>
                </c:pt>
                <c:pt idx="401">
                  <c:v>43721</c:v>
                </c:pt>
                <c:pt idx="402">
                  <c:v>43728</c:v>
                </c:pt>
                <c:pt idx="403">
                  <c:v>43735</c:v>
                </c:pt>
                <c:pt idx="404">
                  <c:v>43742</c:v>
                </c:pt>
                <c:pt idx="405">
                  <c:v>43749</c:v>
                </c:pt>
                <c:pt idx="406">
                  <c:v>43756</c:v>
                </c:pt>
                <c:pt idx="407">
                  <c:v>43763</c:v>
                </c:pt>
                <c:pt idx="408">
                  <c:v>43770</c:v>
                </c:pt>
                <c:pt idx="409">
                  <c:v>43777</c:v>
                </c:pt>
                <c:pt idx="410">
                  <c:v>43784</c:v>
                </c:pt>
                <c:pt idx="411">
                  <c:v>43791</c:v>
                </c:pt>
                <c:pt idx="412">
                  <c:v>43798</c:v>
                </c:pt>
                <c:pt idx="413">
                  <c:v>43805</c:v>
                </c:pt>
                <c:pt idx="414">
                  <c:v>43812</c:v>
                </c:pt>
                <c:pt idx="415">
                  <c:v>43819</c:v>
                </c:pt>
                <c:pt idx="416">
                  <c:v>43826</c:v>
                </c:pt>
                <c:pt idx="417">
                  <c:v>43833</c:v>
                </c:pt>
                <c:pt idx="418">
                  <c:v>43840</c:v>
                </c:pt>
                <c:pt idx="419">
                  <c:v>43847</c:v>
                </c:pt>
                <c:pt idx="420">
                  <c:v>43854</c:v>
                </c:pt>
                <c:pt idx="421">
                  <c:v>43861</c:v>
                </c:pt>
                <c:pt idx="422">
                  <c:v>43868</c:v>
                </c:pt>
                <c:pt idx="423">
                  <c:v>43875</c:v>
                </c:pt>
                <c:pt idx="424">
                  <c:v>43882</c:v>
                </c:pt>
                <c:pt idx="425">
                  <c:v>43889</c:v>
                </c:pt>
                <c:pt idx="426">
                  <c:v>43896</c:v>
                </c:pt>
                <c:pt idx="427">
                  <c:v>43903</c:v>
                </c:pt>
                <c:pt idx="428">
                  <c:v>43910</c:v>
                </c:pt>
                <c:pt idx="429">
                  <c:v>43917</c:v>
                </c:pt>
                <c:pt idx="430">
                  <c:v>43924</c:v>
                </c:pt>
                <c:pt idx="431">
                  <c:v>43931</c:v>
                </c:pt>
                <c:pt idx="432">
                  <c:v>43938</c:v>
                </c:pt>
                <c:pt idx="433">
                  <c:v>43945</c:v>
                </c:pt>
                <c:pt idx="434">
                  <c:v>43952</c:v>
                </c:pt>
                <c:pt idx="435">
                  <c:v>43959</c:v>
                </c:pt>
                <c:pt idx="436">
                  <c:v>43966</c:v>
                </c:pt>
                <c:pt idx="437">
                  <c:v>43973</c:v>
                </c:pt>
                <c:pt idx="438">
                  <c:v>43980</c:v>
                </c:pt>
                <c:pt idx="439">
                  <c:v>43987</c:v>
                </c:pt>
                <c:pt idx="440">
                  <c:v>43994</c:v>
                </c:pt>
                <c:pt idx="441">
                  <c:v>44001</c:v>
                </c:pt>
                <c:pt idx="442">
                  <c:v>44008</c:v>
                </c:pt>
                <c:pt idx="443">
                  <c:v>44015</c:v>
                </c:pt>
                <c:pt idx="444">
                  <c:v>44022</c:v>
                </c:pt>
                <c:pt idx="445">
                  <c:v>44029</c:v>
                </c:pt>
                <c:pt idx="446">
                  <c:v>44036</c:v>
                </c:pt>
                <c:pt idx="447">
                  <c:v>44043</c:v>
                </c:pt>
                <c:pt idx="448">
                  <c:v>44050</c:v>
                </c:pt>
                <c:pt idx="449">
                  <c:v>44057</c:v>
                </c:pt>
                <c:pt idx="450">
                  <c:v>44064</c:v>
                </c:pt>
                <c:pt idx="451">
                  <c:v>44071</c:v>
                </c:pt>
                <c:pt idx="452">
                  <c:v>44078</c:v>
                </c:pt>
                <c:pt idx="453">
                  <c:v>44085</c:v>
                </c:pt>
                <c:pt idx="454">
                  <c:v>44092</c:v>
                </c:pt>
                <c:pt idx="455">
                  <c:v>44099</c:v>
                </c:pt>
                <c:pt idx="456">
                  <c:v>44106</c:v>
                </c:pt>
                <c:pt idx="457">
                  <c:v>44113</c:v>
                </c:pt>
                <c:pt idx="458">
                  <c:v>44120</c:v>
                </c:pt>
                <c:pt idx="459">
                  <c:v>44127</c:v>
                </c:pt>
                <c:pt idx="460">
                  <c:v>44134</c:v>
                </c:pt>
                <c:pt idx="461">
                  <c:v>44141</c:v>
                </c:pt>
                <c:pt idx="462">
                  <c:v>44148</c:v>
                </c:pt>
                <c:pt idx="463">
                  <c:v>44155</c:v>
                </c:pt>
                <c:pt idx="464">
                  <c:v>44162</c:v>
                </c:pt>
                <c:pt idx="465">
                  <c:v>44169</c:v>
                </c:pt>
                <c:pt idx="466">
                  <c:v>44176</c:v>
                </c:pt>
                <c:pt idx="467">
                  <c:v>44183</c:v>
                </c:pt>
                <c:pt idx="468">
                  <c:v>44190</c:v>
                </c:pt>
                <c:pt idx="469">
                  <c:v>44197</c:v>
                </c:pt>
                <c:pt idx="470">
                  <c:v>44204</c:v>
                </c:pt>
                <c:pt idx="471">
                  <c:v>44211</c:v>
                </c:pt>
                <c:pt idx="472">
                  <c:v>44218</c:v>
                </c:pt>
                <c:pt idx="473">
                  <c:v>44225</c:v>
                </c:pt>
                <c:pt idx="474">
                  <c:v>44232</c:v>
                </c:pt>
                <c:pt idx="475">
                  <c:v>44239</c:v>
                </c:pt>
                <c:pt idx="476">
                  <c:v>44246</c:v>
                </c:pt>
                <c:pt idx="477">
                  <c:v>44253</c:v>
                </c:pt>
                <c:pt idx="478">
                  <c:v>44260</c:v>
                </c:pt>
                <c:pt idx="479">
                  <c:v>44267</c:v>
                </c:pt>
                <c:pt idx="480">
                  <c:v>44274</c:v>
                </c:pt>
                <c:pt idx="481">
                  <c:v>44281</c:v>
                </c:pt>
                <c:pt idx="482">
                  <c:v>44288</c:v>
                </c:pt>
                <c:pt idx="483">
                  <c:v>44295</c:v>
                </c:pt>
                <c:pt idx="484">
                  <c:v>44302</c:v>
                </c:pt>
                <c:pt idx="485">
                  <c:v>44309</c:v>
                </c:pt>
                <c:pt idx="486">
                  <c:v>44316</c:v>
                </c:pt>
                <c:pt idx="487">
                  <c:v>44323</c:v>
                </c:pt>
                <c:pt idx="488">
                  <c:v>44330</c:v>
                </c:pt>
                <c:pt idx="489">
                  <c:v>44337</c:v>
                </c:pt>
                <c:pt idx="490">
                  <c:v>44344</c:v>
                </c:pt>
                <c:pt idx="491">
                  <c:v>44351</c:v>
                </c:pt>
                <c:pt idx="492">
                  <c:v>44358</c:v>
                </c:pt>
                <c:pt idx="493">
                  <c:v>44365</c:v>
                </c:pt>
                <c:pt idx="494">
                  <c:v>44372</c:v>
                </c:pt>
                <c:pt idx="495">
                  <c:v>44379</c:v>
                </c:pt>
                <c:pt idx="496">
                  <c:v>44386</c:v>
                </c:pt>
                <c:pt idx="497">
                  <c:v>44393</c:v>
                </c:pt>
                <c:pt idx="498">
                  <c:v>44400</c:v>
                </c:pt>
                <c:pt idx="499">
                  <c:v>44407</c:v>
                </c:pt>
                <c:pt idx="500">
                  <c:v>44414</c:v>
                </c:pt>
                <c:pt idx="501">
                  <c:v>44421</c:v>
                </c:pt>
                <c:pt idx="502">
                  <c:v>44428</c:v>
                </c:pt>
                <c:pt idx="503">
                  <c:v>44435</c:v>
                </c:pt>
                <c:pt idx="504">
                  <c:v>44442</c:v>
                </c:pt>
                <c:pt idx="505">
                  <c:v>44449</c:v>
                </c:pt>
                <c:pt idx="506">
                  <c:v>44456</c:v>
                </c:pt>
                <c:pt idx="507">
                  <c:v>44463</c:v>
                </c:pt>
                <c:pt idx="508">
                  <c:v>44470</c:v>
                </c:pt>
                <c:pt idx="509">
                  <c:v>44477</c:v>
                </c:pt>
                <c:pt idx="510">
                  <c:v>44484</c:v>
                </c:pt>
                <c:pt idx="511">
                  <c:v>44491</c:v>
                </c:pt>
                <c:pt idx="512">
                  <c:v>44498</c:v>
                </c:pt>
                <c:pt idx="513">
                  <c:v>44505</c:v>
                </c:pt>
                <c:pt idx="514">
                  <c:v>44512</c:v>
                </c:pt>
                <c:pt idx="515">
                  <c:v>44519</c:v>
                </c:pt>
                <c:pt idx="516">
                  <c:v>44526</c:v>
                </c:pt>
                <c:pt idx="517">
                  <c:v>44533</c:v>
                </c:pt>
                <c:pt idx="518">
                  <c:v>44540</c:v>
                </c:pt>
                <c:pt idx="519">
                  <c:v>44547</c:v>
                </c:pt>
                <c:pt idx="520">
                  <c:v>44554</c:v>
                </c:pt>
                <c:pt idx="521">
                  <c:v>44561</c:v>
                </c:pt>
                <c:pt idx="522">
                  <c:v>44568</c:v>
                </c:pt>
                <c:pt idx="523">
                  <c:v>44575</c:v>
                </c:pt>
                <c:pt idx="524">
                  <c:v>44582</c:v>
                </c:pt>
                <c:pt idx="525">
                  <c:v>44589</c:v>
                </c:pt>
                <c:pt idx="526">
                  <c:v>44596</c:v>
                </c:pt>
                <c:pt idx="527">
                  <c:v>44603</c:v>
                </c:pt>
                <c:pt idx="528">
                  <c:v>44610</c:v>
                </c:pt>
                <c:pt idx="529">
                  <c:v>44617</c:v>
                </c:pt>
                <c:pt idx="530">
                  <c:v>44624</c:v>
                </c:pt>
                <c:pt idx="531">
                  <c:v>44631</c:v>
                </c:pt>
                <c:pt idx="532">
                  <c:v>44638</c:v>
                </c:pt>
                <c:pt idx="533">
                  <c:v>44645</c:v>
                </c:pt>
                <c:pt idx="534">
                  <c:v>44652</c:v>
                </c:pt>
                <c:pt idx="535">
                  <c:v>44659</c:v>
                </c:pt>
                <c:pt idx="536">
                  <c:v>44666</c:v>
                </c:pt>
                <c:pt idx="537">
                  <c:v>44673</c:v>
                </c:pt>
                <c:pt idx="538">
                  <c:v>44680</c:v>
                </c:pt>
                <c:pt idx="539">
                  <c:v>44687</c:v>
                </c:pt>
                <c:pt idx="540">
                  <c:v>44694</c:v>
                </c:pt>
              </c:numCache>
            </c:numRef>
          </c:cat>
          <c:val>
            <c:numRef>
              <c:f>Valuations!$D$14:$D$554</c:f>
              <c:numCache>
                <c:formatCode>General</c:formatCode>
                <c:ptCount val="541"/>
                <c:pt idx="0">
                  <c:v>11.525700000000001</c:v>
                </c:pt>
                <c:pt idx="1">
                  <c:v>11.6752</c:v>
                </c:pt>
                <c:pt idx="2">
                  <c:v>12.0411</c:v>
                </c:pt>
                <c:pt idx="3">
                  <c:v>12.1258</c:v>
                </c:pt>
                <c:pt idx="4">
                  <c:v>12.4847</c:v>
                </c:pt>
                <c:pt idx="5">
                  <c:v>12.489599999999999</c:v>
                </c:pt>
                <c:pt idx="6">
                  <c:v>12.7537</c:v>
                </c:pt>
                <c:pt idx="7">
                  <c:v>12.897</c:v>
                </c:pt>
                <c:pt idx="8">
                  <c:v>12.9155</c:v>
                </c:pt>
                <c:pt idx="9">
                  <c:v>12.895799999999999</c:v>
                </c:pt>
                <c:pt idx="10">
                  <c:v>13.2309</c:v>
                </c:pt>
                <c:pt idx="11">
                  <c:v>13.0655</c:v>
                </c:pt>
                <c:pt idx="12">
                  <c:v>13.096399999999999</c:v>
                </c:pt>
                <c:pt idx="13">
                  <c:v>12.4315</c:v>
                </c:pt>
                <c:pt idx="14">
                  <c:v>12.2075</c:v>
                </c:pt>
                <c:pt idx="15">
                  <c:v>12.3125</c:v>
                </c:pt>
                <c:pt idx="16">
                  <c:v>12.4541</c:v>
                </c:pt>
                <c:pt idx="17">
                  <c:v>12.1441</c:v>
                </c:pt>
                <c:pt idx="18">
                  <c:v>11.973699999999999</c:v>
                </c:pt>
                <c:pt idx="19">
                  <c:v>11.444599999999999</c:v>
                </c:pt>
                <c:pt idx="20">
                  <c:v>11.588900000000001</c:v>
                </c:pt>
                <c:pt idx="21">
                  <c:v>11.335900000000001</c:v>
                </c:pt>
                <c:pt idx="22">
                  <c:v>11.7263</c:v>
                </c:pt>
                <c:pt idx="23">
                  <c:v>11.902200000000001</c:v>
                </c:pt>
                <c:pt idx="24">
                  <c:v>11.884</c:v>
                </c:pt>
                <c:pt idx="25">
                  <c:v>12.2363</c:v>
                </c:pt>
                <c:pt idx="26">
                  <c:v>12.1685</c:v>
                </c:pt>
                <c:pt idx="27">
                  <c:v>12.238799999999999</c:v>
                </c:pt>
                <c:pt idx="28">
                  <c:v>12.3527</c:v>
                </c:pt>
                <c:pt idx="29">
                  <c:v>12.587300000000001</c:v>
                </c:pt>
                <c:pt idx="30">
                  <c:v>12.705</c:v>
                </c:pt>
                <c:pt idx="31">
                  <c:v>12.8896</c:v>
                </c:pt>
                <c:pt idx="32">
                  <c:v>13.045500000000001</c:v>
                </c:pt>
                <c:pt idx="33">
                  <c:v>12.9872</c:v>
                </c:pt>
                <c:pt idx="34">
                  <c:v>12.9396</c:v>
                </c:pt>
                <c:pt idx="35">
                  <c:v>13.2773</c:v>
                </c:pt>
                <c:pt idx="36">
                  <c:v>13.552899999999999</c:v>
                </c:pt>
                <c:pt idx="37">
                  <c:v>13.4755</c:v>
                </c:pt>
                <c:pt idx="38">
                  <c:v>13.2592</c:v>
                </c:pt>
                <c:pt idx="39">
                  <c:v>13.3565</c:v>
                </c:pt>
                <c:pt idx="40">
                  <c:v>13.1128</c:v>
                </c:pt>
                <c:pt idx="41">
                  <c:v>13.3096</c:v>
                </c:pt>
                <c:pt idx="42">
                  <c:v>13.1656</c:v>
                </c:pt>
                <c:pt idx="43">
                  <c:v>13.299200000000001</c:v>
                </c:pt>
                <c:pt idx="44">
                  <c:v>13.050599999999999</c:v>
                </c:pt>
                <c:pt idx="45">
                  <c:v>12.8893</c:v>
                </c:pt>
                <c:pt idx="46">
                  <c:v>13.395200000000001</c:v>
                </c:pt>
                <c:pt idx="47">
                  <c:v>13.4892</c:v>
                </c:pt>
                <c:pt idx="48">
                  <c:v>13.540900000000001</c:v>
                </c:pt>
                <c:pt idx="49">
                  <c:v>13.593400000000001</c:v>
                </c:pt>
                <c:pt idx="50">
                  <c:v>13.753399999999999</c:v>
                </c:pt>
                <c:pt idx="51">
                  <c:v>13.6067</c:v>
                </c:pt>
                <c:pt idx="52">
                  <c:v>13.164899999999999</c:v>
                </c:pt>
                <c:pt idx="53">
                  <c:v>13.2707</c:v>
                </c:pt>
                <c:pt idx="54">
                  <c:v>13.3817</c:v>
                </c:pt>
                <c:pt idx="55">
                  <c:v>13.605</c:v>
                </c:pt>
                <c:pt idx="56">
                  <c:v>13.699299999999999</c:v>
                </c:pt>
                <c:pt idx="57">
                  <c:v>13.7249</c:v>
                </c:pt>
                <c:pt idx="58">
                  <c:v>13.7376</c:v>
                </c:pt>
                <c:pt idx="59">
                  <c:v>13.764799999999999</c:v>
                </c:pt>
                <c:pt idx="60">
                  <c:v>13.8063</c:v>
                </c:pt>
                <c:pt idx="61">
                  <c:v>14.1152</c:v>
                </c:pt>
                <c:pt idx="62">
                  <c:v>14.286199999999999</c:v>
                </c:pt>
                <c:pt idx="63">
                  <c:v>14.161300000000001</c:v>
                </c:pt>
                <c:pt idx="64">
                  <c:v>14.1861</c:v>
                </c:pt>
                <c:pt idx="65">
                  <c:v>13.631500000000001</c:v>
                </c:pt>
                <c:pt idx="66">
                  <c:v>14.001200000000001</c:v>
                </c:pt>
                <c:pt idx="67">
                  <c:v>13.7156</c:v>
                </c:pt>
                <c:pt idx="68">
                  <c:v>14.1159</c:v>
                </c:pt>
                <c:pt idx="69">
                  <c:v>14.304</c:v>
                </c:pt>
                <c:pt idx="70">
                  <c:v>14.4885</c:v>
                </c:pt>
                <c:pt idx="71">
                  <c:v>14.7296</c:v>
                </c:pt>
                <c:pt idx="72">
                  <c:v>14.5505</c:v>
                </c:pt>
                <c:pt idx="73">
                  <c:v>14.308299999999999</c:v>
                </c:pt>
                <c:pt idx="74">
                  <c:v>14.275700000000001</c:v>
                </c:pt>
                <c:pt idx="75">
                  <c:v>14.1104</c:v>
                </c:pt>
                <c:pt idx="76">
                  <c:v>13.7254</c:v>
                </c:pt>
                <c:pt idx="77">
                  <c:v>13.9488</c:v>
                </c:pt>
                <c:pt idx="78">
                  <c:v>14.084199999999999</c:v>
                </c:pt>
                <c:pt idx="79">
                  <c:v>14.532999999999999</c:v>
                </c:pt>
                <c:pt idx="80">
                  <c:v>14.688000000000001</c:v>
                </c:pt>
                <c:pt idx="81">
                  <c:v>14.6921</c:v>
                </c:pt>
                <c:pt idx="82">
                  <c:v>14.9092</c:v>
                </c:pt>
                <c:pt idx="83">
                  <c:v>14.7965</c:v>
                </c:pt>
                <c:pt idx="84">
                  <c:v>14.655099999999999</c:v>
                </c:pt>
                <c:pt idx="85">
                  <c:v>14.6614</c:v>
                </c:pt>
                <c:pt idx="86">
                  <c:v>14.3408</c:v>
                </c:pt>
                <c:pt idx="87">
                  <c:v>14.6441</c:v>
                </c:pt>
                <c:pt idx="88">
                  <c:v>14.909800000000001</c:v>
                </c:pt>
                <c:pt idx="89">
                  <c:v>15.1402</c:v>
                </c:pt>
                <c:pt idx="90">
                  <c:v>15.060700000000001</c:v>
                </c:pt>
                <c:pt idx="91">
                  <c:v>14.873900000000001</c:v>
                </c:pt>
                <c:pt idx="92">
                  <c:v>15.0046</c:v>
                </c:pt>
                <c:pt idx="93">
                  <c:v>15.384</c:v>
                </c:pt>
                <c:pt idx="94">
                  <c:v>15.469900000000001</c:v>
                </c:pt>
                <c:pt idx="95">
                  <c:v>15.4276</c:v>
                </c:pt>
                <c:pt idx="96">
                  <c:v>15.4941</c:v>
                </c:pt>
                <c:pt idx="97">
                  <c:v>15.748900000000001</c:v>
                </c:pt>
                <c:pt idx="98">
                  <c:v>15.7585</c:v>
                </c:pt>
                <c:pt idx="99">
                  <c:v>15.870900000000001</c:v>
                </c:pt>
                <c:pt idx="100">
                  <c:v>15.7006</c:v>
                </c:pt>
                <c:pt idx="101">
                  <c:v>15.450799999999999</c:v>
                </c:pt>
                <c:pt idx="102">
                  <c:v>15.8705</c:v>
                </c:pt>
                <c:pt idx="103">
                  <c:v>16.126899999999999</c:v>
                </c:pt>
                <c:pt idx="104">
                  <c:v>14.9674</c:v>
                </c:pt>
                <c:pt idx="105">
                  <c:v>15.080399999999999</c:v>
                </c:pt>
                <c:pt idx="106">
                  <c:v>15.158099999999999</c:v>
                </c:pt>
                <c:pt idx="107">
                  <c:v>14.7973</c:v>
                </c:pt>
                <c:pt idx="108">
                  <c:v>14.6823</c:v>
                </c:pt>
                <c:pt idx="109">
                  <c:v>14.795400000000001</c:v>
                </c:pt>
                <c:pt idx="110">
                  <c:v>15.149100000000001</c:v>
                </c:pt>
                <c:pt idx="111">
                  <c:v>15.2483</c:v>
                </c:pt>
                <c:pt idx="112">
                  <c:v>15.3871</c:v>
                </c:pt>
                <c:pt idx="113">
                  <c:v>15.4579</c:v>
                </c:pt>
                <c:pt idx="114">
                  <c:v>15.0733</c:v>
                </c:pt>
                <c:pt idx="115">
                  <c:v>15.2349</c:v>
                </c:pt>
                <c:pt idx="116">
                  <c:v>15.3355</c:v>
                </c:pt>
                <c:pt idx="117">
                  <c:v>15.3575</c:v>
                </c:pt>
                <c:pt idx="118">
                  <c:v>14.9786</c:v>
                </c:pt>
                <c:pt idx="119">
                  <c:v>15.299899999999999</c:v>
                </c:pt>
                <c:pt idx="120">
                  <c:v>15.2807</c:v>
                </c:pt>
                <c:pt idx="121">
                  <c:v>15.4358</c:v>
                </c:pt>
                <c:pt idx="122">
                  <c:v>15.395799999999999</c:v>
                </c:pt>
                <c:pt idx="123">
                  <c:v>15.425000000000001</c:v>
                </c:pt>
                <c:pt idx="124">
                  <c:v>15.598599999999999</c:v>
                </c:pt>
                <c:pt idx="125">
                  <c:v>15.763999999999999</c:v>
                </c:pt>
                <c:pt idx="126">
                  <c:v>15.976800000000001</c:v>
                </c:pt>
                <c:pt idx="127">
                  <c:v>15.892799999999999</c:v>
                </c:pt>
                <c:pt idx="128">
                  <c:v>16.067900000000002</c:v>
                </c:pt>
                <c:pt idx="129">
                  <c:v>16.009</c:v>
                </c:pt>
                <c:pt idx="130">
                  <c:v>16.167400000000001</c:v>
                </c:pt>
                <c:pt idx="131">
                  <c:v>15.9061</c:v>
                </c:pt>
                <c:pt idx="132">
                  <c:v>15.983000000000001</c:v>
                </c:pt>
                <c:pt idx="133">
                  <c:v>16.023399999999999</c:v>
                </c:pt>
                <c:pt idx="134">
                  <c:v>15.676299999999999</c:v>
                </c:pt>
                <c:pt idx="135">
                  <c:v>15.5441</c:v>
                </c:pt>
                <c:pt idx="136">
                  <c:v>15.7623</c:v>
                </c:pt>
                <c:pt idx="137">
                  <c:v>16.0138</c:v>
                </c:pt>
                <c:pt idx="138">
                  <c:v>16.152999999999999</c:v>
                </c:pt>
                <c:pt idx="139">
                  <c:v>16.2212</c:v>
                </c:pt>
                <c:pt idx="140">
                  <c:v>16.0974</c:v>
                </c:pt>
                <c:pt idx="141">
                  <c:v>16.247499999999999</c:v>
                </c:pt>
                <c:pt idx="142">
                  <c:v>15.9886</c:v>
                </c:pt>
                <c:pt idx="143">
                  <c:v>15.679500000000001</c:v>
                </c:pt>
                <c:pt idx="144">
                  <c:v>15.1983</c:v>
                </c:pt>
                <c:pt idx="145">
                  <c:v>15.0914</c:v>
                </c:pt>
                <c:pt idx="146">
                  <c:v>15.6388</c:v>
                </c:pt>
                <c:pt idx="147">
                  <c:v>16.071999999999999</c:v>
                </c:pt>
                <c:pt idx="148">
                  <c:v>16.139700000000001</c:v>
                </c:pt>
                <c:pt idx="149">
                  <c:v>16.267600000000002</c:v>
                </c:pt>
                <c:pt idx="150">
                  <c:v>16.491900000000001</c:v>
                </c:pt>
                <c:pt idx="151">
                  <c:v>16.560700000000001</c:v>
                </c:pt>
                <c:pt idx="152">
                  <c:v>16.598500000000001</c:v>
                </c:pt>
                <c:pt idx="153">
                  <c:v>16.012499999999999</c:v>
                </c:pt>
                <c:pt idx="154">
                  <c:v>16.4925</c:v>
                </c:pt>
                <c:pt idx="155">
                  <c:v>16.644200000000001</c:v>
                </c:pt>
                <c:pt idx="156">
                  <c:v>15.767099999999999</c:v>
                </c:pt>
                <c:pt idx="157">
                  <c:v>15.765599999999999</c:v>
                </c:pt>
                <c:pt idx="158">
                  <c:v>15.877599999999999</c:v>
                </c:pt>
                <c:pt idx="159">
                  <c:v>16.3934</c:v>
                </c:pt>
                <c:pt idx="160">
                  <c:v>16.277799999999999</c:v>
                </c:pt>
                <c:pt idx="161">
                  <c:v>16.766500000000001</c:v>
                </c:pt>
                <c:pt idx="162">
                  <c:v>17.131699999999999</c:v>
                </c:pt>
                <c:pt idx="163">
                  <c:v>17.312799999999999</c:v>
                </c:pt>
                <c:pt idx="164">
                  <c:v>17.455300000000001</c:v>
                </c:pt>
                <c:pt idx="165">
                  <c:v>17.291</c:v>
                </c:pt>
                <c:pt idx="166">
                  <c:v>17.206499999999998</c:v>
                </c:pt>
                <c:pt idx="167">
                  <c:v>17.717099999999999</c:v>
                </c:pt>
                <c:pt idx="168">
                  <c:v>17.360900000000001</c:v>
                </c:pt>
                <c:pt idx="169">
                  <c:v>17.2576</c:v>
                </c:pt>
                <c:pt idx="170">
                  <c:v>17.633600000000001</c:v>
                </c:pt>
                <c:pt idx="171">
                  <c:v>17.5044</c:v>
                </c:pt>
                <c:pt idx="172">
                  <c:v>17.814800000000002</c:v>
                </c:pt>
                <c:pt idx="173">
                  <c:v>17.5596</c:v>
                </c:pt>
                <c:pt idx="174">
                  <c:v>17.569800000000001</c:v>
                </c:pt>
                <c:pt idx="175">
                  <c:v>17.623699999999999</c:v>
                </c:pt>
                <c:pt idx="176">
                  <c:v>17.697900000000001</c:v>
                </c:pt>
                <c:pt idx="177">
                  <c:v>17.517800000000001</c:v>
                </c:pt>
                <c:pt idx="178">
                  <c:v>17.352699999999999</c:v>
                </c:pt>
                <c:pt idx="179">
                  <c:v>17.3813</c:v>
                </c:pt>
                <c:pt idx="180">
                  <c:v>17.386700000000001</c:v>
                </c:pt>
                <c:pt idx="181">
                  <c:v>17.473600000000001</c:v>
                </c:pt>
                <c:pt idx="182">
                  <c:v>17.1492</c:v>
                </c:pt>
                <c:pt idx="183">
                  <c:v>17.1495</c:v>
                </c:pt>
                <c:pt idx="184">
                  <c:v>17.624099999999999</c:v>
                </c:pt>
                <c:pt idx="185">
                  <c:v>17.2913</c:v>
                </c:pt>
                <c:pt idx="186">
                  <c:v>17.465800000000002</c:v>
                </c:pt>
                <c:pt idx="187">
                  <c:v>17.323899999999998</c:v>
                </c:pt>
                <c:pt idx="188">
                  <c:v>17.2362</c:v>
                </c:pt>
                <c:pt idx="189">
                  <c:v>16.276700000000002</c:v>
                </c:pt>
                <c:pt idx="190">
                  <c:v>16.347100000000001</c:v>
                </c:pt>
                <c:pt idx="191">
                  <c:v>15.790900000000001</c:v>
                </c:pt>
                <c:pt idx="192">
                  <c:v>16.087800000000001</c:v>
                </c:pt>
                <c:pt idx="193">
                  <c:v>16.118200000000002</c:v>
                </c:pt>
                <c:pt idx="194">
                  <c:v>15.835100000000001</c:v>
                </c:pt>
                <c:pt idx="195">
                  <c:v>15.9214</c:v>
                </c:pt>
                <c:pt idx="196">
                  <c:v>16.577000000000002</c:v>
                </c:pt>
                <c:pt idx="197">
                  <c:v>16.650500000000001</c:v>
                </c:pt>
                <c:pt idx="198">
                  <c:v>16.973099999999999</c:v>
                </c:pt>
                <c:pt idx="199">
                  <c:v>16.990200000000002</c:v>
                </c:pt>
                <c:pt idx="200">
                  <c:v>17.090900000000001</c:v>
                </c:pt>
                <c:pt idx="201">
                  <c:v>16.647400000000001</c:v>
                </c:pt>
                <c:pt idx="202">
                  <c:v>17.145700000000001</c:v>
                </c:pt>
                <c:pt idx="203">
                  <c:v>17.156700000000001</c:v>
                </c:pt>
                <c:pt idx="204">
                  <c:v>17.082100000000001</c:v>
                </c:pt>
                <c:pt idx="205">
                  <c:v>16.440999999999999</c:v>
                </c:pt>
                <c:pt idx="206">
                  <c:v>16.4651</c:v>
                </c:pt>
                <c:pt idx="207">
                  <c:v>16.9117</c:v>
                </c:pt>
                <c:pt idx="208">
                  <c:v>16.004300000000001</c:v>
                </c:pt>
                <c:pt idx="209">
                  <c:v>15.1106</c:v>
                </c:pt>
                <c:pt idx="210">
                  <c:v>14.8645</c:v>
                </c:pt>
                <c:pt idx="211">
                  <c:v>15.1652</c:v>
                </c:pt>
                <c:pt idx="212">
                  <c:v>15.5288</c:v>
                </c:pt>
                <c:pt idx="213">
                  <c:v>15.1715</c:v>
                </c:pt>
                <c:pt idx="214">
                  <c:v>14.7959</c:v>
                </c:pt>
                <c:pt idx="215">
                  <c:v>15.371</c:v>
                </c:pt>
                <c:pt idx="216">
                  <c:v>15.691000000000001</c:v>
                </c:pt>
                <c:pt idx="217">
                  <c:v>16.282399999999999</c:v>
                </c:pt>
                <c:pt idx="218">
                  <c:v>16.4679</c:v>
                </c:pt>
                <c:pt idx="219">
                  <c:v>16.628900000000002</c:v>
                </c:pt>
                <c:pt idx="220">
                  <c:v>16.525600000000001</c:v>
                </c:pt>
                <c:pt idx="221">
                  <c:v>16.400300000000001</c:v>
                </c:pt>
                <c:pt idx="222">
                  <c:v>16.3188</c:v>
                </c:pt>
                <c:pt idx="223">
                  <c:v>16.750499999999999</c:v>
                </c:pt>
                <c:pt idx="224">
                  <c:v>16.9498</c:v>
                </c:pt>
                <c:pt idx="225">
                  <c:v>16.772099999999998</c:v>
                </c:pt>
                <c:pt idx="226">
                  <c:v>16.479099999999999</c:v>
                </c:pt>
                <c:pt idx="227">
                  <c:v>16.487100000000002</c:v>
                </c:pt>
                <c:pt idx="228">
                  <c:v>16.611699999999999</c:v>
                </c:pt>
                <c:pt idx="229">
                  <c:v>17.0182</c:v>
                </c:pt>
                <c:pt idx="230">
                  <c:v>17.043900000000001</c:v>
                </c:pt>
                <c:pt idx="231">
                  <c:v>16.877099999999999</c:v>
                </c:pt>
                <c:pt idx="232">
                  <c:v>16.611999999999998</c:v>
                </c:pt>
                <c:pt idx="233">
                  <c:v>16.319500000000001</c:v>
                </c:pt>
                <c:pt idx="234">
                  <c:v>16.792999999999999</c:v>
                </c:pt>
                <c:pt idx="235">
                  <c:v>16.849599999999999</c:v>
                </c:pt>
                <c:pt idx="236">
                  <c:v>17.3186</c:v>
                </c:pt>
                <c:pt idx="237">
                  <c:v>17.452200000000001</c:v>
                </c:pt>
                <c:pt idx="238">
                  <c:v>17.5304</c:v>
                </c:pt>
                <c:pt idx="239">
                  <c:v>17.456299999999999</c:v>
                </c:pt>
                <c:pt idx="240">
                  <c:v>17.644200000000001</c:v>
                </c:pt>
                <c:pt idx="241">
                  <c:v>17.545100000000001</c:v>
                </c:pt>
                <c:pt idx="242">
                  <c:v>17.496200000000002</c:v>
                </c:pt>
                <c:pt idx="243">
                  <c:v>17.641300000000001</c:v>
                </c:pt>
                <c:pt idx="244">
                  <c:v>17.305800000000001</c:v>
                </c:pt>
                <c:pt idx="245">
                  <c:v>17.244</c:v>
                </c:pt>
                <c:pt idx="246">
                  <c:v>17.5685</c:v>
                </c:pt>
                <c:pt idx="247">
                  <c:v>17.522099999999998</c:v>
                </c:pt>
                <c:pt idx="248">
                  <c:v>17.3</c:v>
                </c:pt>
                <c:pt idx="249">
                  <c:v>17.1814</c:v>
                </c:pt>
                <c:pt idx="250">
                  <c:v>17.278600000000001</c:v>
                </c:pt>
                <c:pt idx="251">
                  <c:v>17.1525</c:v>
                </c:pt>
                <c:pt idx="252">
                  <c:v>16.749099999999999</c:v>
                </c:pt>
                <c:pt idx="253">
                  <c:v>17.187100000000001</c:v>
                </c:pt>
                <c:pt idx="254">
                  <c:v>17.2637</c:v>
                </c:pt>
                <c:pt idx="255">
                  <c:v>17.594100000000001</c:v>
                </c:pt>
                <c:pt idx="256">
                  <c:v>17.4834</c:v>
                </c:pt>
                <c:pt idx="257">
                  <c:v>18.025600000000001</c:v>
                </c:pt>
                <c:pt idx="258">
                  <c:v>18.095500000000001</c:v>
                </c:pt>
                <c:pt idx="259">
                  <c:v>18.164100000000001</c:v>
                </c:pt>
                <c:pt idx="260">
                  <c:v>18.082100000000001</c:v>
                </c:pt>
                <c:pt idx="261">
                  <c:v>16.7544</c:v>
                </c:pt>
                <c:pt idx="262">
                  <c:v>16.730399999999999</c:v>
                </c:pt>
                <c:pt idx="263">
                  <c:v>16.651299999999999</c:v>
                </c:pt>
                <c:pt idx="264">
                  <c:v>16.8187</c:v>
                </c:pt>
                <c:pt idx="265">
                  <c:v>16.748899999999999</c:v>
                </c:pt>
                <c:pt idx="266">
                  <c:v>16.889800000000001</c:v>
                </c:pt>
                <c:pt idx="267">
                  <c:v>17.117599999999999</c:v>
                </c:pt>
                <c:pt idx="268">
                  <c:v>17.145700000000001</c:v>
                </c:pt>
                <c:pt idx="269">
                  <c:v>17.2622</c:v>
                </c:pt>
                <c:pt idx="270">
                  <c:v>17.261800000000001</c:v>
                </c:pt>
                <c:pt idx="271">
                  <c:v>17.356200000000001</c:v>
                </c:pt>
                <c:pt idx="272">
                  <c:v>17.148499999999999</c:v>
                </c:pt>
                <c:pt idx="273">
                  <c:v>17.269600000000001</c:v>
                </c:pt>
                <c:pt idx="274">
                  <c:v>16.957599999999999</c:v>
                </c:pt>
                <c:pt idx="275">
                  <c:v>16.810300000000002</c:v>
                </c:pt>
                <c:pt idx="276">
                  <c:v>16.843</c:v>
                </c:pt>
                <c:pt idx="277">
                  <c:v>17.132999999999999</c:v>
                </c:pt>
                <c:pt idx="278">
                  <c:v>17.273900000000001</c:v>
                </c:pt>
                <c:pt idx="279">
                  <c:v>17.281300000000002</c:v>
                </c:pt>
                <c:pt idx="280">
                  <c:v>17.204599999999999</c:v>
                </c:pt>
                <c:pt idx="281">
                  <c:v>17.345700000000001</c:v>
                </c:pt>
                <c:pt idx="282">
                  <c:v>17.525400000000001</c:v>
                </c:pt>
                <c:pt idx="283">
                  <c:v>17.415600000000001</c:v>
                </c:pt>
                <c:pt idx="284">
                  <c:v>17.388999999999999</c:v>
                </c:pt>
                <c:pt idx="285">
                  <c:v>17.419</c:v>
                </c:pt>
                <c:pt idx="286">
                  <c:v>17.2988</c:v>
                </c:pt>
                <c:pt idx="287">
                  <c:v>17.218399999999999</c:v>
                </c:pt>
                <c:pt idx="288">
                  <c:v>17.568300000000001</c:v>
                </c:pt>
                <c:pt idx="289">
                  <c:v>17.555800000000001</c:v>
                </c:pt>
                <c:pt idx="290">
                  <c:v>17.494599999999998</c:v>
                </c:pt>
                <c:pt idx="291">
                  <c:v>17.499600000000001</c:v>
                </c:pt>
                <c:pt idx="292">
                  <c:v>17.2118</c:v>
                </c:pt>
                <c:pt idx="293">
                  <c:v>17.1434</c:v>
                </c:pt>
                <c:pt idx="294">
                  <c:v>17.225200000000001</c:v>
                </c:pt>
                <c:pt idx="295">
                  <c:v>17.357099999999999</c:v>
                </c:pt>
                <c:pt idx="296">
                  <c:v>17.281400000000001</c:v>
                </c:pt>
                <c:pt idx="297">
                  <c:v>17.5183</c:v>
                </c:pt>
                <c:pt idx="298">
                  <c:v>17.597899999999999</c:v>
                </c:pt>
                <c:pt idx="299">
                  <c:v>17.7118</c:v>
                </c:pt>
                <c:pt idx="300">
                  <c:v>17.751899999999999</c:v>
                </c:pt>
                <c:pt idx="301">
                  <c:v>17.877300000000002</c:v>
                </c:pt>
                <c:pt idx="302">
                  <c:v>17.9374</c:v>
                </c:pt>
                <c:pt idx="303">
                  <c:v>17.9438</c:v>
                </c:pt>
                <c:pt idx="304">
                  <c:v>17.999500000000001</c:v>
                </c:pt>
                <c:pt idx="305">
                  <c:v>17.952500000000001</c:v>
                </c:pt>
                <c:pt idx="306">
                  <c:v>17.816099999999999</c:v>
                </c:pt>
                <c:pt idx="307">
                  <c:v>18.035299999999999</c:v>
                </c:pt>
                <c:pt idx="308">
                  <c:v>18.070399999999999</c:v>
                </c:pt>
                <c:pt idx="309">
                  <c:v>18.1449</c:v>
                </c:pt>
                <c:pt idx="310">
                  <c:v>18.258500000000002</c:v>
                </c:pt>
                <c:pt idx="311">
                  <c:v>18.343299999999999</c:v>
                </c:pt>
                <c:pt idx="312">
                  <c:v>18.347000000000001</c:v>
                </c:pt>
                <c:pt idx="313">
                  <c:v>17.239100000000001</c:v>
                </c:pt>
                <c:pt idx="314">
                  <c:v>17.287099999999999</c:v>
                </c:pt>
                <c:pt idx="315">
                  <c:v>17.251100000000001</c:v>
                </c:pt>
                <c:pt idx="316">
                  <c:v>17.426200000000001</c:v>
                </c:pt>
                <c:pt idx="317">
                  <c:v>16.668099999999999</c:v>
                </c:pt>
                <c:pt idx="318">
                  <c:v>15.760400000000001</c:v>
                </c:pt>
                <c:pt idx="319">
                  <c:v>16.305900000000001</c:v>
                </c:pt>
                <c:pt idx="320">
                  <c:v>16.354700000000001</c:v>
                </c:pt>
                <c:pt idx="321">
                  <c:v>15.963100000000001</c:v>
                </c:pt>
                <c:pt idx="322">
                  <c:v>16.398</c:v>
                </c:pt>
                <c:pt idx="323">
                  <c:v>16.278600000000001</c:v>
                </c:pt>
                <c:pt idx="324">
                  <c:v>15.521699999999999</c:v>
                </c:pt>
                <c:pt idx="325">
                  <c:v>15.754099999999999</c:v>
                </c:pt>
                <c:pt idx="326">
                  <c:v>15.661099999999999</c:v>
                </c:pt>
                <c:pt idx="327">
                  <c:v>15.9178</c:v>
                </c:pt>
                <c:pt idx="328">
                  <c:v>15.9861</c:v>
                </c:pt>
                <c:pt idx="329">
                  <c:v>15.9825</c:v>
                </c:pt>
                <c:pt idx="330">
                  <c:v>15.955399999999999</c:v>
                </c:pt>
                <c:pt idx="331">
                  <c:v>16.268799999999999</c:v>
                </c:pt>
                <c:pt idx="332">
                  <c:v>16.159700000000001</c:v>
                </c:pt>
                <c:pt idx="333">
                  <c:v>16.0703</c:v>
                </c:pt>
                <c:pt idx="334">
                  <c:v>16.067399999999999</c:v>
                </c:pt>
                <c:pt idx="335">
                  <c:v>16.226299999999998</c:v>
                </c:pt>
                <c:pt idx="336">
                  <c:v>16.213999999999999</c:v>
                </c:pt>
                <c:pt idx="337">
                  <c:v>16.0914</c:v>
                </c:pt>
                <c:pt idx="338">
                  <c:v>15.8962</c:v>
                </c:pt>
                <c:pt idx="339">
                  <c:v>16.010899999999999</c:v>
                </c:pt>
                <c:pt idx="340">
                  <c:v>16.188800000000001</c:v>
                </c:pt>
                <c:pt idx="341">
                  <c:v>16.214700000000001</c:v>
                </c:pt>
                <c:pt idx="342">
                  <c:v>16.300899999999999</c:v>
                </c:pt>
                <c:pt idx="343">
                  <c:v>16.279499999999999</c:v>
                </c:pt>
                <c:pt idx="344">
                  <c:v>16.172699999999999</c:v>
                </c:pt>
                <c:pt idx="345">
                  <c:v>16.174199999999999</c:v>
                </c:pt>
                <c:pt idx="346">
                  <c:v>16.312200000000001</c:v>
                </c:pt>
                <c:pt idx="347">
                  <c:v>16.4087</c:v>
                </c:pt>
                <c:pt idx="348">
                  <c:v>16.1219</c:v>
                </c:pt>
                <c:pt idx="349">
                  <c:v>16.342300000000002</c:v>
                </c:pt>
                <c:pt idx="350">
                  <c:v>16.580300000000001</c:v>
                </c:pt>
                <c:pt idx="351">
                  <c:v>16.484000000000002</c:v>
                </c:pt>
                <c:pt idx="352">
                  <c:v>16.172499999999999</c:v>
                </c:pt>
                <c:pt idx="353">
                  <c:v>15.5067</c:v>
                </c:pt>
                <c:pt idx="354">
                  <c:v>15.505100000000001</c:v>
                </c:pt>
                <c:pt idx="355">
                  <c:v>14.9298</c:v>
                </c:pt>
                <c:pt idx="356">
                  <c:v>15.328799999999999</c:v>
                </c:pt>
                <c:pt idx="357">
                  <c:v>15.509</c:v>
                </c:pt>
                <c:pt idx="358">
                  <c:v>15.2964</c:v>
                </c:pt>
                <c:pt idx="359">
                  <c:v>14.877700000000001</c:v>
                </c:pt>
                <c:pt idx="360">
                  <c:v>15.393000000000001</c:v>
                </c:pt>
                <c:pt idx="361">
                  <c:v>14.845599999999999</c:v>
                </c:pt>
                <c:pt idx="362">
                  <c:v>14.7273</c:v>
                </c:pt>
                <c:pt idx="363">
                  <c:v>13.918799999999999</c:v>
                </c:pt>
                <c:pt idx="364">
                  <c:v>14.207000000000001</c:v>
                </c:pt>
                <c:pt idx="365">
                  <c:v>13.7386</c:v>
                </c:pt>
                <c:pt idx="366">
                  <c:v>14.138299999999999</c:v>
                </c:pt>
                <c:pt idx="367">
                  <c:v>14.5724</c:v>
                </c:pt>
                <c:pt idx="368">
                  <c:v>14.6098</c:v>
                </c:pt>
                <c:pt idx="369">
                  <c:v>14.823</c:v>
                </c:pt>
                <c:pt idx="370">
                  <c:v>14.8405</c:v>
                </c:pt>
                <c:pt idx="371">
                  <c:v>15.2536</c:v>
                </c:pt>
                <c:pt idx="372">
                  <c:v>15.395799999999999</c:v>
                </c:pt>
                <c:pt idx="373">
                  <c:v>15.5251</c:v>
                </c:pt>
                <c:pt idx="374">
                  <c:v>15.257</c:v>
                </c:pt>
                <c:pt idx="375">
                  <c:v>15.6816</c:v>
                </c:pt>
                <c:pt idx="376">
                  <c:v>15.5815</c:v>
                </c:pt>
                <c:pt idx="377">
                  <c:v>15.706799999999999</c:v>
                </c:pt>
                <c:pt idx="378">
                  <c:v>15.9701</c:v>
                </c:pt>
                <c:pt idx="379">
                  <c:v>16.0349</c:v>
                </c:pt>
                <c:pt idx="380">
                  <c:v>16.0457</c:v>
                </c:pt>
                <c:pt idx="381">
                  <c:v>16.166399999999999</c:v>
                </c:pt>
                <c:pt idx="382">
                  <c:v>16.167000000000002</c:v>
                </c:pt>
                <c:pt idx="383">
                  <c:v>15.7798</c:v>
                </c:pt>
                <c:pt idx="384">
                  <c:v>15.735200000000001</c:v>
                </c:pt>
                <c:pt idx="385">
                  <c:v>15.6014</c:v>
                </c:pt>
                <c:pt idx="386">
                  <c:v>15.3322</c:v>
                </c:pt>
                <c:pt idx="387">
                  <c:v>15.9079</c:v>
                </c:pt>
                <c:pt idx="388">
                  <c:v>15.9666</c:v>
                </c:pt>
                <c:pt idx="389">
                  <c:v>16.328399999999998</c:v>
                </c:pt>
                <c:pt idx="390">
                  <c:v>16.324100000000001</c:v>
                </c:pt>
                <c:pt idx="391">
                  <c:v>16.5105</c:v>
                </c:pt>
                <c:pt idx="392">
                  <c:v>16.587</c:v>
                </c:pt>
                <c:pt idx="393">
                  <c:v>16.483899999999998</c:v>
                </c:pt>
                <c:pt idx="394">
                  <c:v>16.694099999999999</c:v>
                </c:pt>
                <c:pt idx="395">
                  <c:v>16.218499999999999</c:v>
                </c:pt>
                <c:pt idx="396">
                  <c:v>16.118600000000001</c:v>
                </c:pt>
                <c:pt idx="397">
                  <c:v>15.9428</c:v>
                </c:pt>
                <c:pt idx="398">
                  <c:v>15.8782</c:v>
                </c:pt>
                <c:pt idx="399">
                  <c:v>16.2545</c:v>
                </c:pt>
                <c:pt idx="400">
                  <c:v>16.603000000000002</c:v>
                </c:pt>
                <c:pt idx="401">
                  <c:v>16.831299999999999</c:v>
                </c:pt>
                <c:pt idx="402">
                  <c:v>16.7941</c:v>
                </c:pt>
                <c:pt idx="403">
                  <c:v>16.654599999999999</c:v>
                </c:pt>
                <c:pt idx="404">
                  <c:v>16.4343</c:v>
                </c:pt>
                <c:pt idx="405">
                  <c:v>16.664200000000001</c:v>
                </c:pt>
                <c:pt idx="406">
                  <c:v>16.789200000000001</c:v>
                </c:pt>
                <c:pt idx="407">
                  <c:v>17.016200000000001</c:v>
                </c:pt>
                <c:pt idx="408">
                  <c:v>17.222799999999999</c:v>
                </c:pt>
                <c:pt idx="409">
                  <c:v>17.439599999999999</c:v>
                </c:pt>
                <c:pt idx="410">
                  <c:v>17.547699999999999</c:v>
                </c:pt>
                <c:pt idx="411">
                  <c:v>17.4924</c:v>
                </c:pt>
                <c:pt idx="412">
                  <c:v>17.7378</c:v>
                </c:pt>
                <c:pt idx="413">
                  <c:v>17.760999999999999</c:v>
                </c:pt>
                <c:pt idx="414">
                  <c:v>17.916899999999998</c:v>
                </c:pt>
                <c:pt idx="415">
                  <c:v>18.186</c:v>
                </c:pt>
                <c:pt idx="416">
                  <c:v>18.298200000000001</c:v>
                </c:pt>
                <c:pt idx="417">
                  <c:v>17.188199999999998</c:v>
                </c:pt>
                <c:pt idx="418">
                  <c:v>17.3231</c:v>
                </c:pt>
                <c:pt idx="419">
                  <c:v>17.625599999999999</c:v>
                </c:pt>
                <c:pt idx="420">
                  <c:v>17.4969</c:v>
                </c:pt>
                <c:pt idx="421">
                  <c:v>17.1097</c:v>
                </c:pt>
                <c:pt idx="422">
                  <c:v>17.7195</c:v>
                </c:pt>
                <c:pt idx="423">
                  <c:v>17.9894</c:v>
                </c:pt>
                <c:pt idx="424">
                  <c:v>17.8749</c:v>
                </c:pt>
                <c:pt idx="425">
                  <c:v>15.968</c:v>
                </c:pt>
                <c:pt idx="426">
                  <c:v>16.0762</c:v>
                </c:pt>
                <c:pt idx="427">
                  <c:v>14.4061</c:v>
                </c:pt>
                <c:pt idx="428">
                  <c:v>13.268700000000001</c:v>
                </c:pt>
                <c:pt idx="429">
                  <c:v>15.284700000000001</c:v>
                </c:pt>
                <c:pt idx="430">
                  <c:v>15.541399999999999</c:v>
                </c:pt>
                <c:pt idx="431">
                  <c:v>18.083600000000001</c:v>
                </c:pt>
                <c:pt idx="432">
                  <c:v>19.109300000000001</c:v>
                </c:pt>
                <c:pt idx="433">
                  <c:v>19.316700000000001</c:v>
                </c:pt>
                <c:pt idx="434">
                  <c:v>19.7957</c:v>
                </c:pt>
                <c:pt idx="435">
                  <c:v>20.723400000000002</c:v>
                </c:pt>
                <c:pt idx="436">
                  <c:v>20.493500000000001</c:v>
                </c:pt>
                <c:pt idx="437">
                  <c:v>21.313199999999998</c:v>
                </c:pt>
                <c:pt idx="438">
                  <c:v>22.1205</c:v>
                </c:pt>
                <c:pt idx="439">
                  <c:v>23.415299999999998</c:v>
                </c:pt>
                <c:pt idx="440">
                  <c:v>22.363</c:v>
                </c:pt>
                <c:pt idx="441">
                  <c:v>22.979800000000001</c:v>
                </c:pt>
                <c:pt idx="442">
                  <c:v>22.473600000000001</c:v>
                </c:pt>
                <c:pt idx="443">
                  <c:v>23.115300000000001</c:v>
                </c:pt>
                <c:pt idx="444">
                  <c:v>23.4557</c:v>
                </c:pt>
                <c:pt idx="445">
                  <c:v>23.7791</c:v>
                </c:pt>
                <c:pt idx="446">
                  <c:v>23.575900000000001</c:v>
                </c:pt>
                <c:pt idx="447">
                  <c:v>23.426500000000001</c:v>
                </c:pt>
                <c:pt idx="448">
                  <c:v>23.9071</c:v>
                </c:pt>
                <c:pt idx="449">
                  <c:v>24.145600000000002</c:v>
                </c:pt>
                <c:pt idx="450">
                  <c:v>24.219000000000001</c:v>
                </c:pt>
                <c:pt idx="451">
                  <c:v>24.839200000000002</c:v>
                </c:pt>
                <c:pt idx="452">
                  <c:v>24.301100000000002</c:v>
                </c:pt>
                <c:pt idx="453">
                  <c:v>24.0288</c:v>
                </c:pt>
                <c:pt idx="454">
                  <c:v>23.9817</c:v>
                </c:pt>
                <c:pt idx="455">
                  <c:v>23.6709</c:v>
                </c:pt>
                <c:pt idx="456">
                  <c:v>23.661999999999999</c:v>
                </c:pt>
                <c:pt idx="457">
                  <c:v>24.4452</c:v>
                </c:pt>
                <c:pt idx="458">
                  <c:v>24.261299999999999</c:v>
                </c:pt>
                <c:pt idx="459">
                  <c:v>24.013999999999999</c:v>
                </c:pt>
                <c:pt idx="460">
                  <c:v>22.464500000000001</c:v>
                </c:pt>
                <c:pt idx="461">
                  <c:v>23.843800000000002</c:v>
                </c:pt>
                <c:pt idx="462">
                  <c:v>24.386900000000001</c:v>
                </c:pt>
                <c:pt idx="463">
                  <c:v>24.3902</c:v>
                </c:pt>
                <c:pt idx="464">
                  <c:v>24.907599999999999</c:v>
                </c:pt>
                <c:pt idx="465">
                  <c:v>25.113099999999999</c:v>
                </c:pt>
                <c:pt idx="466">
                  <c:v>24.968900000000001</c:v>
                </c:pt>
                <c:pt idx="467">
                  <c:v>25.299199999999999</c:v>
                </c:pt>
                <c:pt idx="468">
                  <c:v>25.081199999999999</c:v>
                </c:pt>
                <c:pt idx="469">
                  <c:v>21.437999999999999</c:v>
                </c:pt>
                <c:pt idx="470">
                  <c:v>21.826000000000001</c:v>
                </c:pt>
                <c:pt idx="471">
                  <c:v>21.5215</c:v>
                </c:pt>
                <c:pt idx="472">
                  <c:v>21.654699999999998</c:v>
                </c:pt>
                <c:pt idx="473">
                  <c:v>20.722799999999999</c:v>
                </c:pt>
                <c:pt idx="474">
                  <c:v>21.389099999999999</c:v>
                </c:pt>
                <c:pt idx="475">
                  <c:v>21.591200000000001</c:v>
                </c:pt>
                <c:pt idx="476">
                  <c:v>21.378399999999999</c:v>
                </c:pt>
                <c:pt idx="477">
                  <c:v>20.622399999999999</c:v>
                </c:pt>
                <c:pt idx="478">
                  <c:v>20.668600000000001</c:v>
                </c:pt>
                <c:pt idx="479">
                  <c:v>21.255700000000001</c:v>
                </c:pt>
                <c:pt idx="480">
                  <c:v>21.132999999999999</c:v>
                </c:pt>
                <c:pt idx="481">
                  <c:v>21.236699999999999</c:v>
                </c:pt>
                <c:pt idx="482">
                  <c:v>21.0321</c:v>
                </c:pt>
                <c:pt idx="483">
                  <c:v>21.4572</c:v>
                </c:pt>
                <c:pt idx="484">
                  <c:v>21.490500000000001</c:v>
                </c:pt>
                <c:pt idx="485">
                  <c:v>21.2011</c:v>
                </c:pt>
                <c:pt idx="486">
                  <c:v>20.707799999999999</c:v>
                </c:pt>
                <c:pt idx="487">
                  <c:v>20.748200000000001</c:v>
                </c:pt>
                <c:pt idx="488">
                  <c:v>20.320699999999999</c:v>
                </c:pt>
                <c:pt idx="489">
                  <c:v>20.224599999999999</c:v>
                </c:pt>
                <c:pt idx="490">
                  <c:v>20.488199999999999</c:v>
                </c:pt>
                <c:pt idx="491">
                  <c:v>20.5549</c:v>
                </c:pt>
                <c:pt idx="492">
                  <c:v>20.637599999999999</c:v>
                </c:pt>
                <c:pt idx="493">
                  <c:v>20.2408</c:v>
                </c:pt>
                <c:pt idx="494">
                  <c:v>20.693300000000001</c:v>
                </c:pt>
                <c:pt idx="495">
                  <c:v>20.693100000000001</c:v>
                </c:pt>
                <c:pt idx="496">
                  <c:v>20.661000000000001</c:v>
                </c:pt>
                <c:pt idx="497">
                  <c:v>20.349599999999999</c:v>
                </c:pt>
                <c:pt idx="498">
                  <c:v>20.5288</c:v>
                </c:pt>
                <c:pt idx="499">
                  <c:v>20.116399999999999</c:v>
                </c:pt>
                <c:pt idx="500">
                  <c:v>20.085599999999999</c:v>
                </c:pt>
                <c:pt idx="501">
                  <c:v>20.185300000000002</c:v>
                </c:pt>
                <c:pt idx="502">
                  <c:v>19.849599999999999</c:v>
                </c:pt>
                <c:pt idx="503">
                  <c:v>20.137599999999999</c:v>
                </c:pt>
                <c:pt idx="504">
                  <c:v>20.340800000000002</c:v>
                </c:pt>
                <c:pt idx="505">
                  <c:v>20.077000000000002</c:v>
                </c:pt>
                <c:pt idx="506">
                  <c:v>19.938500000000001</c:v>
                </c:pt>
                <c:pt idx="507">
                  <c:v>19.984400000000001</c:v>
                </c:pt>
                <c:pt idx="508">
                  <c:v>19.3995</c:v>
                </c:pt>
                <c:pt idx="509">
                  <c:v>19.517199999999999</c:v>
                </c:pt>
                <c:pt idx="510">
                  <c:v>19.873799999999999</c:v>
                </c:pt>
                <c:pt idx="511">
                  <c:v>20.025200000000002</c:v>
                </c:pt>
                <c:pt idx="512">
                  <c:v>20.112100000000002</c:v>
                </c:pt>
                <c:pt idx="513">
                  <c:v>20.333600000000001</c:v>
                </c:pt>
                <c:pt idx="514">
                  <c:v>20.235199999999999</c:v>
                </c:pt>
                <c:pt idx="515">
                  <c:v>20.2531</c:v>
                </c:pt>
                <c:pt idx="516">
                  <c:v>19.688199999999998</c:v>
                </c:pt>
                <c:pt idx="517">
                  <c:v>19.4207</c:v>
                </c:pt>
                <c:pt idx="518">
                  <c:v>20.077400000000001</c:v>
                </c:pt>
                <c:pt idx="519">
                  <c:v>19.7681</c:v>
                </c:pt>
                <c:pt idx="520">
                  <c:v>20.185400000000001</c:v>
                </c:pt>
                <c:pt idx="521">
                  <c:v>20.288399999999999</c:v>
                </c:pt>
                <c:pt idx="522">
                  <c:v>19.199100000000001</c:v>
                </c:pt>
                <c:pt idx="523">
                  <c:v>19.128</c:v>
                </c:pt>
                <c:pt idx="524">
                  <c:v>18.174700000000001</c:v>
                </c:pt>
                <c:pt idx="525">
                  <c:v>18.052099999999999</c:v>
                </c:pt>
                <c:pt idx="526">
                  <c:v>18.218</c:v>
                </c:pt>
                <c:pt idx="527">
                  <c:v>18.058399999999999</c:v>
                </c:pt>
                <c:pt idx="528">
                  <c:v>17.715800000000002</c:v>
                </c:pt>
                <c:pt idx="529">
                  <c:v>17.697700000000001</c:v>
                </c:pt>
                <c:pt idx="530">
                  <c:v>17.2057</c:v>
                </c:pt>
                <c:pt idx="531">
                  <c:v>16.7683</c:v>
                </c:pt>
                <c:pt idx="532">
                  <c:v>17.7256</c:v>
                </c:pt>
                <c:pt idx="533">
                  <c:v>17.939599999999999</c:v>
                </c:pt>
                <c:pt idx="534">
                  <c:v>17.832799999999999</c:v>
                </c:pt>
                <c:pt idx="535">
                  <c:v>17.61</c:v>
                </c:pt>
                <c:pt idx="536">
                  <c:v>17.319400000000002</c:v>
                </c:pt>
                <c:pt idx="537">
                  <c:v>16.848099999999999</c:v>
                </c:pt>
                <c:pt idx="538">
                  <c:v>16.471699999999998</c:v>
                </c:pt>
                <c:pt idx="539">
                  <c:v>16.242699999999999</c:v>
                </c:pt>
                <c:pt idx="540">
                  <c:v>15.5243</c:v>
                </c:pt>
              </c:numCache>
            </c:numRef>
          </c:val>
          <c:smooth val="0"/>
          <c:extLst>
            <c:ext xmlns:c16="http://schemas.microsoft.com/office/drawing/2014/chart" uri="{C3380CC4-5D6E-409C-BE32-E72D297353CC}">
              <c16:uniqueId val="{00000000-1277-4CEE-B0F5-FDE2A9E52CFB}"/>
            </c:ext>
          </c:extLst>
        </c:ser>
        <c:dLbls>
          <c:showLegendKey val="0"/>
          <c:showVal val="0"/>
          <c:showCatName val="0"/>
          <c:showSerName val="0"/>
          <c:showPercent val="0"/>
          <c:showBubbleSize val="0"/>
        </c:dLbls>
        <c:smooth val="0"/>
        <c:axId val="298009728"/>
        <c:axId val="298011264"/>
      </c:lineChart>
      <c:dateAx>
        <c:axId val="298009728"/>
        <c:scaling>
          <c:orientation val="minMax"/>
          <c:max val="44817"/>
          <c:min val="40909"/>
        </c:scaling>
        <c:delete val="0"/>
        <c:axPos val="b"/>
        <c:numFmt formatCode="yyyy" sourceLinked="0"/>
        <c:majorTickMark val="cross"/>
        <c:minorTickMark val="none"/>
        <c:tickLblPos val="nextTo"/>
        <c:spPr>
          <a:ln>
            <a:noFill/>
          </a:ln>
        </c:spPr>
        <c:txPr>
          <a:bodyPr rot="0" vert="horz"/>
          <a:lstStyle/>
          <a:p>
            <a:pPr>
              <a:defRPr sz="1200"/>
            </a:pPr>
            <a:endParaRPr lang="de-DE"/>
          </a:p>
        </c:txPr>
        <c:crossAx val="298011264"/>
        <c:crossesAt val="-1000"/>
        <c:auto val="0"/>
        <c:lblOffset val="100"/>
        <c:baseTimeUnit val="days"/>
        <c:majorUnit val="1"/>
        <c:majorTimeUnit val="years"/>
      </c:dateAx>
      <c:valAx>
        <c:axId val="298011264"/>
        <c:scaling>
          <c:orientation val="minMax"/>
          <c:max val="26"/>
          <c:min val="10"/>
        </c:scaling>
        <c:delete val="0"/>
        <c:axPos val="l"/>
        <c:majorGridlines>
          <c:spPr>
            <a:ln w="6350" cap="flat" cmpd="sng" algn="ctr">
              <a:noFill/>
              <a:prstDash val="solid"/>
              <a:round/>
            </a:ln>
            <a:effectLst/>
            <a:extLst>
              <a:ext uri="{91240B29-F687-4F45-9708-019B960494DF}">
                <a14:hiddenLine xmlns:a14="http://schemas.microsoft.com/office/drawing/2010/main" w="6350" cap="flat" cmpd="sng" algn="ctr">
                  <a:solidFill>
                    <a:srgbClr val="000000">
                      <a:tint val="75000"/>
                    </a:srgbClr>
                  </a:solidFill>
                  <a:prstDash val="solid"/>
                  <a:round/>
                </a14:hiddenLine>
              </a:ext>
            </a:extLst>
          </c:spPr>
        </c:majorGridlines>
        <c:numFmt formatCode="0" sourceLinked="0"/>
        <c:majorTickMark val="out"/>
        <c:minorTickMark val="none"/>
        <c:tickLblPos val="nextTo"/>
        <c:spPr>
          <a:ln>
            <a:noFill/>
            <a:prstDash val="solid"/>
          </a:ln>
        </c:spPr>
        <c:txPr>
          <a:bodyPr rot="0" vert="horz"/>
          <a:lstStyle/>
          <a:p>
            <a:pPr>
              <a:defRPr sz="1200"/>
            </a:pPr>
            <a:endParaRPr lang="de-DE"/>
          </a:p>
        </c:txPr>
        <c:crossAx val="298009728"/>
        <c:crosses val="autoZero"/>
        <c:crossBetween val="between"/>
      </c:valAx>
      <c:spPr>
        <a:ln>
          <a:noFill/>
        </a:ln>
      </c:spPr>
    </c:plotArea>
    <c:plotVisOnly val="1"/>
    <c:dispBlanksAs val="gap"/>
    <c:showDLblsOverMax val="0"/>
  </c:chart>
  <c:spPr>
    <a:ln w="25400">
      <a:noFill/>
    </a:ln>
  </c:spPr>
  <c:txPr>
    <a:bodyPr/>
    <a:lstStyle/>
    <a:p>
      <a:pPr>
        <a:defRPr sz="900" b="0">
          <a:latin typeface="Verlag Office"/>
          <a:ea typeface="Verlag Office"/>
          <a:cs typeface="Verlag Office"/>
        </a:defRPr>
      </a:pPr>
      <a:endParaRPr lang="de-DE"/>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593929300649033E-2"/>
          <c:y val="9.5523251901204656E-2"/>
          <c:w val="0.93935625933598976"/>
          <c:h val="0.82275006148779872"/>
        </c:manualLayout>
      </c:layout>
      <c:lineChart>
        <c:grouping val="standard"/>
        <c:varyColors val="0"/>
        <c:ser>
          <c:idx val="0"/>
          <c:order val="0"/>
          <c:tx>
            <c:v>Commodities</c:v>
          </c:tx>
          <c:spPr>
            <a:ln w="22225">
              <a:solidFill>
                <a:srgbClr val="001489"/>
              </a:solidFill>
            </a:ln>
          </c:spPr>
          <c:marker>
            <c:symbol val="none"/>
          </c:marker>
          <c:cat>
            <c:numLit>
              <c:formatCode>m/d/yyyy</c:formatCode>
              <c:ptCount val="451"/>
              <c:pt idx="0">
                <c:v>45808</c:v>
              </c:pt>
              <c:pt idx="1">
                <c:v>44680</c:v>
              </c:pt>
              <c:pt idx="2">
                <c:v>44651</c:v>
              </c:pt>
              <c:pt idx="3">
                <c:v>44620</c:v>
              </c:pt>
              <c:pt idx="4">
                <c:v>44592</c:v>
              </c:pt>
              <c:pt idx="5">
                <c:v>44561</c:v>
              </c:pt>
              <c:pt idx="6">
                <c:v>44530</c:v>
              </c:pt>
              <c:pt idx="7">
                <c:v>44498</c:v>
              </c:pt>
              <c:pt idx="8">
                <c:v>44469</c:v>
              </c:pt>
              <c:pt idx="9">
                <c:v>44439</c:v>
              </c:pt>
              <c:pt idx="10">
                <c:v>44407</c:v>
              </c:pt>
              <c:pt idx="11">
                <c:v>44377</c:v>
              </c:pt>
              <c:pt idx="12">
                <c:v>44347</c:v>
              </c:pt>
              <c:pt idx="13">
                <c:v>44316</c:v>
              </c:pt>
              <c:pt idx="14">
                <c:v>44286</c:v>
              </c:pt>
              <c:pt idx="15">
                <c:v>44253</c:v>
              </c:pt>
              <c:pt idx="16">
                <c:v>44225</c:v>
              </c:pt>
              <c:pt idx="17">
                <c:v>44196</c:v>
              </c:pt>
              <c:pt idx="18">
                <c:v>44165</c:v>
              </c:pt>
              <c:pt idx="19">
                <c:v>44134</c:v>
              </c:pt>
              <c:pt idx="20">
                <c:v>44104</c:v>
              </c:pt>
              <c:pt idx="21">
                <c:v>44074</c:v>
              </c:pt>
              <c:pt idx="22">
                <c:v>44043</c:v>
              </c:pt>
              <c:pt idx="23">
                <c:v>44012</c:v>
              </c:pt>
              <c:pt idx="24">
                <c:v>43980</c:v>
              </c:pt>
              <c:pt idx="25">
                <c:v>43951</c:v>
              </c:pt>
              <c:pt idx="26">
                <c:v>43921</c:v>
              </c:pt>
              <c:pt idx="27">
                <c:v>43889</c:v>
              </c:pt>
              <c:pt idx="28">
                <c:v>43861</c:v>
              </c:pt>
              <c:pt idx="29">
                <c:v>43830</c:v>
              </c:pt>
              <c:pt idx="30">
                <c:v>43798</c:v>
              </c:pt>
              <c:pt idx="31">
                <c:v>43769</c:v>
              </c:pt>
              <c:pt idx="32">
                <c:v>43738</c:v>
              </c:pt>
              <c:pt idx="33">
                <c:v>43707</c:v>
              </c:pt>
              <c:pt idx="34">
                <c:v>43677</c:v>
              </c:pt>
              <c:pt idx="35">
                <c:v>43644</c:v>
              </c:pt>
              <c:pt idx="36">
                <c:v>43616</c:v>
              </c:pt>
              <c:pt idx="37">
                <c:v>43585</c:v>
              </c:pt>
              <c:pt idx="38">
                <c:v>43553</c:v>
              </c:pt>
              <c:pt idx="39">
                <c:v>43524</c:v>
              </c:pt>
              <c:pt idx="40">
                <c:v>43496</c:v>
              </c:pt>
              <c:pt idx="41">
                <c:v>43465</c:v>
              </c:pt>
              <c:pt idx="42">
                <c:v>43434</c:v>
              </c:pt>
              <c:pt idx="43">
                <c:v>43404</c:v>
              </c:pt>
              <c:pt idx="44">
                <c:v>43371</c:v>
              </c:pt>
              <c:pt idx="45">
                <c:v>43343</c:v>
              </c:pt>
              <c:pt idx="46">
                <c:v>43312</c:v>
              </c:pt>
              <c:pt idx="47">
                <c:v>43280</c:v>
              </c:pt>
              <c:pt idx="48">
                <c:v>43251</c:v>
              </c:pt>
              <c:pt idx="49">
                <c:v>43220</c:v>
              </c:pt>
              <c:pt idx="50">
                <c:v>43189</c:v>
              </c:pt>
              <c:pt idx="51">
                <c:v>43159</c:v>
              </c:pt>
              <c:pt idx="52">
                <c:v>43131</c:v>
              </c:pt>
              <c:pt idx="53">
                <c:v>43098</c:v>
              </c:pt>
              <c:pt idx="54">
                <c:v>43069</c:v>
              </c:pt>
              <c:pt idx="55">
                <c:v>43039</c:v>
              </c:pt>
              <c:pt idx="56">
                <c:v>43007</c:v>
              </c:pt>
              <c:pt idx="57">
                <c:v>42978</c:v>
              </c:pt>
              <c:pt idx="58">
                <c:v>42947</c:v>
              </c:pt>
              <c:pt idx="59">
                <c:v>42916</c:v>
              </c:pt>
              <c:pt idx="60">
                <c:v>42886</c:v>
              </c:pt>
              <c:pt idx="61">
                <c:v>42853</c:v>
              </c:pt>
              <c:pt idx="62">
                <c:v>42825</c:v>
              </c:pt>
              <c:pt idx="63">
                <c:v>42794</c:v>
              </c:pt>
              <c:pt idx="64">
                <c:v>42766</c:v>
              </c:pt>
              <c:pt idx="65">
                <c:v>42734</c:v>
              </c:pt>
              <c:pt idx="66">
                <c:v>42704</c:v>
              </c:pt>
              <c:pt idx="67">
                <c:v>42674</c:v>
              </c:pt>
              <c:pt idx="68">
                <c:v>42643</c:v>
              </c:pt>
              <c:pt idx="69">
                <c:v>42613</c:v>
              </c:pt>
              <c:pt idx="70">
                <c:v>42580</c:v>
              </c:pt>
              <c:pt idx="71">
                <c:v>42551</c:v>
              </c:pt>
              <c:pt idx="72">
                <c:v>42521</c:v>
              </c:pt>
              <c:pt idx="73">
                <c:v>42489</c:v>
              </c:pt>
              <c:pt idx="74">
                <c:v>42460</c:v>
              </c:pt>
              <c:pt idx="75">
                <c:v>42429</c:v>
              </c:pt>
              <c:pt idx="76">
                <c:v>42398</c:v>
              </c:pt>
              <c:pt idx="77">
                <c:v>42369</c:v>
              </c:pt>
              <c:pt idx="78">
                <c:v>42338</c:v>
              </c:pt>
              <c:pt idx="79">
                <c:v>42307</c:v>
              </c:pt>
              <c:pt idx="80">
                <c:v>42277</c:v>
              </c:pt>
              <c:pt idx="81">
                <c:v>42247</c:v>
              </c:pt>
              <c:pt idx="82">
                <c:v>42216</c:v>
              </c:pt>
              <c:pt idx="83">
                <c:v>42185</c:v>
              </c:pt>
              <c:pt idx="84">
                <c:v>42153</c:v>
              </c:pt>
              <c:pt idx="85">
                <c:v>42124</c:v>
              </c:pt>
              <c:pt idx="86">
                <c:v>42094</c:v>
              </c:pt>
              <c:pt idx="87">
                <c:v>42062</c:v>
              </c:pt>
              <c:pt idx="88">
                <c:v>42034</c:v>
              </c:pt>
              <c:pt idx="89">
                <c:v>42004</c:v>
              </c:pt>
              <c:pt idx="90">
                <c:v>41971</c:v>
              </c:pt>
              <c:pt idx="91">
                <c:v>41943</c:v>
              </c:pt>
              <c:pt idx="92">
                <c:v>41912</c:v>
              </c:pt>
              <c:pt idx="93">
                <c:v>41880</c:v>
              </c:pt>
              <c:pt idx="94">
                <c:v>41851</c:v>
              </c:pt>
              <c:pt idx="95">
                <c:v>41820</c:v>
              </c:pt>
              <c:pt idx="96">
                <c:v>41789</c:v>
              </c:pt>
              <c:pt idx="97">
                <c:v>41759</c:v>
              </c:pt>
              <c:pt idx="98">
                <c:v>41729</c:v>
              </c:pt>
              <c:pt idx="99">
                <c:v>41698</c:v>
              </c:pt>
              <c:pt idx="100">
                <c:v>41670</c:v>
              </c:pt>
              <c:pt idx="101">
                <c:v>41639</c:v>
              </c:pt>
              <c:pt idx="102">
                <c:v>41607</c:v>
              </c:pt>
              <c:pt idx="103">
                <c:v>41578</c:v>
              </c:pt>
              <c:pt idx="104">
                <c:v>41547</c:v>
              </c:pt>
              <c:pt idx="105">
                <c:v>41516</c:v>
              </c:pt>
              <c:pt idx="106">
                <c:v>41486</c:v>
              </c:pt>
              <c:pt idx="107">
                <c:v>41453</c:v>
              </c:pt>
              <c:pt idx="108">
                <c:v>41425</c:v>
              </c:pt>
              <c:pt idx="109">
                <c:v>41394</c:v>
              </c:pt>
              <c:pt idx="110">
                <c:v>41362</c:v>
              </c:pt>
              <c:pt idx="111">
                <c:v>41333</c:v>
              </c:pt>
              <c:pt idx="112">
                <c:v>41305</c:v>
              </c:pt>
              <c:pt idx="113">
                <c:v>41274</c:v>
              </c:pt>
              <c:pt idx="114">
                <c:v>41243</c:v>
              </c:pt>
              <c:pt idx="115">
                <c:v>41213</c:v>
              </c:pt>
              <c:pt idx="116">
                <c:v>41180</c:v>
              </c:pt>
              <c:pt idx="117">
                <c:v>41152</c:v>
              </c:pt>
              <c:pt idx="118">
                <c:v>41121</c:v>
              </c:pt>
              <c:pt idx="119">
                <c:v>41089</c:v>
              </c:pt>
              <c:pt idx="120">
                <c:v>41060</c:v>
              </c:pt>
              <c:pt idx="121">
                <c:v>41029</c:v>
              </c:pt>
              <c:pt idx="122">
                <c:v>40998</c:v>
              </c:pt>
              <c:pt idx="123">
                <c:v>40968</c:v>
              </c:pt>
              <c:pt idx="124">
                <c:v>40939</c:v>
              </c:pt>
              <c:pt idx="125">
                <c:v>40907</c:v>
              </c:pt>
              <c:pt idx="126">
                <c:v>40877</c:v>
              </c:pt>
              <c:pt idx="127">
                <c:v>40847</c:v>
              </c:pt>
              <c:pt idx="128">
                <c:v>40816</c:v>
              </c:pt>
              <c:pt idx="129">
                <c:v>40786</c:v>
              </c:pt>
              <c:pt idx="130">
                <c:v>40753</c:v>
              </c:pt>
              <c:pt idx="131">
                <c:v>40724</c:v>
              </c:pt>
              <c:pt idx="132">
                <c:v>40694</c:v>
              </c:pt>
              <c:pt idx="133">
                <c:v>40662</c:v>
              </c:pt>
              <c:pt idx="134">
                <c:v>40633</c:v>
              </c:pt>
              <c:pt idx="135">
                <c:v>40602</c:v>
              </c:pt>
              <c:pt idx="136">
                <c:v>40574</c:v>
              </c:pt>
              <c:pt idx="137">
                <c:v>40543</c:v>
              </c:pt>
              <c:pt idx="138">
                <c:v>40512</c:v>
              </c:pt>
              <c:pt idx="139">
                <c:v>40480</c:v>
              </c:pt>
              <c:pt idx="140">
                <c:v>40451</c:v>
              </c:pt>
              <c:pt idx="141">
                <c:v>40421</c:v>
              </c:pt>
              <c:pt idx="142">
                <c:v>40389</c:v>
              </c:pt>
              <c:pt idx="143">
                <c:v>40359</c:v>
              </c:pt>
              <c:pt idx="144">
                <c:v>40329</c:v>
              </c:pt>
              <c:pt idx="145">
                <c:v>40298</c:v>
              </c:pt>
              <c:pt idx="146">
                <c:v>40268</c:v>
              </c:pt>
              <c:pt idx="147">
                <c:v>40235</c:v>
              </c:pt>
              <c:pt idx="148">
                <c:v>40207</c:v>
              </c:pt>
              <c:pt idx="149">
                <c:v>40178</c:v>
              </c:pt>
              <c:pt idx="150">
                <c:v>40147</c:v>
              </c:pt>
              <c:pt idx="151">
                <c:v>40116</c:v>
              </c:pt>
              <c:pt idx="152">
                <c:v>40086</c:v>
              </c:pt>
              <c:pt idx="153">
                <c:v>40056</c:v>
              </c:pt>
              <c:pt idx="154">
                <c:v>40025</c:v>
              </c:pt>
              <c:pt idx="155">
                <c:v>39994</c:v>
              </c:pt>
              <c:pt idx="156">
                <c:v>39962</c:v>
              </c:pt>
              <c:pt idx="157">
                <c:v>39933</c:v>
              </c:pt>
              <c:pt idx="158">
                <c:v>39903</c:v>
              </c:pt>
              <c:pt idx="159">
                <c:v>39871</c:v>
              </c:pt>
              <c:pt idx="160">
                <c:v>39843</c:v>
              </c:pt>
              <c:pt idx="161">
                <c:v>39813</c:v>
              </c:pt>
              <c:pt idx="162">
                <c:v>39780</c:v>
              </c:pt>
              <c:pt idx="163">
                <c:v>39752</c:v>
              </c:pt>
              <c:pt idx="164">
                <c:v>39721</c:v>
              </c:pt>
              <c:pt idx="165">
                <c:v>39689</c:v>
              </c:pt>
              <c:pt idx="166">
                <c:v>39660</c:v>
              </c:pt>
              <c:pt idx="167">
                <c:v>39629</c:v>
              </c:pt>
              <c:pt idx="168">
                <c:v>39598</c:v>
              </c:pt>
              <c:pt idx="169">
                <c:v>39568</c:v>
              </c:pt>
              <c:pt idx="170">
                <c:v>39538</c:v>
              </c:pt>
              <c:pt idx="171">
                <c:v>39507</c:v>
              </c:pt>
              <c:pt idx="172">
                <c:v>39478</c:v>
              </c:pt>
              <c:pt idx="173">
                <c:v>39447</c:v>
              </c:pt>
              <c:pt idx="174">
                <c:v>39416</c:v>
              </c:pt>
              <c:pt idx="175">
                <c:v>39386</c:v>
              </c:pt>
              <c:pt idx="176">
                <c:v>39353</c:v>
              </c:pt>
              <c:pt idx="177">
                <c:v>39325</c:v>
              </c:pt>
              <c:pt idx="178">
                <c:v>39294</c:v>
              </c:pt>
              <c:pt idx="179">
                <c:v>39262</c:v>
              </c:pt>
              <c:pt idx="180">
                <c:v>39233</c:v>
              </c:pt>
              <c:pt idx="181">
                <c:v>39202</c:v>
              </c:pt>
              <c:pt idx="182">
                <c:v>39171</c:v>
              </c:pt>
              <c:pt idx="183">
                <c:v>39141</c:v>
              </c:pt>
              <c:pt idx="184">
                <c:v>39113</c:v>
              </c:pt>
              <c:pt idx="185">
                <c:v>39080</c:v>
              </c:pt>
              <c:pt idx="186">
                <c:v>39051</c:v>
              </c:pt>
              <c:pt idx="187">
                <c:v>39021</c:v>
              </c:pt>
              <c:pt idx="188">
                <c:v>38989</c:v>
              </c:pt>
              <c:pt idx="189">
                <c:v>38960</c:v>
              </c:pt>
              <c:pt idx="190">
                <c:v>38929</c:v>
              </c:pt>
              <c:pt idx="191">
                <c:v>38898</c:v>
              </c:pt>
              <c:pt idx="192">
                <c:v>38868</c:v>
              </c:pt>
              <c:pt idx="193">
                <c:v>38835</c:v>
              </c:pt>
              <c:pt idx="194">
                <c:v>38807</c:v>
              </c:pt>
              <c:pt idx="195">
                <c:v>38776</c:v>
              </c:pt>
              <c:pt idx="196">
                <c:v>38748</c:v>
              </c:pt>
              <c:pt idx="197">
                <c:v>38716</c:v>
              </c:pt>
              <c:pt idx="198">
                <c:v>38686</c:v>
              </c:pt>
              <c:pt idx="199">
                <c:v>38656</c:v>
              </c:pt>
              <c:pt idx="200">
                <c:v>38625</c:v>
              </c:pt>
              <c:pt idx="201">
                <c:v>38595</c:v>
              </c:pt>
              <c:pt idx="202">
                <c:v>38562</c:v>
              </c:pt>
              <c:pt idx="203">
                <c:v>38533</c:v>
              </c:pt>
              <c:pt idx="204">
                <c:v>38503</c:v>
              </c:pt>
              <c:pt idx="205">
                <c:v>38471</c:v>
              </c:pt>
              <c:pt idx="206">
                <c:v>38442</c:v>
              </c:pt>
              <c:pt idx="207">
                <c:v>38411</c:v>
              </c:pt>
              <c:pt idx="208">
                <c:v>38383</c:v>
              </c:pt>
              <c:pt idx="209">
                <c:v>38352</c:v>
              </c:pt>
              <c:pt idx="210">
                <c:v>38321</c:v>
              </c:pt>
              <c:pt idx="211">
                <c:v>38289</c:v>
              </c:pt>
              <c:pt idx="212">
                <c:v>38260</c:v>
              </c:pt>
              <c:pt idx="213">
                <c:v>38230</c:v>
              </c:pt>
              <c:pt idx="214">
                <c:v>38198</c:v>
              </c:pt>
              <c:pt idx="215">
                <c:v>38168</c:v>
              </c:pt>
              <c:pt idx="216">
                <c:v>38138</c:v>
              </c:pt>
              <c:pt idx="217">
                <c:v>38107</c:v>
              </c:pt>
              <c:pt idx="218">
                <c:v>38077</c:v>
              </c:pt>
              <c:pt idx="219">
                <c:v>38044</c:v>
              </c:pt>
              <c:pt idx="220">
                <c:v>38016</c:v>
              </c:pt>
              <c:pt idx="221">
                <c:v>37986</c:v>
              </c:pt>
              <c:pt idx="222">
                <c:v>37953</c:v>
              </c:pt>
              <c:pt idx="223">
                <c:v>37925</c:v>
              </c:pt>
              <c:pt idx="224">
                <c:v>37894</c:v>
              </c:pt>
              <c:pt idx="225">
                <c:v>37862</c:v>
              </c:pt>
              <c:pt idx="226">
                <c:v>37833</c:v>
              </c:pt>
              <c:pt idx="227">
                <c:v>37802</c:v>
              </c:pt>
              <c:pt idx="228">
                <c:v>37771</c:v>
              </c:pt>
              <c:pt idx="229">
                <c:v>37741</c:v>
              </c:pt>
              <c:pt idx="230">
                <c:v>37711</c:v>
              </c:pt>
              <c:pt idx="231">
                <c:v>37680</c:v>
              </c:pt>
              <c:pt idx="232">
                <c:v>37652</c:v>
              </c:pt>
              <c:pt idx="233">
                <c:v>37621</c:v>
              </c:pt>
              <c:pt idx="234">
                <c:v>37589</c:v>
              </c:pt>
              <c:pt idx="235">
                <c:v>37560</c:v>
              </c:pt>
              <c:pt idx="236">
                <c:v>37529</c:v>
              </c:pt>
              <c:pt idx="237">
                <c:v>37498</c:v>
              </c:pt>
              <c:pt idx="238">
                <c:v>37468</c:v>
              </c:pt>
              <c:pt idx="239">
                <c:v>37435</c:v>
              </c:pt>
              <c:pt idx="240">
                <c:v>37407</c:v>
              </c:pt>
              <c:pt idx="241">
                <c:v>37376</c:v>
              </c:pt>
              <c:pt idx="242">
                <c:v>37344</c:v>
              </c:pt>
              <c:pt idx="243">
                <c:v>37315</c:v>
              </c:pt>
              <c:pt idx="244">
                <c:v>37287</c:v>
              </c:pt>
              <c:pt idx="245">
                <c:v>37256</c:v>
              </c:pt>
              <c:pt idx="246">
                <c:v>37225</c:v>
              </c:pt>
              <c:pt idx="247">
                <c:v>37195</c:v>
              </c:pt>
              <c:pt idx="248">
                <c:v>37162</c:v>
              </c:pt>
              <c:pt idx="249">
                <c:v>37134</c:v>
              </c:pt>
              <c:pt idx="250">
                <c:v>37103</c:v>
              </c:pt>
              <c:pt idx="251">
                <c:v>37071</c:v>
              </c:pt>
              <c:pt idx="252">
                <c:v>37042</c:v>
              </c:pt>
              <c:pt idx="253">
                <c:v>37011</c:v>
              </c:pt>
              <c:pt idx="254">
                <c:v>36980</c:v>
              </c:pt>
              <c:pt idx="255">
                <c:v>36950</c:v>
              </c:pt>
              <c:pt idx="256">
                <c:v>36922</c:v>
              </c:pt>
              <c:pt idx="257">
                <c:v>36889</c:v>
              </c:pt>
              <c:pt idx="258">
                <c:v>36860</c:v>
              </c:pt>
              <c:pt idx="259">
                <c:v>36830</c:v>
              </c:pt>
              <c:pt idx="260">
                <c:v>36798</c:v>
              </c:pt>
              <c:pt idx="261">
                <c:v>36769</c:v>
              </c:pt>
              <c:pt idx="262">
                <c:v>36738</c:v>
              </c:pt>
              <c:pt idx="263">
                <c:v>36707</c:v>
              </c:pt>
              <c:pt idx="264">
                <c:v>36677</c:v>
              </c:pt>
              <c:pt idx="265">
                <c:v>36644</c:v>
              </c:pt>
              <c:pt idx="266">
                <c:v>36616</c:v>
              </c:pt>
              <c:pt idx="267">
                <c:v>36585</c:v>
              </c:pt>
              <c:pt idx="268">
                <c:v>36556</c:v>
              </c:pt>
              <c:pt idx="269">
                <c:v>36525</c:v>
              </c:pt>
              <c:pt idx="270">
                <c:v>36494</c:v>
              </c:pt>
              <c:pt idx="271">
                <c:v>36462</c:v>
              </c:pt>
              <c:pt idx="272">
                <c:v>36433</c:v>
              </c:pt>
              <c:pt idx="273">
                <c:v>36403</c:v>
              </c:pt>
              <c:pt idx="274">
                <c:v>36371</c:v>
              </c:pt>
              <c:pt idx="275">
                <c:v>36341</c:v>
              </c:pt>
              <c:pt idx="276">
                <c:v>36311</c:v>
              </c:pt>
              <c:pt idx="277">
                <c:v>36280</c:v>
              </c:pt>
              <c:pt idx="278">
                <c:v>36250</c:v>
              </c:pt>
              <c:pt idx="279">
                <c:v>36217</c:v>
              </c:pt>
              <c:pt idx="280">
                <c:v>36189</c:v>
              </c:pt>
              <c:pt idx="281">
                <c:v>36160</c:v>
              </c:pt>
              <c:pt idx="282">
                <c:v>36129</c:v>
              </c:pt>
              <c:pt idx="283">
                <c:v>36098</c:v>
              </c:pt>
              <c:pt idx="284">
                <c:v>36068</c:v>
              </c:pt>
              <c:pt idx="285">
                <c:v>36038</c:v>
              </c:pt>
              <c:pt idx="286">
                <c:v>36007</c:v>
              </c:pt>
              <c:pt idx="287">
                <c:v>35976</c:v>
              </c:pt>
              <c:pt idx="288">
                <c:v>35944</c:v>
              </c:pt>
              <c:pt idx="289">
                <c:v>35915</c:v>
              </c:pt>
              <c:pt idx="290">
                <c:v>35885</c:v>
              </c:pt>
              <c:pt idx="291">
                <c:v>35853</c:v>
              </c:pt>
              <c:pt idx="292">
                <c:v>35825</c:v>
              </c:pt>
              <c:pt idx="293">
                <c:v>35795</c:v>
              </c:pt>
              <c:pt idx="294">
                <c:v>35762</c:v>
              </c:pt>
              <c:pt idx="295">
                <c:v>35734</c:v>
              </c:pt>
              <c:pt idx="296">
                <c:v>35703</c:v>
              </c:pt>
              <c:pt idx="297">
                <c:v>35671</c:v>
              </c:pt>
              <c:pt idx="298">
                <c:v>35642</c:v>
              </c:pt>
              <c:pt idx="299">
                <c:v>35611</c:v>
              </c:pt>
              <c:pt idx="300">
                <c:v>35580</c:v>
              </c:pt>
              <c:pt idx="301">
                <c:v>35550</c:v>
              </c:pt>
              <c:pt idx="302">
                <c:v>35520</c:v>
              </c:pt>
              <c:pt idx="303">
                <c:v>35489</c:v>
              </c:pt>
              <c:pt idx="304">
                <c:v>35461</c:v>
              </c:pt>
              <c:pt idx="305">
                <c:v>35430</c:v>
              </c:pt>
              <c:pt idx="306">
                <c:v>35398</c:v>
              </c:pt>
              <c:pt idx="307">
                <c:v>35369</c:v>
              </c:pt>
              <c:pt idx="308">
                <c:v>35338</c:v>
              </c:pt>
              <c:pt idx="309">
                <c:v>35307</c:v>
              </c:pt>
              <c:pt idx="310">
                <c:v>35277</c:v>
              </c:pt>
              <c:pt idx="311">
                <c:v>35244</c:v>
              </c:pt>
              <c:pt idx="312">
                <c:v>35216</c:v>
              </c:pt>
              <c:pt idx="313">
                <c:v>35185</c:v>
              </c:pt>
              <c:pt idx="314">
                <c:v>35153</c:v>
              </c:pt>
              <c:pt idx="315">
                <c:v>35124</c:v>
              </c:pt>
              <c:pt idx="316">
                <c:v>35095</c:v>
              </c:pt>
              <c:pt idx="317">
                <c:v>35062</c:v>
              </c:pt>
              <c:pt idx="318">
                <c:v>35033</c:v>
              </c:pt>
              <c:pt idx="319">
                <c:v>35003</c:v>
              </c:pt>
              <c:pt idx="320">
                <c:v>34971</c:v>
              </c:pt>
              <c:pt idx="321">
                <c:v>34942</c:v>
              </c:pt>
              <c:pt idx="322">
                <c:v>34911</c:v>
              </c:pt>
              <c:pt idx="323">
                <c:v>34880</c:v>
              </c:pt>
              <c:pt idx="324">
                <c:v>34850</c:v>
              </c:pt>
              <c:pt idx="325">
                <c:v>34817</c:v>
              </c:pt>
              <c:pt idx="326">
                <c:v>34789</c:v>
              </c:pt>
              <c:pt idx="327">
                <c:v>34758</c:v>
              </c:pt>
              <c:pt idx="328">
                <c:v>34730</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numLit>
          </c:cat>
          <c:val>
            <c:numLit>
              <c:formatCode>0.00</c:formatCode>
              <c:ptCount val="451"/>
              <c:pt idx="0" formatCode="0.0">
                <c:v>#N/A</c:v>
              </c:pt>
              <c:pt idx="1">
                <c:v>1.6799616033124387</c:v>
              </c:pt>
              <c:pt idx="2">
                <c:v>1.6200812445524375</c:v>
              </c:pt>
              <c:pt idx="3">
                <c:v>1.4968058345428337</c:v>
              </c:pt>
              <c:pt idx="4">
                <c:v>1.4168390017272554</c:v>
              </c:pt>
              <c:pt idx="5">
                <c:v>1.3013290800041135</c:v>
              </c:pt>
              <c:pt idx="6">
                <c:v>1.2625407626828182</c:v>
              </c:pt>
              <c:pt idx="7">
                <c:v>1.360490436061671</c:v>
              </c:pt>
              <c:pt idx="8">
                <c:v>1.3221340385619877</c:v>
              </c:pt>
              <c:pt idx="9">
                <c:v>1.2598852460351271</c:v>
              </c:pt>
              <c:pt idx="10">
                <c:v>1.2628978025833468</c:v>
              </c:pt>
              <c:pt idx="11">
                <c:v>1.2441840407142728</c:v>
              </c:pt>
              <c:pt idx="12">
                <c:v>1.2355720724894745</c:v>
              </c:pt>
              <c:pt idx="13">
                <c:v>1.2021593043817267</c:v>
              </c:pt>
              <c:pt idx="14">
                <c:v>1.1061857872592835</c:v>
              </c:pt>
              <c:pt idx="15">
                <c:v>1.1298418830199282</c:v>
              </c:pt>
              <c:pt idx="16">
                <c:v>1.0605761423173652</c:v>
              </c:pt>
              <c:pt idx="17">
                <c:v>1.0281166033780103</c:v>
              </c:pt>
              <c:pt idx="18">
                <c:v>0.97721224844530563</c:v>
              </c:pt>
              <c:pt idx="19">
                <c:v>0.93864002058485296</c:v>
              </c:pt>
              <c:pt idx="20">
                <c:v>0.90448078516692887</c:v>
              </c:pt>
              <c:pt idx="21">
                <c:v>0.93230450560101608</c:v>
              </c:pt>
              <c:pt idx="22">
                <c:v>0.85145388243659681</c:v>
              </c:pt>
              <c:pt idx="23">
                <c:v>0.8015799684940248</c:v>
              </c:pt>
              <c:pt idx="24">
                <c:v>0.77141087419957055</c:v>
              </c:pt>
              <c:pt idx="25">
                <c:v>0.73210902053368343</c:v>
              </c:pt>
              <c:pt idx="26">
                <c:v>0.71530068060110263</c:v>
              </c:pt>
              <c:pt idx="27">
                <c:v>0.81715317837884049</c:v>
              </c:pt>
              <c:pt idx="28">
                <c:v>0.85325851444471157</c:v>
              </c:pt>
              <c:pt idx="29">
                <c:v>0.91937878026163</c:v>
              </c:pt>
              <c:pt idx="30">
                <c:v>0.8764298339688622</c:v>
              </c:pt>
              <c:pt idx="31">
                <c:v>0.89431318010412308</c:v>
              </c:pt>
              <c:pt idx="32">
                <c:v>0.87100091014028647</c:v>
              </c:pt>
              <c:pt idx="33">
                <c:v>0.8597233203649518</c:v>
              </c:pt>
              <c:pt idx="34">
                <c:v>0.87908690521699095</c:v>
              </c:pt>
              <c:pt idx="35">
                <c:v>0.88807379124735164</c:v>
              </c:pt>
              <c:pt idx="36">
                <c:v>0.86163858810421734</c:v>
              </c:pt>
              <c:pt idx="37">
                <c:v>0.89531019718484472</c:v>
              </c:pt>
              <c:pt idx="38">
                <c:v>0.89485418105644809</c:v>
              </c:pt>
              <c:pt idx="39">
                <c:v>0.89581518322702924</c:v>
              </c:pt>
              <c:pt idx="40">
                <c:v>0.87935844209344527</c:v>
              </c:pt>
              <c:pt idx="41">
                <c:v>0.83297797443449317</c:v>
              </c:pt>
              <c:pt idx="42">
                <c:v>0.90317880730034217</c:v>
              </c:pt>
              <c:pt idx="43">
                <c:v>0.90195481855571391</c:v>
              </c:pt>
              <c:pt idx="44">
                <c:v>0.92073128264244253</c:v>
              </c:pt>
              <c:pt idx="45">
                <c:v>0.90256292642693381</c:v>
              </c:pt>
              <c:pt idx="46">
                <c:v>0.91741143340770104</c:v>
              </c:pt>
              <c:pt idx="47">
                <c:v>0.94200702603287201</c:v>
              </c:pt>
              <c:pt idx="48">
                <c:v>0.9741211845749812</c:v>
              </c:pt>
              <c:pt idx="49">
                <c:v>0.96271274926280559</c:v>
              </c:pt>
              <c:pt idx="50">
                <c:v>0.93316342234285399</c:v>
              </c:pt>
              <c:pt idx="51">
                <c:v>0.94042392458713164</c:v>
              </c:pt>
              <c:pt idx="52">
                <c:v>0.94930172948677938</c:v>
              </c:pt>
              <c:pt idx="53">
                <c:v>0.93118182498491253</c:v>
              </c:pt>
              <c:pt idx="54">
                <c:v>0.90325057802054998</c:v>
              </c:pt>
              <c:pt idx="55">
                <c:v>0.89960426269388805</c:v>
              </c:pt>
              <c:pt idx="56">
                <c:v>0.87423603365117253</c:v>
              </c:pt>
              <c:pt idx="57">
                <c:v>0.87509650499344804</c:v>
              </c:pt>
              <c:pt idx="58">
                <c:v>0.86538336145860117</c:v>
              </c:pt>
              <c:pt idx="59">
                <c:v>0.84932667083765601</c:v>
              </c:pt>
              <c:pt idx="60">
                <c:v>0.84627343557798262</c:v>
              </c:pt>
              <c:pt idx="61">
                <c:v>0.85863043625723778</c:v>
              </c:pt>
              <c:pt idx="62">
                <c:v>0.86315639633157371</c:v>
              </c:pt>
              <c:pt idx="63">
                <c:v>0.88691017281972162</c:v>
              </c:pt>
              <c:pt idx="64">
                <c:v>0.87168804353375673</c:v>
              </c:pt>
              <c:pt idx="65">
                <c:v>0.86574480606036996</c:v>
              </c:pt>
              <c:pt idx="66">
                <c:v>0.84651983974736045</c:v>
              </c:pt>
              <c:pt idx="67">
                <c:v>0.827015822655781</c:v>
              </c:pt>
              <c:pt idx="68">
                <c:v>0.82010199630911407</c:v>
              </c:pt>
              <c:pt idx="69">
                <c:v>0.79413628249816981</c:v>
              </c:pt>
              <c:pt idx="70">
                <c:v>0.79741571212153073</c:v>
              </c:pt>
              <c:pt idx="71">
                <c:v>0.84098261208829062</c:v>
              </c:pt>
              <c:pt idx="72">
                <c:v>0.80170096822809378</c:v>
              </c:pt>
              <c:pt idx="73">
                <c:v>0.80227876139077792</c:v>
              </c:pt>
              <c:pt idx="74">
                <c:v>0.72819427753144272</c:v>
              </c:pt>
              <c:pt idx="75">
                <c:v>0.69919502006636947</c:v>
              </c:pt>
              <c:pt idx="76">
                <c:v>0.69334246761851626</c:v>
              </c:pt>
              <c:pt idx="77">
                <c:v>0.70303384674723501</c:v>
              </c:pt>
              <c:pt idx="78">
                <c:v>0.71598289109318691</c:v>
              </c:pt>
              <c:pt idx="79">
                <c:v>0.76683387141086312</c:v>
              </c:pt>
              <c:pt idx="80">
                <c:v>0.75728111082117389</c:v>
              </c:pt>
              <c:pt idx="81">
                <c:v>0.78064727360018482</c:v>
              </c:pt>
              <c:pt idx="82">
                <c:v>0.78415600678810882</c:v>
              </c:pt>
              <c:pt idx="83">
                <c:v>0.87777948624887214</c:v>
              </c:pt>
              <c:pt idx="84">
                <c:v>0.86069779573932659</c:v>
              </c:pt>
              <c:pt idx="85">
                <c:v>0.88359654198673088</c:v>
              </c:pt>
              <c:pt idx="86">
                <c:v>0.82680361969603289</c:v>
              </c:pt>
              <c:pt idx="87">
                <c:v>0.86799146279294204</c:v>
              </c:pt>
              <c:pt idx="88">
                <c:v>0.83464528340394317</c:v>
              </c:pt>
              <c:pt idx="89">
                <c:v>0.8615212157711698</c:v>
              </c:pt>
              <c:pt idx="90">
                <c:v>0.93262319869074772</c:v>
              </c:pt>
              <c:pt idx="91">
                <c:v>0.96768954346407898</c:v>
              </c:pt>
              <c:pt idx="92">
                <c:v>0.97207040749756146</c:v>
              </c:pt>
              <c:pt idx="93">
                <c:v>1.0310400295011342</c:v>
              </c:pt>
              <c:pt idx="94">
                <c:v>1.0377540896915547</c:v>
              </c:pt>
              <c:pt idx="95">
                <c:v>1.0946682708163946</c:v>
              </c:pt>
              <c:pt idx="96">
                <c:v>1.1040515799583728</c:v>
              </c:pt>
              <c:pt idx="97">
                <c:v>1.1364854679905056</c:v>
              </c:pt>
              <c:pt idx="98">
                <c:v>1.1080414619817698</c:v>
              </c:pt>
              <c:pt idx="99">
                <c:v>1.1038303084960712</c:v>
              </c:pt>
              <c:pt idx="100">
                <c:v>1.0445580576072899</c:v>
              </c:pt>
              <c:pt idx="101">
                <c:v>1.0384282680813774</c:v>
              </c:pt>
              <c:pt idx="102">
                <c:v>1.0263396950777013</c:v>
              </c:pt>
              <c:pt idx="103">
                <c:v>1.0302912302903013</c:v>
              </c:pt>
              <c:pt idx="104">
                <c:v>1.0365137776423308</c:v>
              </c:pt>
              <c:pt idx="105">
                <c:v>1.0635941399671169</c:v>
              </c:pt>
              <c:pt idx="106">
                <c:v>1.0255675768603025</c:v>
              </c:pt>
              <c:pt idx="107">
                <c:v>1.0139277651829801</c:v>
              </c:pt>
              <c:pt idx="108">
                <c:v>1.0837583440445797</c:v>
              </c:pt>
              <c:pt idx="109">
                <c:v>1.1087332591765533</c:v>
              </c:pt>
              <c:pt idx="110">
                <c:v>1.1370707750553055</c:v>
              </c:pt>
              <c:pt idx="111">
                <c:v>1.1289482468683147</c:v>
              </c:pt>
              <c:pt idx="112">
                <c:v>1.1658272557520222</c:v>
              </c:pt>
              <c:pt idx="113">
                <c:v>1.1367969062781946</c:v>
              </c:pt>
              <c:pt idx="114">
                <c:v>1.1626183013485043</c:v>
              </c:pt>
              <c:pt idx="115">
                <c:v>1.1567416525938665</c:v>
              </c:pt>
              <c:pt idx="116">
                <c:v>1.1873804953205838</c:v>
              </c:pt>
              <c:pt idx="117">
                <c:v>1.1660096622033809</c:v>
              </c:pt>
              <c:pt idx="118">
                <c:v>1.1410246421685621</c:v>
              </c:pt>
              <c:pt idx="119">
                <c:v>1.0731445686561498</c:v>
              </c:pt>
              <c:pt idx="120">
                <c:v>1.0251255521358453</c:v>
              </c:pt>
              <c:pt idx="121">
                <c:v>1.1275830485839273</c:v>
              </c:pt>
              <c:pt idx="122">
                <c:v>1.1238887997437694</c:v>
              </c:pt>
              <c:pt idx="123">
                <c:v>1.1714857422452338</c:v>
              </c:pt>
              <c:pt idx="124">
                <c:v>1.124978574650608</c:v>
              </c:pt>
              <c:pt idx="125">
                <c:v>1.095912987566859</c:v>
              </c:pt>
              <c:pt idx="126">
                <c:v>1.1341525309336404</c:v>
              </c:pt>
              <c:pt idx="127">
                <c:v>1.154487741059252</c:v>
              </c:pt>
              <c:pt idx="128">
                <c:v>1.0693215470797341</c:v>
              </c:pt>
              <c:pt idx="129">
                <c:v>1.2571722091712405</c:v>
              </c:pt>
              <c:pt idx="130">
                <c:v>1.2344649378777481</c:v>
              </c:pt>
              <c:pt idx="131">
                <c:v>1.1983549380105638</c:v>
              </c:pt>
              <c:pt idx="132">
                <c:v>1.2620505453447919</c:v>
              </c:pt>
              <c:pt idx="133">
                <c:v>1.3284661852448765</c:v>
              </c:pt>
              <c:pt idx="134">
                <c:v>1.2755968153588995</c:v>
              </c:pt>
              <c:pt idx="135">
                <c:v>1.2461244411606149</c:v>
              </c:pt>
              <c:pt idx="136">
                <c:v>1.2087844932471246</c:v>
              </c:pt>
              <c:pt idx="137">
                <c:v>1.1927954277452202</c:v>
              </c:pt>
              <c:pt idx="138">
                <c:v>1.0747414024057564</c:v>
              </c:pt>
              <c:pt idx="139">
                <c:v>1.0702330611363813</c:v>
              </c:pt>
              <c:pt idx="140">
                <c:v>1.0028162585544083</c:v>
              </c:pt>
              <c:pt idx="141">
                <c:v>0.93550594610241844</c:v>
              </c:pt>
              <c:pt idx="142">
                <c:v>0.94648090699254439</c:v>
              </c:pt>
              <c:pt idx="143">
                <c:v>0.88734235174140641</c:v>
              </c:pt>
              <c:pt idx="144">
                <c:v>0.87591888862499967</c:v>
              </c:pt>
              <c:pt idx="145">
                <c:v>0.94146887518134947</c:v>
              </c:pt>
              <c:pt idx="146">
                <c:v>0.90940472295331998</c:v>
              </c:pt>
              <c:pt idx="147">
                <c:v>0.91907485587605664</c:v>
              </c:pt>
              <c:pt idx="148">
                <c:v>0.87647932208279611</c:v>
              </c:pt>
              <c:pt idx="149">
                <c:v>0.94367796240334323</c:v>
              </c:pt>
              <c:pt idx="150">
                <c:v>0.91330055165023516</c:v>
              </c:pt>
              <c:pt idx="151">
                <c:v>0.87478066200451887</c:v>
              </c:pt>
              <c:pt idx="152">
                <c:v>0.82635304466916837</c:v>
              </c:pt>
              <c:pt idx="153">
                <c:v>0.81151956549263227</c:v>
              </c:pt>
              <c:pt idx="154">
                <c:v>0.79283845023275024</c:v>
              </c:pt>
              <c:pt idx="155">
                <c:v>0.76730932004473107</c:v>
              </c:pt>
              <c:pt idx="156">
                <c:v>0.77426874800423773</c:v>
              </c:pt>
              <c:pt idx="157">
                <c:v>0.68451130073199995</c:v>
              </c:pt>
              <c:pt idx="158">
                <c:v>0.65959364671614906</c:v>
              </c:pt>
              <c:pt idx="159">
                <c:v>0.63428734259086916</c:v>
              </c:pt>
              <c:pt idx="160">
                <c:v>0.63536260789362242</c:v>
              </c:pt>
              <c:pt idx="161">
                <c:v>0.66828645416370858</c:v>
              </c:pt>
              <c:pt idx="162">
                <c:v>0.68725776150529749</c:v>
              </c:pt>
              <c:pt idx="163">
                <c:v>0.72939002436811895</c:v>
              </c:pt>
              <c:pt idx="164">
                <c:v>0.91199080078145978</c:v>
              </c:pt>
              <c:pt idx="165">
                <c:v>1.0270338241731412</c:v>
              </c:pt>
              <c:pt idx="166">
                <c:v>1.0961202676252209</c:v>
              </c:pt>
              <c:pt idx="167">
                <c:v>1.2422889827806975</c:v>
              </c:pt>
              <c:pt idx="168">
                <c:v>1.1274480574459191</c:v>
              </c:pt>
              <c:pt idx="169">
                <c:v>1.0960295825996875</c:v>
              </c:pt>
              <c:pt idx="170">
                <c:v>1.051570601081752</c:v>
              </c:pt>
              <c:pt idx="171">
                <c:v>1.1159181041995287</c:v>
              </c:pt>
              <c:pt idx="172">
                <c:v>0.98456991321694043</c:v>
              </c:pt>
              <c:pt idx="173">
                <c:v>0.94024566373694018</c:v>
              </c:pt>
              <c:pt idx="174">
                <c:v>0.89626860835469635</c:v>
              </c:pt>
              <c:pt idx="175">
                <c:v>0.91654837106469589</c:v>
              </c:pt>
              <c:pt idx="176">
                <c:v>0.87285114376124084</c:v>
              </c:pt>
              <c:pt idx="177">
                <c:v>0.80735323631955447</c:v>
              </c:pt>
              <c:pt idx="178">
                <c:v>0.82196129843262189</c:v>
              </c:pt>
              <c:pt idx="179">
                <c:v>0.80744133034435839</c:v>
              </c:pt>
              <c:pt idx="180">
                <c:v>0.80755533437645766</c:v>
              </c:pt>
              <c:pt idx="181">
                <c:v>0.80970327398123454</c:v>
              </c:pt>
              <c:pt idx="182">
                <c:v>0.78829642595389127</c:v>
              </c:pt>
              <c:pt idx="183">
                <c:v>0.78095612088714428</c:v>
              </c:pt>
              <c:pt idx="184">
                <c:v>0.74784831356526171</c:v>
              </c:pt>
              <c:pt idx="185">
                <c:v>0.75035640227144285</c:v>
              </c:pt>
              <c:pt idx="186">
                <c:v>0.78377772068159801</c:v>
              </c:pt>
              <c:pt idx="187">
                <c:v>0.73530787003435616</c:v>
              </c:pt>
              <c:pt idx="188">
                <c:v>0.68211462505718845</c:v>
              </c:pt>
              <c:pt idx="189">
                <c:v>0.72832253206755415</c:v>
              </c:pt>
              <c:pt idx="190">
                <c:v>0.73558510711241543</c:v>
              </c:pt>
              <c:pt idx="191">
                <c:v>0.71657493475988354</c:v>
              </c:pt>
              <c:pt idx="192">
                <c:v>0.71348646189028864</c:v>
              </c:pt>
              <c:pt idx="193">
                <c:v>0.70851951349178743</c:v>
              </c:pt>
              <c:pt idx="194">
                <c:v>0.65091638527296669</c:v>
              </c:pt>
              <c:pt idx="195">
                <c:v>0.63665033525619685</c:v>
              </c:pt>
              <c:pt idx="196">
                <c:v>0.66549594637800913</c:v>
              </c:pt>
              <c:pt idx="197">
                <c:v>0.65335451695945057</c:v>
              </c:pt>
              <c:pt idx="198">
                <c:v>0.63022206244624301</c:v>
              </c:pt>
              <c:pt idx="199">
                <c:v>0.62443117581575247</c:v>
              </c:pt>
              <c:pt idx="200">
                <c:v>0.65648444584071797</c:v>
              </c:pt>
              <c:pt idx="201">
                <c:v>0.6279860288166621</c:v>
              </c:pt>
              <c:pt idx="202">
                <c:v>0.57628001825824227</c:v>
              </c:pt>
              <c:pt idx="203">
                <c:v>0.55359321587051313</c:v>
              </c:pt>
              <c:pt idx="204">
                <c:v>0.53737096030295117</c:v>
              </c:pt>
              <c:pt idx="205">
                <c:v>0.54262550978242985</c:v>
              </c:pt>
              <c:pt idx="206">
                <c:v>0.56713637668374528</c:v>
              </c:pt>
              <c:pt idx="207">
                <c:v>0.54811065832683625</c:v>
              </c:pt>
              <c:pt idx="208">
                <c:v>0.50617790252018846</c:v>
              </c:pt>
              <c:pt idx="209">
                <c:v>0.50165660624716557</c:v>
              </c:pt>
              <c:pt idx="210">
                <c:v>0.52547826695442712</c:v>
              </c:pt>
              <c:pt idx="211">
                <c:v>0.52905125696044342</c:v>
              </c:pt>
              <c:pt idx="212">
                <c:v>0.51008772262104307</c:v>
              </c:pt>
              <c:pt idx="213">
                <c:v>0.47569736993804518</c:v>
              </c:pt>
              <c:pt idx="214">
                <c:v>0.4792133579280119</c:v>
              </c:pt>
              <c:pt idx="215">
                <c:v>0.47343801730189849</c:v>
              </c:pt>
              <c:pt idx="216">
                <c:v>0.50094926304800502</c:v>
              </c:pt>
              <c:pt idx="217">
                <c:v>0.49196885451946809</c:v>
              </c:pt>
              <c:pt idx="218">
                <c:v>0.49937652560518281</c:v>
              </c:pt>
              <c:pt idx="219">
                <c:v>0.48440831439071141</c:v>
              </c:pt>
              <c:pt idx="220">
                <c:v>0.45592026136957364</c:v>
              </c:pt>
              <c:pt idx="221">
                <c:v>0.44639496538761742</c:v>
              </c:pt>
              <c:pt idx="222">
                <c:v>0.41993877513857386</c:v>
              </c:pt>
              <c:pt idx="223">
                <c:v>0.4178696019559745</c:v>
              </c:pt>
              <c:pt idx="224">
                <c:v>0.39608343142182856</c:v>
              </c:pt>
              <c:pt idx="225">
                <c:v>0.39676616011405857</c:v>
              </c:pt>
              <c:pt idx="226">
                <c:v>0.38050063483431362</c:v>
              </c:pt>
              <c:pt idx="227">
                <c:v>0.37996222488271808</c:v>
              </c:pt>
              <c:pt idx="228">
                <c:v>0.39501438452082616</c:v>
              </c:pt>
              <c:pt idx="229">
                <c:v>0.37429026518571284</c:v>
              </c:pt>
              <c:pt idx="230">
                <c:v>0.37924581318100414</c:v>
              </c:pt>
              <c:pt idx="231">
                <c:v>0.40883659611262818</c:v>
              </c:pt>
              <c:pt idx="232">
                <c:v>0.40503119334117349</c:v>
              </c:pt>
              <c:pt idx="233">
                <c:v>0.37526551786030649</c:v>
              </c:pt>
              <c:pt idx="234">
                <c:v>0.36161379411650724</c:v>
              </c:pt>
              <c:pt idx="235">
                <c:v>0.35706866063677284</c:v>
              </c:pt>
              <c:pt idx="236">
                <c:v>0.35789959457073173</c:v>
              </c:pt>
              <c:pt idx="237">
                <c:v>0.34464273933811224</c:v>
              </c:pt>
              <c:pt idx="238">
                <c:v>0.32691873974771712</c:v>
              </c:pt>
              <c:pt idx="239">
                <c:v>0.33004089562679584</c:v>
              </c:pt>
              <c:pt idx="240">
                <c:v>0.32095114686747295</c:v>
              </c:pt>
              <c:pt idx="241">
                <c:v>0.32601707149384207</c:v>
              </c:pt>
              <c:pt idx="242">
                <c:v>0.32411061315705691</c:v>
              </c:pt>
              <c:pt idx="243">
                <c:v>0.29395810126727168</c:v>
              </c:pt>
              <c:pt idx="244">
                <c:v>0.28064709411940508</c:v>
              </c:pt>
              <c:pt idx="245">
                <c:v>0.28151792946459875</c:v>
              </c:pt>
              <c:pt idx="246">
                <c:v>0.2845139036081496</c:v>
              </c:pt>
              <c:pt idx="247">
                <c:v>0.27839007338391503</c:v>
              </c:pt>
              <c:pt idx="248">
                <c:v>0.28882532882208073</c:v>
              </c:pt>
              <c:pt idx="249">
                <c:v>0.31096206175493157</c:v>
              </c:pt>
              <c:pt idx="250">
                <c:v>0.30977046051942259</c:v>
              </c:pt>
              <c:pt idx="251">
                <c:v>0.30804407673333944</c:v>
              </c:pt>
              <c:pt idx="252">
                <c:v>0.31998625819579746</c:v>
              </c:pt>
              <c:pt idx="253">
                <c:v>0.32809945878016206</c:v>
              </c:pt>
              <c:pt idx="254">
                <c:v>0.3165202765199106</c:v>
              </c:pt>
              <c:pt idx="255">
                <c:v>0.33193724906073591</c:v>
              </c:pt>
              <c:pt idx="256">
                <c:v>0.33573591523029389</c:v>
              </c:pt>
              <c:pt idx="257">
                <c:v>0.34435384275677011</c:v>
              </c:pt>
              <c:pt idx="258">
                <c:v>0.34580091666421037</c:v>
              </c:pt>
              <c:pt idx="259">
                <c:v>0.31747402388844914</c:v>
              </c:pt>
              <c:pt idx="260">
                <c:v>0.32762556474673177</c:v>
              </c:pt>
              <c:pt idx="261">
                <c:v>0.33141593971395528</c:v>
              </c:pt>
              <c:pt idx="262">
                <c:v>0.30349272485185419</c:v>
              </c:pt>
              <c:pt idx="263">
                <c:v>0.32140897669638013</c:v>
              </c:pt>
              <c:pt idx="264">
                <c:v>0.31755823141215872</c:v>
              </c:pt>
              <c:pt idx="265">
                <c:v>0.29891883126402202</c:v>
              </c:pt>
              <c:pt idx="266">
                <c:v>0.30374249732218045</c:v>
              </c:pt>
              <c:pt idx="267">
                <c:v>0.30130177463496705</c:v>
              </c:pt>
              <c:pt idx="268">
                <c:v>0.29917456303602624</c:v>
              </c:pt>
              <c:pt idx="269">
                <c:v>0.28420816552206551</c:v>
              </c:pt>
              <c:pt idx="270">
                <c:v>0.28126323409288634</c:v>
              </c:pt>
              <c:pt idx="271">
                <c:v>0.27289585633695529</c:v>
              </c:pt>
              <c:pt idx="272">
                <c:v>0.28343216080357253</c:v>
              </c:pt>
              <c:pt idx="273">
                <c:v>0.27024888999167157</c:v>
              </c:pt>
              <c:pt idx="274">
                <c:v>0.25443160783813451</c:v>
              </c:pt>
              <c:pt idx="275">
                <c:v>0.25107988929441977</c:v>
              </c:pt>
              <c:pt idx="276">
                <c:v>0.23555746302390282</c:v>
              </c:pt>
              <c:pt idx="277">
                <c:v>0.25147812610654791</c:v>
              </c:pt>
              <c:pt idx="278">
                <c:v>0.24016918522238603</c:v>
              </c:pt>
              <c:pt idx="279">
                <c:v>0.21870067137767993</c:v>
              </c:pt>
              <c:pt idx="280">
                <c:v>0.22299862338781756</c:v>
              </c:pt>
              <c:pt idx="281">
                <c:v>0.22336887739206687</c:v>
              </c:pt>
              <c:pt idx="282">
                <c:v>0.22792230207413572</c:v>
              </c:pt>
              <c:pt idx="283">
                <c:v>0.24349525285887846</c:v>
              </c:pt>
              <c:pt idx="284">
                <c:v>0.24679826058887813</c:v>
              </c:pt>
              <c:pt idx="285">
                <c:v>0.22908747510220356</c:v>
              </c:pt>
              <c:pt idx="286">
                <c:v>0.23900815779548545</c:v>
              </c:pt>
              <c:pt idx="287">
                <c:v>0.25553045124752649</c:v>
              </c:pt>
              <c:pt idx="288">
                <c:v>0.25694695134635831</c:v>
              </c:pt>
              <c:pt idx="289">
                <c:v>0.27085337046186997</c:v>
              </c:pt>
              <c:pt idx="290">
                <c:v>0.27130809108990173</c:v>
              </c:pt>
              <c:pt idx="291">
                <c:v>0.26984495297793848</c:v>
              </c:pt>
              <c:pt idx="292">
                <c:v>0.27887407232019046</c:v>
              </c:pt>
              <c:pt idx="293">
                <c:v>0.27838126398143465</c:v>
              </c:pt>
              <c:pt idx="294">
                <c:v>0.29038899776234967</c:v>
              </c:pt>
              <c:pt idx="295">
                <c:v>0.30178395987073181</c:v>
              </c:pt>
              <c:pt idx="296">
                <c:v>0.30096079893896144</c:v>
              </c:pt>
              <c:pt idx="297">
                <c:v>0.29885042884476254</c:v>
              </c:pt>
              <c:pt idx="298">
                <c:v>0.30215939587644008</c:v>
              </c:pt>
              <c:pt idx="299">
                <c:v>0.29339455860859975</c:v>
              </c:pt>
              <c:pt idx="300">
                <c:v>0.31991915127690279</c:v>
              </c:pt>
              <c:pt idx="301">
                <c:v>0.31617360062230004</c:v>
              </c:pt>
              <c:pt idx="302">
                <c:v>0.31485659495148199</c:v>
              </c:pt>
              <c:pt idx="303">
                <c:v>0.30972019510526977</c:v>
              </c:pt>
              <c:pt idx="304">
                <c:v>0.31026948725992931</c:v>
              </c:pt>
              <c:pt idx="305">
                <c:v>0.30874027862936304</c:v>
              </c:pt>
              <c:pt idx="306">
                <c:v>0.3130864232530699</c:v>
              </c:pt>
              <c:pt idx="307">
                <c:v>0.29534014105640083</c:v>
              </c:pt>
              <c:pt idx="308">
                <c:v>0.30221354779168724</c:v>
              </c:pt>
              <c:pt idx="309">
                <c:v>0.30299369811134746</c:v>
              </c:pt>
              <c:pt idx="310">
                <c:v>0.29397261087135701</c:v>
              </c:pt>
              <c:pt idx="311">
                <c:v>0.2992999674713353</c:v>
              </c:pt>
              <c:pt idx="312">
                <c:v>0.31017802493417701</c:v>
              </c:pt>
              <c:pt idx="313">
                <c:v>0.31289132089813659</c:v>
              </c:pt>
              <c:pt idx="314">
                <c:v>0.31217931389766285</c:v>
              </c:pt>
              <c:pt idx="315">
                <c:v>0.29780573735061772</c:v>
              </c:pt>
              <c:pt idx="316">
                <c:v>0.29875689371842667</c:v>
              </c:pt>
              <c:pt idx="317">
                <c:v>0.2975399006757683</c:v>
              </c:pt>
              <c:pt idx="318">
                <c:v>0.28805631980555746</c:v>
              </c:pt>
              <c:pt idx="319">
                <c:v>0.28439290387408073</c:v>
              </c:pt>
              <c:pt idx="320">
                <c:v>0.28175008312996425</c:v>
              </c:pt>
              <c:pt idx="321">
                <c:v>0.28013174407430236</c:v>
              </c:pt>
              <c:pt idx="322">
                <c:v>0.27605091792529901</c:v>
              </c:pt>
              <c:pt idx="323">
                <c:v>0.2721791855351684</c:v>
              </c:pt>
              <c:pt idx="324">
                <c:v>0.2783711590785895</c:v>
              </c:pt>
              <c:pt idx="325">
                <c:v>0.2814699959511025</c:v>
              </c:pt>
              <c:pt idx="326">
                <c:v>0.27727412936970824</c:v>
              </c:pt>
              <c:pt idx="327">
                <c:v>0.27154879505767471</c:v>
              </c:pt>
              <c:pt idx="328">
                <c:v>0.27257638594700473</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numLit>
          </c:val>
          <c:smooth val="0"/>
          <c:extLst>
            <c:ext xmlns:c16="http://schemas.microsoft.com/office/drawing/2014/chart" uri="{C3380CC4-5D6E-409C-BE32-E72D297353CC}">
              <c16:uniqueId val="{00000000-ECB5-41E5-8A7F-06F45D190B2C}"/>
            </c:ext>
          </c:extLst>
        </c:ser>
        <c:dLbls>
          <c:showLegendKey val="0"/>
          <c:showVal val="0"/>
          <c:showCatName val="0"/>
          <c:showSerName val="0"/>
          <c:showPercent val="0"/>
          <c:showBubbleSize val="0"/>
        </c:dLbls>
        <c:marker val="1"/>
        <c:smooth val="0"/>
        <c:axId val="663247872"/>
        <c:axId val="663274240"/>
      </c:lineChart>
      <c:scatterChart>
        <c:scatterStyle val="lineMarker"/>
        <c:varyColors val="0"/>
        <c:ser>
          <c:idx val="4"/>
          <c:order val="1"/>
          <c:tx>
            <c:v>Super cycle</c:v>
          </c:tx>
          <c:spPr>
            <a:ln w="19050">
              <a:solidFill>
                <a:srgbClr val="99A1D0"/>
              </a:solidFill>
            </a:ln>
          </c:spPr>
          <c:marker>
            <c:symbol val="none"/>
          </c:marker>
          <c:dPt>
            <c:idx val="1"/>
            <c:bubble3D val="0"/>
            <c:extLst>
              <c:ext xmlns:c16="http://schemas.microsoft.com/office/drawing/2014/chart" uri="{C3380CC4-5D6E-409C-BE32-E72D297353CC}">
                <c16:uniqueId val="{00000014-ECB5-41E5-8A7F-06F45D190B2C}"/>
              </c:ext>
            </c:extLst>
          </c:dPt>
          <c:dPt>
            <c:idx val="2"/>
            <c:bubble3D val="0"/>
            <c:extLst>
              <c:ext xmlns:c16="http://schemas.microsoft.com/office/drawing/2014/chart" uri="{C3380CC4-5D6E-409C-BE32-E72D297353CC}">
                <c16:uniqueId val="{00000015-ECB5-41E5-8A7F-06F45D190B2C}"/>
              </c:ext>
            </c:extLst>
          </c:dPt>
          <c:dPt>
            <c:idx val="3"/>
            <c:bubble3D val="0"/>
            <c:extLst>
              <c:ext xmlns:c16="http://schemas.microsoft.com/office/drawing/2014/chart" uri="{C3380CC4-5D6E-409C-BE32-E72D297353CC}">
                <c16:uniqueId val="{00000013-ECB5-41E5-8A7F-06F45D190B2C}"/>
              </c:ext>
            </c:extLst>
          </c:dPt>
          <c:dPt>
            <c:idx val="4"/>
            <c:bubble3D val="0"/>
            <c:spPr>
              <a:ln w="19050">
                <a:solidFill>
                  <a:srgbClr val="99A1D0"/>
                </a:solidFill>
                <a:tailEnd type="arrow"/>
              </a:ln>
            </c:spPr>
            <c:extLst>
              <c:ext xmlns:c16="http://schemas.microsoft.com/office/drawing/2014/chart" uri="{C3380CC4-5D6E-409C-BE32-E72D297353CC}">
                <c16:uniqueId val="{00000002-ECB5-41E5-8A7F-06F45D190B2C}"/>
              </c:ext>
            </c:extLst>
          </c:dPt>
          <c:dLbls>
            <c:dLbl>
              <c:idx val="4"/>
              <c:layout>
                <c:manualLayout>
                  <c:x val="-1.4039628770279405E-2"/>
                  <c:y val="2.9893903430386184E-2"/>
                </c:manualLayout>
              </c:layout>
              <c:tx>
                <c:rich>
                  <a:bodyPr/>
                  <a:lstStyle/>
                  <a:p>
                    <a:pPr>
                      <a:defRPr>
                        <a:solidFill>
                          <a:schemeClr val="tx2"/>
                        </a:solidFill>
                      </a:defRPr>
                    </a:pPr>
                    <a:fld id="{AB5E717E-3098-4866-B0E5-BABACEF11701}" type="SERIESNAME">
                      <a:rPr lang="en-US">
                        <a:solidFill>
                          <a:schemeClr val="tx1"/>
                        </a:solidFill>
                      </a:rPr>
                      <a:pPr>
                        <a:defRPr>
                          <a:solidFill>
                            <a:schemeClr val="tx2"/>
                          </a:solidFill>
                        </a:defRPr>
                      </a:pPr>
                      <a:t>[SERIES NAME]</a:t>
                    </a:fld>
                    <a:endParaRPr lang="de-CH"/>
                  </a:p>
                </c:rich>
              </c:tx>
              <c:spPr>
                <a:solidFill>
                  <a:schemeClr val="bg1"/>
                </a:solidFill>
                <a:ln>
                  <a:noFill/>
                </a:ln>
                <a:effectLst/>
              </c:spPr>
              <c:dLblPos val="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CB5-41E5-8A7F-06F45D190B2C}"/>
                </c:ext>
              </c:extLst>
            </c:dLbl>
            <c:spPr>
              <a:solidFill>
                <a:schemeClr val="bg1"/>
              </a:solid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Lit>
              <c:formatCode>m/d/yyyy</c:formatCode>
              <c:ptCount val="5"/>
              <c:pt idx="0">
                <c:v>37529</c:v>
              </c:pt>
              <c:pt idx="1">
                <c:v>38717</c:v>
              </c:pt>
              <c:pt idx="2">
                <c:v>39447</c:v>
              </c:pt>
              <c:pt idx="3">
                <c:v>41639</c:v>
              </c:pt>
              <c:pt idx="4">
                <c:v>42460</c:v>
              </c:pt>
            </c:numLit>
          </c:xVal>
          <c:yVal>
            <c:numLit>
              <c:formatCode>0.000</c:formatCode>
              <c:ptCount val="5"/>
              <c:pt idx="0">
                <c:v>0.47499999999999998</c:v>
              </c:pt>
              <c:pt idx="1">
                <c:v>0.5</c:v>
              </c:pt>
              <c:pt idx="2">
                <c:v>1</c:v>
              </c:pt>
              <c:pt idx="3">
                <c:v>1.05</c:v>
              </c:pt>
              <c:pt idx="4">
                <c:v>0.52500000000000002</c:v>
              </c:pt>
            </c:numLit>
          </c:yVal>
          <c:smooth val="0"/>
          <c:extLst>
            <c:ext xmlns:c16="http://schemas.microsoft.com/office/drawing/2014/chart" uri="{C3380CC4-5D6E-409C-BE32-E72D297353CC}">
              <c16:uniqueId val="{00000003-ECB5-41E5-8A7F-06F45D190B2C}"/>
            </c:ext>
          </c:extLst>
        </c:ser>
        <c:ser>
          <c:idx val="5"/>
          <c:order val="2"/>
          <c:tx>
            <c:v>Businesss cycle</c:v>
          </c:tx>
          <c:spPr>
            <a:ln w="19050">
              <a:solidFill>
                <a:srgbClr val="717C7D"/>
              </a:solidFill>
            </a:ln>
          </c:spPr>
          <c:marker>
            <c:symbol val="none"/>
          </c:marker>
          <c:dPt>
            <c:idx val="1"/>
            <c:bubble3D val="0"/>
            <c:spPr>
              <a:ln w="19050">
                <a:solidFill>
                  <a:srgbClr val="B0AA7E"/>
                </a:solidFill>
              </a:ln>
            </c:spPr>
            <c:extLst>
              <c:ext xmlns:c16="http://schemas.microsoft.com/office/drawing/2014/chart" uri="{C3380CC4-5D6E-409C-BE32-E72D297353CC}">
                <c16:uniqueId val="{00000015-D69F-4269-8C58-253E502D3DAD}"/>
              </c:ext>
            </c:extLst>
          </c:dPt>
          <c:dPt>
            <c:idx val="2"/>
            <c:bubble3D val="0"/>
            <c:spPr>
              <a:ln w="19050">
                <a:solidFill>
                  <a:srgbClr val="B0AA7E"/>
                </a:solidFill>
              </a:ln>
            </c:spPr>
            <c:extLst>
              <c:ext xmlns:c16="http://schemas.microsoft.com/office/drawing/2014/chart" uri="{C3380CC4-5D6E-409C-BE32-E72D297353CC}">
                <c16:uniqueId val="{00000014-D69F-4269-8C58-253E502D3DAD}"/>
              </c:ext>
            </c:extLst>
          </c:dPt>
          <c:dPt>
            <c:idx val="3"/>
            <c:bubble3D val="0"/>
            <c:spPr>
              <a:ln w="19050">
                <a:solidFill>
                  <a:srgbClr val="B0AA7E"/>
                </a:solidFill>
              </a:ln>
            </c:spPr>
            <c:extLst>
              <c:ext xmlns:c16="http://schemas.microsoft.com/office/drawing/2014/chart" uri="{C3380CC4-5D6E-409C-BE32-E72D297353CC}">
                <c16:uniqueId val="{00000012-DDFF-4249-A96D-AD127BAF5ED0}"/>
              </c:ext>
            </c:extLst>
          </c:dPt>
          <c:dPt>
            <c:idx val="4"/>
            <c:bubble3D val="0"/>
            <c:spPr>
              <a:ln w="19050">
                <a:solidFill>
                  <a:srgbClr val="B0AA7E"/>
                </a:solidFill>
              </a:ln>
            </c:spPr>
            <c:extLst>
              <c:ext xmlns:c16="http://schemas.microsoft.com/office/drawing/2014/chart" uri="{C3380CC4-5D6E-409C-BE32-E72D297353CC}">
                <c16:uniqueId val="{00000013-D69F-4269-8C58-253E502D3DAD}"/>
              </c:ext>
            </c:extLst>
          </c:dPt>
          <c:dPt>
            <c:idx val="5"/>
            <c:bubble3D val="0"/>
            <c:spPr>
              <a:ln w="19050">
                <a:solidFill>
                  <a:srgbClr val="B0AA7E"/>
                </a:solidFill>
                <a:tailEnd type="arrow"/>
              </a:ln>
            </c:spPr>
            <c:extLst>
              <c:ext xmlns:c16="http://schemas.microsoft.com/office/drawing/2014/chart" uri="{C3380CC4-5D6E-409C-BE32-E72D297353CC}">
                <c16:uniqueId val="{00000005-ECB5-41E5-8A7F-06F45D190B2C}"/>
              </c:ext>
            </c:extLst>
          </c:dPt>
          <c:dLbls>
            <c:dLbl>
              <c:idx val="0"/>
              <c:layout>
                <c:manualLayout>
                  <c:x val="-0.14749373490589371"/>
                  <c:y val="-6.6985453525549438E-3"/>
                </c:manualLayout>
              </c:layout>
              <c:tx>
                <c:rich>
                  <a:bodyPr/>
                  <a:lstStyle/>
                  <a:p>
                    <a:r>
                      <a:rPr lang="en-US" sz="1100" b="0" dirty="0">
                        <a:solidFill>
                          <a:schemeClr val="tx1"/>
                        </a:solidFill>
                      </a:rPr>
                      <a:t>Business</a:t>
                    </a:r>
                    <a:r>
                      <a:rPr lang="en-US" sz="1100" b="0" baseline="0" dirty="0">
                        <a:solidFill>
                          <a:schemeClr val="tx1"/>
                        </a:solidFill>
                      </a:rPr>
                      <a:t> cycle</a:t>
                    </a:r>
                    <a:endParaRPr lang="en-US" sz="1100" b="0" dirty="0">
                      <a:solidFill>
                        <a:schemeClr val="tx1"/>
                      </a:solidFill>
                    </a:endParaRP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CB5-41E5-8A7F-06F45D190B2C}"/>
                </c:ext>
              </c:extLst>
            </c:dLbl>
            <c:spPr>
              <a:solidFill>
                <a:schemeClr val="bg1"/>
              </a:solidFill>
              <a:ln>
                <a:noFill/>
              </a:ln>
              <a:effectLst/>
            </c:spPr>
            <c:txPr>
              <a:bodyPr/>
              <a:lstStyle/>
              <a:p>
                <a:pPr>
                  <a:defRPr>
                    <a:solidFill>
                      <a:srgbClr val="B0AA7E"/>
                    </a:solidFill>
                  </a:defRPr>
                </a:pPr>
                <a:endParaRPr lang="de-DE"/>
              </a:p>
            </c:txPr>
            <c:showLegendKey val="0"/>
            <c:showVal val="0"/>
            <c:showCatName val="0"/>
            <c:showSerName val="0"/>
            <c:showPercent val="0"/>
            <c:showBubbleSize val="0"/>
            <c:extLst>
              <c:ext xmlns:c15="http://schemas.microsoft.com/office/drawing/2012/chart" uri="{CE6537A1-D6FC-4f65-9D91-7224C49458BB}">
                <c15:showLeaderLines val="0"/>
              </c:ext>
            </c:extLst>
          </c:dLbls>
          <c:xVal>
            <c:numLit>
              <c:formatCode>m/d/yyyy</c:formatCode>
              <c:ptCount val="6"/>
              <c:pt idx="0">
                <c:v>39355</c:v>
              </c:pt>
              <c:pt idx="1">
                <c:v>39629</c:v>
              </c:pt>
              <c:pt idx="2">
                <c:v>39903</c:v>
              </c:pt>
              <c:pt idx="3">
                <c:v>40268</c:v>
              </c:pt>
              <c:pt idx="4">
                <c:v>40543</c:v>
              </c:pt>
              <c:pt idx="5">
                <c:v>40724</c:v>
              </c:pt>
            </c:numLit>
          </c:xVal>
          <c:yVal>
            <c:numLit>
              <c:formatCode>0.000</c:formatCode>
              <c:ptCount val="6"/>
              <c:pt idx="0">
                <c:v>1</c:v>
              </c:pt>
              <c:pt idx="1">
                <c:v>1</c:v>
              </c:pt>
              <c:pt idx="2">
                <c:v>0.8</c:v>
              </c:pt>
              <c:pt idx="3">
                <c:v>1.2</c:v>
              </c:pt>
              <c:pt idx="4">
                <c:v>1</c:v>
              </c:pt>
              <c:pt idx="5">
                <c:v>1</c:v>
              </c:pt>
            </c:numLit>
          </c:yVal>
          <c:smooth val="0"/>
          <c:extLst>
            <c:ext xmlns:c16="http://schemas.microsoft.com/office/drawing/2014/chart" uri="{C3380CC4-5D6E-409C-BE32-E72D297353CC}">
              <c16:uniqueId val="{00000007-ECB5-41E5-8A7F-06F45D190B2C}"/>
            </c:ext>
          </c:extLst>
        </c:ser>
        <c:ser>
          <c:idx val="7"/>
          <c:order val="3"/>
          <c:tx>
            <c:v>Post pandemic 
rebound</c:v>
          </c:tx>
          <c:spPr>
            <a:ln w="22225">
              <a:solidFill>
                <a:srgbClr val="B0AA7E"/>
              </a:solidFill>
            </a:ln>
          </c:spPr>
          <c:marker>
            <c:symbol val="none"/>
          </c:marker>
          <c:dPt>
            <c:idx val="1"/>
            <c:bubble3D val="0"/>
            <c:spPr>
              <a:ln w="19050">
                <a:solidFill>
                  <a:srgbClr val="B0AA7E"/>
                </a:solidFill>
              </a:ln>
            </c:spPr>
            <c:extLst>
              <c:ext xmlns:c16="http://schemas.microsoft.com/office/drawing/2014/chart" uri="{C3380CC4-5D6E-409C-BE32-E72D297353CC}">
                <c16:uniqueId val="{00000017-ECB5-41E5-8A7F-06F45D190B2C}"/>
              </c:ext>
            </c:extLst>
          </c:dPt>
          <c:dPt>
            <c:idx val="2"/>
            <c:bubble3D val="0"/>
            <c:spPr>
              <a:ln w="19050">
                <a:solidFill>
                  <a:srgbClr val="B0AA7E"/>
                </a:solidFill>
              </a:ln>
            </c:spPr>
            <c:extLst>
              <c:ext xmlns:c16="http://schemas.microsoft.com/office/drawing/2014/chart" uri="{C3380CC4-5D6E-409C-BE32-E72D297353CC}">
                <c16:uniqueId val="{00000018-ECB5-41E5-8A7F-06F45D190B2C}"/>
              </c:ext>
            </c:extLst>
          </c:dPt>
          <c:dPt>
            <c:idx val="3"/>
            <c:bubble3D val="0"/>
            <c:spPr>
              <a:ln w="19050">
                <a:solidFill>
                  <a:srgbClr val="B0AA7E"/>
                </a:solidFill>
              </a:ln>
            </c:spPr>
            <c:extLst>
              <c:ext xmlns:c16="http://schemas.microsoft.com/office/drawing/2014/chart" uri="{C3380CC4-5D6E-409C-BE32-E72D297353CC}">
                <c16:uniqueId val="{00000016-ECB5-41E5-8A7F-06F45D190B2C}"/>
              </c:ext>
            </c:extLst>
          </c:dPt>
          <c:dPt>
            <c:idx val="4"/>
            <c:bubble3D val="0"/>
            <c:spPr>
              <a:ln w="19050">
                <a:solidFill>
                  <a:srgbClr val="B0AA7E"/>
                </a:solidFill>
                <a:tailEnd type="arrow"/>
              </a:ln>
            </c:spPr>
            <c:extLst>
              <c:ext xmlns:c16="http://schemas.microsoft.com/office/drawing/2014/chart" uri="{C3380CC4-5D6E-409C-BE32-E72D297353CC}">
                <c16:uniqueId val="{0000000D-ECB5-41E5-8A7F-06F45D190B2C}"/>
              </c:ext>
            </c:extLst>
          </c:dPt>
          <c:dLbls>
            <c:dLbl>
              <c:idx val="4"/>
              <c:layout>
                <c:manualLayout>
                  <c:x val="-6.0538035531779795E-4"/>
                  <c:y val="8.2495389484818576E-2"/>
                </c:manualLayout>
              </c:layout>
              <c:tx>
                <c:rich>
                  <a:bodyPr anchorCtr="0"/>
                  <a:lstStyle/>
                  <a:p>
                    <a:pPr algn="ctr">
                      <a:defRPr>
                        <a:solidFill>
                          <a:schemeClr val="tx1"/>
                        </a:solidFill>
                      </a:defRPr>
                    </a:pPr>
                    <a:r>
                      <a:rPr lang="en-US" dirty="0">
                        <a:solidFill>
                          <a:schemeClr val="tx1"/>
                        </a:solidFill>
                      </a:rPr>
                      <a:t>Post-pandemic</a:t>
                    </a:r>
                    <a:r>
                      <a:rPr lang="en-US" baseline="0" dirty="0">
                        <a:solidFill>
                          <a:schemeClr val="tx1"/>
                        </a:solidFill>
                      </a:rPr>
                      <a:t> rebound</a:t>
                    </a:r>
                    <a:endParaRPr lang="en-US" dirty="0">
                      <a:solidFill>
                        <a:schemeClr val="tx1"/>
                      </a:solidFill>
                    </a:endParaRPr>
                  </a:p>
                </c:rich>
              </c:tx>
              <c:spPr>
                <a:noFill/>
                <a:ln>
                  <a:noFill/>
                </a:ln>
                <a:effectLst/>
              </c:spPr>
              <c:showLegendKey val="0"/>
              <c:showVal val="0"/>
              <c:showCatName val="0"/>
              <c:showSerName val="1"/>
              <c:showPercent val="0"/>
              <c:showBubbleSize val="0"/>
              <c:extLst>
                <c:ext xmlns:c15="http://schemas.microsoft.com/office/drawing/2012/chart" uri="{CE6537A1-D6FC-4f65-9D91-7224C49458BB}">
                  <c15:layout>
                    <c:manualLayout>
                      <c:w val="0.14180007870692507"/>
                      <c:h val="0.13263261323103842"/>
                    </c:manualLayout>
                  </c15:layout>
                  <c15:showDataLabelsRange val="0"/>
                </c:ext>
                <c:ext xmlns:c16="http://schemas.microsoft.com/office/drawing/2014/chart" uri="{C3380CC4-5D6E-409C-BE32-E72D297353CC}">
                  <c16:uniqueId val="{0000000D-ECB5-41E5-8A7F-06F45D190B2C}"/>
                </c:ext>
              </c:extLst>
            </c:dLbl>
            <c:spPr>
              <a:noFill/>
              <a:ln>
                <a:noFill/>
              </a:ln>
              <a:effectLst/>
            </c:spPr>
            <c:txPr>
              <a:bodyPr/>
              <a:lstStyle/>
              <a:p>
                <a:pPr>
                  <a:defRPr>
                    <a:solidFill>
                      <a:schemeClr val="tx1"/>
                    </a:solidFill>
                  </a:defRPr>
                </a:pPr>
                <a:endParaRPr lang="de-DE"/>
              </a:p>
            </c:txPr>
            <c:showLegendKey val="0"/>
            <c:showVal val="0"/>
            <c:showCatName val="0"/>
            <c:showSerName val="0"/>
            <c:showPercent val="0"/>
            <c:showBubbleSize val="0"/>
            <c:extLst>
              <c:ext xmlns:c15="http://schemas.microsoft.com/office/drawing/2012/chart" uri="{CE6537A1-D6FC-4f65-9D91-7224C49458BB}">
                <c15:showLeaderLines val="0"/>
              </c:ext>
            </c:extLst>
          </c:dLbls>
          <c:xVal>
            <c:numLit>
              <c:formatCode>m/d/yyyy</c:formatCode>
              <c:ptCount val="5"/>
              <c:pt idx="0">
                <c:v>43555</c:v>
              </c:pt>
              <c:pt idx="1">
                <c:v>43799</c:v>
              </c:pt>
              <c:pt idx="2">
                <c:v>44012</c:v>
              </c:pt>
              <c:pt idx="3">
                <c:v>44439</c:v>
              </c:pt>
              <c:pt idx="4">
                <c:v>44742</c:v>
              </c:pt>
            </c:numLit>
          </c:xVal>
          <c:yVal>
            <c:numLit>
              <c:formatCode>0.000</c:formatCode>
              <c:ptCount val="5"/>
              <c:pt idx="0">
                <c:v>0.85</c:v>
              </c:pt>
              <c:pt idx="1">
                <c:v>0.85</c:v>
              </c:pt>
              <c:pt idx="2">
                <c:v>0.7</c:v>
              </c:pt>
              <c:pt idx="3">
                <c:v>1.2</c:v>
              </c:pt>
              <c:pt idx="4">
                <c:v>1</c:v>
              </c:pt>
            </c:numLit>
          </c:yVal>
          <c:smooth val="0"/>
          <c:extLst>
            <c:ext xmlns:c16="http://schemas.microsoft.com/office/drawing/2014/chart" uri="{C3380CC4-5D6E-409C-BE32-E72D297353CC}">
              <c16:uniqueId val="{0000000E-ECB5-41E5-8A7F-06F45D190B2C}"/>
            </c:ext>
          </c:extLst>
        </c:ser>
        <c:dLbls>
          <c:showLegendKey val="0"/>
          <c:showVal val="0"/>
          <c:showCatName val="0"/>
          <c:showSerName val="0"/>
          <c:showPercent val="0"/>
          <c:showBubbleSize val="0"/>
        </c:dLbls>
        <c:axId val="663247872"/>
        <c:axId val="663274240"/>
      </c:scatterChart>
      <c:dateAx>
        <c:axId val="663247872"/>
        <c:scaling>
          <c:orientation val="minMax"/>
        </c:scaling>
        <c:delete val="0"/>
        <c:axPos val="b"/>
        <c:numFmt formatCode="[$-409]yyyy;@" sourceLinked="0"/>
        <c:majorTickMark val="out"/>
        <c:minorTickMark val="none"/>
        <c:tickLblPos val="nextTo"/>
        <c:spPr>
          <a:ln w="6350">
            <a:noFill/>
            <a:prstDash val="solid"/>
          </a:ln>
        </c:spPr>
        <c:txPr>
          <a:bodyPr rot="0" vert="horz"/>
          <a:lstStyle/>
          <a:p>
            <a:pPr>
              <a:defRPr/>
            </a:pPr>
            <a:endParaRPr lang="de-DE"/>
          </a:p>
        </c:txPr>
        <c:crossAx val="663274240"/>
        <c:crosses val="autoZero"/>
        <c:auto val="1"/>
        <c:lblOffset val="100"/>
        <c:baseTimeUnit val="months"/>
        <c:majorUnit val="5"/>
        <c:majorTimeUnit val="years"/>
        <c:minorUnit val="1"/>
        <c:minorTimeUnit val="years"/>
      </c:dateAx>
      <c:valAx>
        <c:axId val="663274240"/>
        <c:scaling>
          <c:orientation val="minMax"/>
        </c:scaling>
        <c:delete val="0"/>
        <c:axPos val="l"/>
        <c:numFmt formatCode="#,##0.0" sourceLinked="0"/>
        <c:majorTickMark val="out"/>
        <c:minorTickMark val="none"/>
        <c:tickLblPos val="nextTo"/>
        <c:spPr>
          <a:ln w="6350">
            <a:noFill/>
            <a:prstDash val="solid"/>
          </a:ln>
        </c:spPr>
        <c:txPr>
          <a:bodyPr rot="0" vert="horz"/>
          <a:lstStyle/>
          <a:p>
            <a:pPr>
              <a:defRPr/>
            </a:pPr>
            <a:endParaRPr lang="de-DE"/>
          </a:p>
        </c:txPr>
        <c:crossAx val="663247872"/>
        <c:crosses val="autoZero"/>
        <c:crossBetween val="between"/>
      </c:valAx>
      <c:spPr>
        <a:noFill/>
        <a:ln w="25400">
          <a:noFill/>
          <a:prstDash val="solid"/>
        </a:ln>
      </c:spPr>
    </c:plotArea>
    <c:plotVisOnly val="0"/>
    <c:dispBlanksAs val="gap"/>
    <c:showDLblsOverMax val="0"/>
  </c:chart>
  <c:spPr>
    <a:solidFill>
      <a:srgbClr val="FFFFFF"/>
    </a:solidFill>
    <a:ln w="9525">
      <a:noFill/>
    </a:ln>
  </c:spPr>
  <c:txPr>
    <a:bodyPr/>
    <a:lstStyle/>
    <a:p>
      <a:pPr>
        <a:defRPr sz="1200" b="0" i="0" u="none" strike="noStrike" baseline="0">
          <a:solidFill>
            <a:srgbClr val="000000"/>
          </a:solidFill>
          <a:latin typeface="+mn-lt"/>
          <a:ea typeface="Arial Narrow"/>
          <a:cs typeface="Arial Narrow"/>
        </a:defRPr>
      </a:pPr>
      <a:endParaRPr lang="de-DE"/>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168988326167019E-2"/>
          <c:y val="8.4386137256693777E-2"/>
          <c:w val="0.92412028375118427"/>
          <c:h val="0.75730232250380469"/>
        </c:manualLayout>
      </c:layout>
      <c:lineChart>
        <c:grouping val="standard"/>
        <c:varyColors val="0"/>
        <c:ser>
          <c:idx val="0"/>
          <c:order val="0"/>
          <c:tx>
            <c:strRef>
              <c:f>USD!$D$7</c:f>
              <c:strCache>
                <c:ptCount val="1"/>
                <c:pt idx="0">
                  <c:v>US dollar trade-weighted index </c:v>
                </c:pt>
              </c:strCache>
            </c:strRef>
          </c:tx>
          <c:spPr>
            <a:ln w="22225"/>
          </c:spPr>
          <c:marker>
            <c:symbol val="none"/>
          </c:marker>
          <c:cat>
            <c:numRef>
              <c:f>USD!$C$11:$C$680</c:f>
              <c:numCache>
                <c:formatCode>dd\.mm\.yyyy</c:formatCode>
                <c:ptCount val="670"/>
                <c:pt idx="0">
                  <c:v>40186</c:v>
                </c:pt>
                <c:pt idx="1">
                  <c:v>40193</c:v>
                </c:pt>
                <c:pt idx="2">
                  <c:v>40200</c:v>
                </c:pt>
                <c:pt idx="3">
                  <c:v>40207</c:v>
                </c:pt>
                <c:pt idx="4">
                  <c:v>40214</c:v>
                </c:pt>
                <c:pt idx="5">
                  <c:v>40221</c:v>
                </c:pt>
                <c:pt idx="6">
                  <c:v>40228</c:v>
                </c:pt>
                <c:pt idx="7">
                  <c:v>40235</c:v>
                </c:pt>
                <c:pt idx="8">
                  <c:v>40242</c:v>
                </c:pt>
                <c:pt idx="9">
                  <c:v>40249</c:v>
                </c:pt>
                <c:pt idx="10">
                  <c:v>40256</c:v>
                </c:pt>
                <c:pt idx="11">
                  <c:v>40263</c:v>
                </c:pt>
                <c:pt idx="12">
                  <c:v>40270</c:v>
                </c:pt>
                <c:pt idx="13">
                  <c:v>40277</c:v>
                </c:pt>
                <c:pt idx="14">
                  <c:v>40284</c:v>
                </c:pt>
                <c:pt idx="15">
                  <c:v>40291</c:v>
                </c:pt>
                <c:pt idx="16">
                  <c:v>40298</c:v>
                </c:pt>
                <c:pt idx="17">
                  <c:v>40305</c:v>
                </c:pt>
                <c:pt idx="18">
                  <c:v>40312</c:v>
                </c:pt>
                <c:pt idx="19">
                  <c:v>40319</c:v>
                </c:pt>
                <c:pt idx="20">
                  <c:v>40326</c:v>
                </c:pt>
                <c:pt idx="21">
                  <c:v>40333</c:v>
                </c:pt>
                <c:pt idx="22">
                  <c:v>40340</c:v>
                </c:pt>
                <c:pt idx="23">
                  <c:v>40347</c:v>
                </c:pt>
                <c:pt idx="24">
                  <c:v>40354</c:v>
                </c:pt>
                <c:pt idx="25">
                  <c:v>40361</c:v>
                </c:pt>
                <c:pt idx="26">
                  <c:v>40368</c:v>
                </c:pt>
                <c:pt idx="27">
                  <c:v>40375</c:v>
                </c:pt>
                <c:pt idx="28">
                  <c:v>40382</c:v>
                </c:pt>
                <c:pt idx="29">
                  <c:v>40389</c:v>
                </c:pt>
                <c:pt idx="30">
                  <c:v>40396</c:v>
                </c:pt>
                <c:pt idx="31">
                  <c:v>40403</c:v>
                </c:pt>
                <c:pt idx="32">
                  <c:v>40410</c:v>
                </c:pt>
                <c:pt idx="33">
                  <c:v>40417</c:v>
                </c:pt>
                <c:pt idx="34">
                  <c:v>40424</c:v>
                </c:pt>
                <c:pt idx="35">
                  <c:v>40431</c:v>
                </c:pt>
                <c:pt idx="36">
                  <c:v>40438</c:v>
                </c:pt>
                <c:pt idx="37">
                  <c:v>40445</c:v>
                </c:pt>
                <c:pt idx="38">
                  <c:v>40452</c:v>
                </c:pt>
                <c:pt idx="39">
                  <c:v>40459</c:v>
                </c:pt>
                <c:pt idx="40">
                  <c:v>40466</c:v>
                </c:pt>
                <c:pt idx="41">
                  <c:v>40473</c:v>
                </c:pt>
                <c:pt idx="42">
                  <c:v>40480</c:v>
                </c:pt>
                <c:pt idx="43">
                  <c:v>40487</c:v>
                </c:pt>
                <c:pt idx="44">
                  <c:v>40494</c:v>
                </c:pt>
                <c:pt idx="45">
                  <c:v>40501</c:v>
                </c:pt>
                <c:pt idx="46">
                  <c:v>40508</c:v>
                </c:pt>
                <c:pt idx="47">
                  <c:v>40515</c:v>
                </c:pt>
                <c:pt idx="48">
                  <c:v>40522</c:v>
                </c:pt>
                <c:pt idx="49">
                  <c:v>40529</c:v>
                </c:pt>
                <c:pt idx="50">
                  <c:v>40536</c:v>
                </c:pt>
                <c:pt idx="51">
                  <c:v>40543</c:v>
                </c:pt>
                <c:pt idx="52">
                  <c:v>40550</c:v>
                </c:pt>
                <c:pt idx="53">
                  <c:v>40557</c:v>
                </c:pt>
                <c:pt idx="54">
                  <c:v>40564</c:v>
                </c:pt>
                <c:pt idx="55">
                  <c:v>40571</c:v>
                </c:pt>
                <c:pt idx="56">
                  <c:v>40578</c:v>
                </c:pt>
                <c:pt idx="57">
                  <c:v>40585</c:v>
                </c:pt>
                <c:pt idx="58">
                  <c:v>40592</c:v>
                </c:pt>
                <c:pt idx="59">
                  <c:v>40599</c:v>
                </c:pt>
                <c:pt idx="60">
                  <c:v>40606</c:v>
                </c:pt>
                <c:pt idx="61">
                  <c:v>40613</c:v>
                </c:pt>
                <c:pt idx="62">
                  <c:v>40620</c:v>
                </c:pt>
                <c:pt idx="63">
                  <c:v>40627</c:v>
                </c:pt>
                <c:pt idx="64">
                  <c:v>40634</c:v>
                </c:pt>
                <c:pt idx="65">
                  <c:v>40641</c:v>
                </c:pt>
                <c:pt idx="66">
                  <c:v>40648</c:v>
                </c:pt>
                <c:pt idx="67">
                  <c:v>40655</c:v>
                </c:pt>
                <c:pt idx="68">
                  <c:v>40662</c:v>
                </c:pt>
                <c:pt idx="69">
                  <c:v>40669</c:v>
                </c:pt>
                <c:pt idx="70">
                  <c:v>40676</c:v>
                </c:pt>
                <c:pt idx="71">
                  <c:v>40683</c:v>
                </c:pt>
                <c:pt idx="72">
                  <c:v>40690</c:v>
                </c:pt>
                <c:pt idx="73">
                  <c:v>40697</c:v>
                </c:pt>
                <c:pt idx="74">
                  <c:v>40704</c:v>
                </c:pt>
                <c:pt idx="75">
                  <c:v>40711</c:v>
                </c:pt>
                <c:pt idx="76">
                  <c:v>40718</c:v>
                </c:pt>
                <c:pt idx="77">
                  <c:v>40725</c:v>
                </c:pt>
                <c:pt idx="78">
                  <c:v>40732</c:v>
                </c:pt>
                <c:pt idx="79">
                  <c:v>40739</c:v>
                </c:pt>
                <c:pt idx="80">
                  <c:v>40746</c:v>
                </c:pt>
                <c:pt idx="81">
                  <c:v>40753</c:v>
                </c:pt>
                <c:pt idx="82">
                  <c:v>40760</c:v>
                </c:pt>
                <c:pt idx="83">
                  <c:v>40767</c:v>
                </c:pt>
                <c:pt idx="84">
                  <c:v>40774</c:v>
                </c:pt>
                <c:pt idx="85">
                  <c:v>40781</c:v>
                </c:pt>
                <c:pt idx="86">
                  <c:v>40788</c:v>
                </c:pt>
                <c:pt idx="87">
                  <c:v>40795</c:v>
                </c:pt>
                <c:pt idx="88">
                  <c:v>40802</c:v>
                </c:pt>
                <c:pt idx="89">
                  <c:v>40809</c:v>
                </c:pt>
                <c:pt idx="90">
                  <c:v>40816</c:v>
                </c:pt>
                <c:pt idx="91">
                  <c:v>40823</c:v>
                </c:pt>
                <c:pt idx="92">
                  <c:v>40830</c:v>
                </c:pt>
                <c:pt idx="93">
                  <c:v>40837</c:v>
                </c:pt>
                <c:pt idx="94">
                  <c:v>40844</c:v>
                </c:pt>
                <c:pt idx="95">
                  <c:v>40851</c:v>
                </c:pt>
                <c:pt idx="96">
                  <c:v>40858</c:v>
                </c:pt>
                <c:pt idx="97">
                  <c:v>40865</c:v>
                </c:pt>
                <c:pt idx="98">
                  <c:v>40872</c:v>
                </c:pt>
                <c:pt idx="99">
                  <c:v>40879</c:v>
                </c:pt>
                <c:pt idx="100">
                  <c:v>40886</c:v>
                </c:pt>
                <c:pt idx="101">
                  <c:v>40893</c:v>
                </c:pt>
                <c:pt idx="102">
                  <c:v>40900</c:v>
                </c:pt>
                <c:pt idx="103">
                  <c:v>40907</c:v>
                </c:pt>
                <c:pt idx="104">
                  <c:v>40914</c:v>
                </c:pt>
                <c:pt idx="105">
                  <c:v>40921</c:v>
                </c:pt>
                <c:pt idx="106">
                  <c:v>40928</c:v>
                </c:pt>
                <c:pt idx="107">
                  <c:v>40935</c:v>
                </c:pt>
                <c:pt idx="108">
                  <c:v>40942</c:v>
                </c:pt>
                <c:pt idx="109">
                  <c:v>40949</c:v>
                </c:pt>
                <c:pt idx="110">
                  <c:v>40956</c:v>
                </c:pt>
                <c:pt idx="111">
                  <c:v>40963</c:v>
                </c:pt>
                <c:pt idx="112">
                  <c:v>40970</c:v>
                </c:pt>
                <c:pt idx="113">
                  <c:v>40977</c:v>
                </c:pt>
                <c:pt idx="114">
                  <c:v>40984</c:v>
                </c:pt>
                <c:pt idx="115">
                  <c:v>40991</c:v>
                </c:pt>
                <c:pt idx="116">
                  <c:v>40998</c:v>
                </c:pt>
                <c:pt idx="117">
                  <c:v>41005</c:v>
                </c:pt>
                <c:pt idx="118">
                  <c:v>41012</c:v>
                </c:pt>
                <c:pt idx="119">
                  <c:v>41019</c:v>
                </c:pt>
                <c:pt idx="120">
                  <c:v>41026</c:v>
                </c:pt>
                <c:pt idx="121">
                  <c:v>41033</c:v>
                </c:pt>
                <c:pt idx="122">
                  <c:v>41040</c:v>
                </c:pt>
                <c:pt idx="123">
                  <c:v>41047</c:v>
                </c:pt>
                <c:pt idx="124">
                  <c:v>41054</c:v>
                </c:pt>
                <c:pt idx="125">
                  <c:v>41061</c:v>
                </c:pt>
                <c:pt idx="126">
                  <c:v>41068</c:v>
                </c:pt>
                <c:pt idx="127">
                  <c:v>41075</c:v>
                </c:pt>
                <c:pt idx="128">
                  <c:v>41082</c:v>
                </c:pt>
                <c:pt idx="129">
                  <c:v>41089</c:v>
                </c:pt>
                <c:pt idx="130">
                  <c:v>41096</c:v>
                </c:pt>
                <c:pt idx="131">
                  <c:v>41103</c:v>
                </c:pt>
                <c:pt idx="132">
                  <c:v>41110</c:v>
                </c:pt>
                <c:pt idx="133">
                  <c:v>41117</c:v>
                </c:pt>
                <c:pt idx="134">
                  <c:v>41124</c:v>
                </c:pt>
                <c:pt idx="135">
                  <c:v>41131</c:v>
                </c:pt>
                <c:pt idx="136">
                  <c:v>41138</c:v>
                </c:pt>
                <c:pt idx="137">
                  <c:v>41145</c:v>
                </c:pt>
                <c:pt idx="138">
                  <c:v>41152</c:v>
                </c:pt>
                <c:pt idx="139">
                  <c:v>41159</c:v>
                </c:pt>
                <c:pt idx="140">
                  <c:v>41166</c:v>
                </c:pt>
                <c:pt idx="141">
                  <c:v>41173</c:v>
                </c:pt>
                <c:pt idx="142">
                  <c:v>41180</c:v>
                </c:pt>
                <c:pt idx="143">
                  <c:v>41187</c:v>
                </c:pt>
                <c:pt idx="144">
                  <c:v>41194</c:v>
                </c:pt>
                <c:pt idx="145">
                  <c:v>41201</c:v>
                </c:pt>
                <c:pt idx="146">
                  <c:v>41208</c:v>
                </c:pt>
                <c:pt idx="147">
                  <c:v>41215</c:v>
                </c:pt>
                <c:pt idx="148">
                  <c:v>41222</c:v>
                </c:pt>
                <c:pt idx="149">
                  <c:v>41229</c:v>
                </c:pt>
                <c:pt idx="150">
                  <c:v>41236</c:v>
                </c:pt>
                <c:pt idx="151">
                  <c:v>41243</c:v>
                </c:pt>
                <c:pt idx="152">
                  <c:v>41250</c:v>
                </c:pt>
                <c:pt idx="153">
                  <c:v>41257</c:v>
                </c:pt>
                <c:pt idx="154">
                  <c:v>41264</c:v>
                </c:pt>
                <c:pt idx="155">
                  <c:v>41271</c:v>
                </c:pt>
                <c:pt idx="156">
                  <c:v>41278</c:v>
                </c:pt>
                <c:pt idx="157">
                  <c:v>41285</c:v>
                </c:pt>
                <c:pt idx="158">
                  <c:v>41292</c:v>
                </c:pt>
                <c:pt idx="159">
                  <c:v>41299</c:v>
                </c:pt>
                <c:pt idx="160">
                  <c:v>41306</c:v>
                </c:pt>
                <c:pt idx="161">
                  <c:v>41313</c:v>
                </c:pt>
                <c:pt idx="162">
                  <c:v>41320</c:v>
                </c:pt>
                <c:pt idx="163">
                  <c:v>41327</c:v>
                </c:pt>
                <c:pt idx="164">
                  <c:v>41334</c:v>
                </c:pt>
                <c:pt idx="165">
                  <c:v>41341</c:v>
                </c:pt>
                <c:pt idx="166">
                  <c:v>41348</c:v>
                </c:pt>
                <c:pt idx="167">
                  <c:v>41355</c:v>
                </c:pt>
                <c:pt idx="168">
                  <c:v>41362</c:v>
                </c:pt>
                <c:pt idx="169">
                  <c:v>41369</c:v>
                </c:pt>
                <c:pt idx="170">
                  <c:v>41376</c:v>
                </c:pt>
                <c:pt idx="171">
                  <c:v>41383</c:v>
                </c:pt>
                <c:pt idx="172">
                  <c:v>41390</c:v>
                </c:pt>
                <c:pt idx="173">
                  <c:v>41397</c:v>
                </c:pt>
                <c:pt idx="174">
                  <c:v>41404</c:v>
                </c:pt>
                <c:pt idx="175">
                  <c:v>41411</c:v>
                </c:pt>
                <c:pt idx="176">
                  <c:v>41418</c:v>
                </c:pt>
                <c:pt idx="177">
                  <c:v>41425</c:v>
                </c:pt>
                <c:pt idx="178">
                  <c:v>41432</c:v>
                </c:pt>
                <c:pt idx="179">
                  <c:v>41439</c:v>
                </c:pt>
                <c:pt idx="180">
                  <c:v>41446</c:v>
                </c:pt>
                <c:pt idx="181">
                  <c:v>41453</c:v>
                </c:pt>
                <c:pt idx="182">
                  <c:v>41460</c:v>
                </c:pt>
                <c:pt idx="183">
                  <c:v>41467</c:v>
                </c:pt>
                <c:pt idx="184">
                  <c:v>41474</c:v>
                </c:pt>
                <c:pt idx="185">
                  <c:v>41481</c:v>
                </c:pt>
                <c:pt idx="186">
                  <c:v>41488</c:v>
                </c:pt>
                <c:pt idx="187">
                  <c:v>41495</c:v>
                </c:pt>
                <c:pt idx="188">
                  <c:v>41502</c:v>
                </c:pt>
                <c:pt idx="189">
                  <c:v>41509</c:v>
                </c:pt>
                <c:pt idx="190">
                  <c:v>41516</c:v>
                </c:pt>
                <c:pt idx="191">
                  <c:v>41523</c:v>
                </c:pt>
                <c:pt idx="192">
                  <c:v>41530</c:v>
                </c:pt>
                <c:pt idx="193">
                  <c:v>41537</c:v>
                </c:pt>
                <c:pt idx="194">
                  <c:v>41544</c:v>
                </c:pt>
                <c:pt idx="195">
                  <c:v>41551</c:v>
                </c:pt>
                <c:pt idx="196">
                  <c:v>41558</c:v>
                </c:pt>
                <c:pt idx="197">
                  <c:v>41565</c:v>
                </c:pt>
                <c:pt idx="198">
                  <c:v>41572</c:v>
                </c:pt>
                <c:pt idx="199">
                  <c:v>41579</c:v>
                </c:pt>
                <c:pt idx="200">
                  <c:v>41586</c:v>
                </c:pt>
                <c:pt idx="201">
                  <c:v>41593</c:v>
                </c:pt>
                <c:pt idx="202">
                  <c:v>41600</c:v>
                </c:pt>
                <c:pt idx="203">
                  <c:v>41607</c:v>
                </c:pt>
                <c:pt idx="204">
                  <c:v>41614</c:v>
                </c:pt>
                <c:pt idx="205">
                  <c:v>41621</c:v>
                </c:pt>
                <c:pt idx="206">
                  <c:v>41628</c:v>
                </c:pt>
                <c:pt idx="207">
                  <c:v>41635</c:v>
                </c:pt>
                <c:pt idx="208">
                  <c:v>41642</c:v>
                </c:pt>
                <c:pt idx="209">
                  <c:v>41649</c:v>
                </c:pt>
                <c:pt idx="210">
                  <c:v>41656</c:v>
                </c:pt>
                <c:pt idx="211">
                  <c:v>41663</c:v>
                </c:pt>
                <c:pt idx="212">
                  <c:v>41670</c:v>
                </c:pt>
                <c:pt idx="213">
                  <c:v>41677</c:v>
                </c:pt>
                <c:pt idx="214">
                  <c:v>41684</c:v>
                </c:pt>
                <c:pt idx="215">
                  <c:v>41691</c:v>
                </c:pt>
                <c:pt idx="216">
                  <c:v>41698</c:v>
                </c:pt>
                <c:pt idx="217">
                  <c:v>41705</c:v>
                </c:pt>
                <c:pt idx="218">
                  <c:v>41712</c:v>
                </c:pt>
                <c:pt idx="219">
                  <c:v>41719</c:v>
                </c:pt>
                <c:pt idx="220">
                  <c:v>41726</c:v>
                </c:pt>
                <c:pt idx="221">
                  <c:v>41733</c:v>
                </c:pt>
                <c:pt idx="222">
                  <c:v>41740</c:v>
                </c:pt>
                <c:pt idx="223">
                  <c:v>41747</c:v>
                </c:pt>
                <c:pt idx="224">
                  <c:v>41754</c:v>
                </c:pt>
                <c:pt idx="225">
                  <c:v>41761</c:v>
                </c:pt>
                <c:pt idx="226">
                  <c:v>41768</c:v>
                </c:pt>
                <c:pt idx="227">
                  <c:v>41775</c:v>
                </c:pt>
                <c:pt idx="228">
                  <c:v>41782</c:v>
                </c:pt>
                <c:pt idx="229">
                  <c:v>41789</c:v>
                </c:pt>
                <c:pt idx="230">
                  <c:v>41796</c:v>
                </c:pt>
                <c:pt idx="231">
                  <c:v>41803</c:v>
                </c:pt>
                <c:pt idx="232">
                  <c:v>41810</c:v>
                </c:pt>
                <c:pt idx="233">
                  <c:v>41817</c:v>
                </c:pt>
                <c:pt idx="234">
                  <c:v>41824</c:v>
                </c:pt>
                <c:pt idx="235">
                  <c:v>41831</c:v>
                </c:pt>
                <c:pt idx="236">
                  <c:v>41838</c:v>
                </c:pt>
                <c:pt idx="237">
                  <c:v>41845</c:v>
                </c:pt>
                <c:pt idx="238">
                  <c:v>41852</c:v>
                </c:pt>
                <c:pt idx="239">
                  <c:v>41859</c:v>
                </c:pt>
                <c:pt idx="240">
                  <c:v>41866</c:v>
                </c:pt>
                <c:pt idx="241">
                  <c:v>41873</c:v>
                </c:pt>
                <c:pt idx="242">
                  <c:v>41880</c:v>
                </c:pt>
                <c:pt idx="243">
                  <c:v>41887</c:v>
                </c:pt>
                <c:pt idx="244">
                  <c:v>41894</c:v>
                </c:pt>
                <c:pt idx="245">
                  <c:v>41901</c:v>
                </c:pt>
                <c:pt idx="246">
                  <c:v>41908</c:v>
                </c:pt>
                <c:pt idx="247">
                  <c:v>41915</c:v>
                </c:pt>
                <c:pt idx="248">
                  <c:v>41922</c:v>
                </c:pt>
                <c:pt idx="249">
                  <c:v>41929</c:v>
                </c:pt>
                <c:pt idx="250">
                  <c:v>41936</c:v>
                </c:pt>
                <c:pt idx="251">
                  <c:v>41943</c:v>
                </c:pt>
                <c:pt idx="252">
                  <c:v>41950</c:v>
                </c:pt>
                <c:pt idx="253">
                  <c:v>41957</c:v>
                </c:pt>
                <c:pt idx="254">
                  <c:v>41964</c:v>
                </c:pt>
                <c:pt idx="255">
                  <c:v>41971</c:v>
                </c:pt>
                <c:pt idx="256">
                  <c:v>41978</c:v>
                </c:pt>
                <c:pt idx="257">
                  <c:v>41985</c:v>
                </c:pt>
                <c:pt idx="258">
                  <c:v>41992</c:v>
                </c:pt>
                <c:pt idx="259">
                  <c:v>41999</c:v>
                </c:pt>
                <c:pt idx="260">
                  <c:v>42006</c:v>
                </c:pt>
                <c:pt idx="261">
                  <c:v>42013</c:v>
                </c:pt>
                <c:pt idx="262">
                  <c:v>42020</c:v>
                </c:pt>
                <c:pt idx="263">
                  <c:v>42027</c:v>
                </c:pt>
                <c:pt idx="264">
                  <c:v>42034</c:v>
                </c:pt>
                <c:pt idx="265">
                  <c:v>42041</c:v>
                </c:pt>
                <c:pt idx="266">
                  <c:v>42048</c:v>
                </c:pt>
                <c:pt idx="267">
                  <c:v>42055</c:v>
                </c:pt>
                <c:pt idx="268">
                  <c:v>42062</c:v>
                </c:pt>
                <c:pt idx="269">
                  <c:v>42069</c:v>
                </c:pt>
                <c:pt idx="270">
                  <c:v>42076</c:v>
                </c:pt>
                <c:pt idx="271">
                  <c:v>42083</c:v>
                </c:pt>
                <c:pt idx="272">
                  <c:v>42090</c:v>
                </c:pt>
                <c:pt idx="273">
                  <c:v>42097</c:v>
                </c:pt>
                <c:pt idx="274">
                  <c:v>42104</c:v>
                </c:pt>
                <c:pt idx="275">
                  <c:v>42111</c:v>
                </c:pt>
                <c:pt idx="276">
                  <c:v>42118</c:v>
                </c:pt>
                <c:pt idx="277">
                  <c:v>42125</c:v>
                </c:pt>
                <c:pt idx="278">
                  <c:v>42132</c:v>
                </c:pt>
                <c:pt idx="279">
                  <c:v>42139</c:v>
                </c:pt>
                <c:pt idx="280">
                  <c:v>42146</c:v>
                </c:pt>
                <c:pt idx="281">
                  <c:v>42153</c:v>
                </c:pt>
                <c:pt idx="282">
                  <c:v>42160</c:v>
                </c:pt>
                <c:pt idx="283">
                  <c:v>42167</c:v>
                </c:pt>
                <c:pt idx="284">
                  <c:v>42174</c:v>
                </c:pt>
                <c:pt idx="285">
                  <c:v>42181</c:v>
                </c:pt>
                <c:pt idx="286">
                  <c:v>42188</c:v>
                </c:pt>
                <c:pt idx="287">
                  <c:v>42195</c:v>
                </c:pt>
                <c:pt idx="288">
                  <c:v>42202</c:v>
                </c:pt>
                <c:pt idx="289">
                  <c:v>42209</c:v>
                </c:pt>
                <c:pt idx="290">
                  <c:v>42216</c:v>
                </c:pt>
                <c:pt idx="291">
                  <c:v>42223</c:v>
                </c:pt>
                <c:pt idx="292">
                  <c:v>42230</c:v>
                </c:pt>
                <c:pt idx="293">
                  <c:v>42237</c:v>
                </c:pt>
                <c:pt idx="294">
                  <c:v>42244</c:v>
                </c:pt>
                <c:pt idx="295">
                  <c:v>42251</c:v>
                </c:pt>
                <c:pt idx="296">
                  <c:v>42258</c:v>
                </c:pt>
                <c:pt idx="297">
                  <c:v>42265</c:v>
                </c:pt>
                <c:pt idx="298">
                  <c:v>42272</c:v>
                </c:pt>
                <c:pt idx="299">
                  <c:v>42279</c:v>
                </c:pt>
                <c:pt idx="300">
                  <c:v>42286</c:v>
                </c:pt>
                <c:pt idx="301">
                  <c:v>42293</c:v>
                </c:pt>
                <c:pt idx="302">
                  <c:v>42300</c:v>
                </c:pt>
                <c:pt idx="303">
                  <c:v>42307</c:v>
                </c:pt>
                <c:pt idx="304">
                  <c:v>42314</c:v>
                </c:pt>
                <c:pt idx="305">
                  <c:v>42321</c:v>
                </c:pt>
                <c:pt idx="306">
                  <c:v>42328</c:v>
                </c:pt>
                <c:pt idx="307">
                  <c:v>42335</c:v>
                </c:pt>
                <c:pt idx="308">
                  <c:v>42342</c:v>
                </c:pt>
                <c:pt idx="309">
                  <c:v>42349</c:v>
                </c:pt>
                <c:pt idx="310">
                  <c:v>42356</c:v>
                </c:pt>
                <c:pt idx="311">
                  <c:v>42363</c:v>
                </c:pt>
                <c:pt idx="312">
                  <c:v>42370</c:v>
                </c:pt>
                <c:pt idx="313">
                  <c:v>42377</c:v>
                </c:pt>
                <c:pt idx="314">
                  <c:v>42384</c:v>
                </c:pt>
                <c:pt idx="315">
                  <c:v>42391</c:v>
                </c:pt>
                <c:pt idx="316">
                  <c:v>42398</c:v>
                </c:pt>
                <c:pt idx="317">
                  <c:v>42405</c:v>
                </c:pt>
                <c:pt idx="318">
                  <c:v>42412</c:v>
                </c:pt>
                <c:pt idx="319">
                  <c:v>42419</c:v>
                </c:pt>
                <c:pt idx="320">
                  <c:v>42426</c:v>
                </c:pt>
                <c:pt idx="321">
                  <c:v>42433</c:v>
                </c:pt>
                <c:pt idx="322">
                  <c:v>42440</c:v>
                </c:pt>
                <c:pt idx="323">
                  <c:v>42447</c:v>
                </c:pt>
                <c:pt idx="324">
                  <c:v>42454</c:v>
                </c:pt>
                <c:pt idx="325">
                  <c:v>42461</c:v>
                </c:pt>
                <c:pt idx="326">
                  <c:v>42468</c:v>
                </c:pt>
                <c:pt idx="327">
                  <c:v>42475</c:v>
                </c:pt>
                <c:pt idx="328">
                  <c:v>42482</c:v>
                </c:pt>
                <c:pt idx="329">
                  <c:v>42489</c:v>
                </c:pt>
                <c:pt idx="330">
                  <c:v>42496</c:v>
                </c:pt>
                <c:pt idx="331">
                  <c:v>42503</c:v>
                </c:pt>
                <c:pt idx="332">
                  <c:v>42510</c:v>
                </c:pt>
                <c:pt idx="333">
                  <c:v>42517</c:v>
                </c:pt>
                <c:pt idx="334">
                  <c:v>42524</c:v>
                </c:pt>
                <c:pt idx="335">
                  <c:v>42531</c:v>
                </c:pt>
                <c:pt idx="336">
                  <c:v>42538</c:v>
                </c:pt>
                <c:pt idx="337">
                  <c:v>42545</c:v>
                </c:pt>
                <c:pt idx="338">
                  <c:v>42552</c:v>
                </c:pt>
                <c:pt idx="339">
                  <c:v>42559</c:v>
                </c:pt>
                <c:pt idx="340">
                  <c:v>42566</c:v>
                </c:pt>
                <c:pt idx="341">
                  <c:v>42573</c:v>
                </c:pt>
                <c:pt idx="342">
                  <c:v>42580</c:v>
                </c:pt>
                <c:pt idx="343">
                  <c:v>42587</c:v>
                </c:pt>
                <c:pt idx="344">
                  <c:v>42594</c:v>
                </c:pt>
                <c:pt idx="345">
                  <c:v>42601</c:v>
                </c:pt>
                <c:pt idx="346">
                  <c:v>42608</c:v>
                </c:pt>
                <c:pt idx="347">
                  <c:v>42615</c:v>
                </c:pt>
                <c:pt idx="348">
                  <c:v>42622</c:v>
                </c:pt>
                <c:pt idx="349">
                  <c:v>42629</c:v>
                </c:pt>
                <c:pt idx="350">
                  <c:v>42636</c:v>
                </c:pt>
                <c:pt idx="351">
                  <c:v>42643</c:v>
                </c:pt>
                <c:pt idx="352">
                  <c:v>42650</c:v>
                </c:pt>
                <c:pt idx="353">
                  <c:v>42657</c:v>
                </c:pt>
                <c:pt idx="354">
                  <c:v>42664</c:v>
                </c:pt>
                <c:pt idx="355">
                  <c:v>42671</c:v>
                </c:pt>
                <c:pt idx="356">
                  <c:v>42678</c:v>
                </c:pt>
                <c:pt idx="357">
                  <c:v>42685</c:v>
                </c:pt>
                <c:pt idx="358">
                  <c:v>42692</c:v>
                </c:pt>
                <c:pt idx="359">
                  <c:v>42699</c:v>
                </c:pt>
                <c:pt idx="360">
                  <c:v>42706</c:v>
                </c:pt>
                <c:pt idx="361">
                  <c:v>42713</c:v>
                </c:pt>
                <c:pt idx="362">
                  <c:v>42720</c:v>
                </c:pt>
                <c:pt idx="363">
                  <c:v>42727</c:v>
                </c:pt>
                <c:pt idx="364">
                  <c:v>42734</c:v>
                </c:pt>
                <c:pt idx="365">
                  <c:v>42741</c:v>
                </c:pt>
                <c:pt idx="366">
                  <c:v>42748</c:v>
                </c:pt>
                <c:pt idx="367">
                  <c:v>42755</c:v>
                </c:pt>
                <c:pt idx="368">
                  <c:v>42762</c:v>
                </c:pt>
                <c:pt idx="369">
                  <c:v>42769</c:v>
                </c:pt>
                <c:pt idx="370">
                  <c:v>42776</c:v>
                </c:pt>
                <c:pt idx="371">
                  <c:v>42783</c:v>
                </c:pt>
                <c:pt idx="372">
                  <c:v>42790</c:v>
                </c:pt>
                <c:pt idx="373">
                  <c:v>42797</c:v>
                </c:pt>
                <c:pt idx="374">
                  <c:v>42804</c:v>
                </c:pt>
                <c:pt idx="375">
                  <c:v>42811</c:v>
                </c:pt>
                <c:pt idx="376">
                  <c:v>42818</c:v>
                </c:pt>
                <c:pt idx="377">
                  <c:v>42825</c:v>
                </c:pt>
                <c:pt idx="378">
                  <c:v>42832</c:v>
                </c:pt>
                <c:pt idx="379">
                  <c:v>42839</c:v>
                </c:pt>
                <c:pt idx="380">
                  <c:v>42846</c:v>
                </c:pt>
                <c:pt idx="381">
                  <c:v>42853</c:v>
                </c:pt>
                <c:pt idx="382">
                  <c:v>42860</c:v>
                </c:pt>
                <c:pt idx="383">
                  <c:v>42867</c:v>
                </c:pt>
                <c:pt idx="384">
                  <c:v>42874</c:v>
                </c:pt>
                <c:pt idx="385">
                  <c:v>42881</c:v>
                </c:pt>
                <c:pt idx="386">
                  <c:v>42888</c:v>
                </c:pt>
                <c:pt idx="387">
                  <c:v>42895</c:v>
                </c:pt>
                <c:pt idx="388">
                  <c:v>42902</c:v>
                </c:pt>
                <c:pt idx="389">
                  <c:v>42909</c:v>
                </c:pt>
                <c:pt idx="390">
                  <c:v>42916</c:v>
                </c:pt>
                <c:pt idx="391">
                  <c:v>42923</c:v>
                </c:pt>
                <c:pt idx="392">
                  <c:v>42930</c:v>
                </c:pt>
                <c:pt idx="393">
                  <c:v>42937</c:v>
                </c:pt>
                <c:pt idx="394">
                  <c:v>42944</c:v>
                </c:pt>
                <c:pt idx="395">
                  <c:v>42951</c:v>
                </c:pt>
                <c:pt idx="396">
                  <c:v>42958</c:v>
                </c:pt>
                <c:pt idx="397">
                  <c:v>42965</c:v>
                </c:pt>
                <c:pt idx="398">
                  <c:v>42972</c:v>
                </c:pt>
                <c:pt idx="399">
                  <c:v>42979</c:v>
                </c:pt>
                <c:pt idx="400">
                  <c:v>42986</c:v>
                </c:pt>
                <c:pt idx="401">
                  <c:v>42993</c:v>
                </c:pt>
                <c:pt idx="402">
                  <c:v>43000</c:v>
                </c:pt>
                <c:pt idx="403">
                  <c:v>43007</c:v>
                </c:pt>
                <c:pt idx="404">
                  <c:v>43014</c:v>
                </c:pt>
                <c:pt idx="405">
                  <c:v>43021</c:v>
                </c:pt>
                <c:pt idx="406">
                  <c:v>43028</c:v>
                </c:pt>
                <c:pt idx="407">
                  <c:v>43035</c:v>
                </c:pt>
                <c:pt idx="408">
                  <c:v>43042</c:v>
                </c:pt>
                <c:pt idx="409">
                  <c:v>43049</c:v>
                </c:pt>
                <c:pt idx="410">
                  <c:v>43056</c:v>
                </c:pt>
                <c:pt idx="411">
                  <c:v>43063</c:v>
                </c:pt>
                <c:pt idx="412">
                  <c:v>43070</c:v>
                </c:pt>
                <c:pt idx="413">
                  <c:v>43077</c:v>
                </c:pt>
                <c:pt idx="414">
                  <c:v>43084</c:v>
                </c:pt>
                <c:pt idx="415">
                  <c:v>43091</c:v>
                </c:pt>
                <c:pt idx="416">
                  <c:v>43098</c:v>
                </c:pt>
                <c:pt idx="417">
                  <c:v>43105</c:v>
                </c:pt>
                <c:pt idx="418">
                  <c:v>43112</c:v>
                </c:pt>
                <c:pt idx="419">
                  <c:v>43119</c:v>
                </c:pt>
                <c:pt idx="420">
                  <c:v>43126</c:v>
                </c:pt>
                <c:pt idx="421">
                  <c:v>43133</c:v>
                </c:pt>
                <c:pt idx="422">
                  <c:v>43140</c:v>
                </c:pt>
                <c:pt idx="423">
                  <c:v>43147</c:v>
                </c:pt>
                <c:pt idx="424">
                  <c:v>43154</c:v>
                </c:pt>
                <c:pt idx="425">
                  <c:v>43161</c:v>
                </c:pt>
                <c:pt idx="426">
                  <c:v>43168</c:v>
                </c:pt>
                <c:pt idx="427">
                  <c:v>43175</c:v>
                </c:pt>
                <c:pt idx="428">
                  <c:v>43182</c:v>
                </c:pt>
                <c:pt idx="429">
                  <c:v>43189</c:v>
                </c:pt>
                <c:pt idx="430">
                  <c:v>43196</c:v>
                </c:pt>
                <c:pt idx="431">
                  <c:v>43203</c:v>
                </c:pt>
                <c:pt idx="432">
                  <c:v>43210</c:v>
                </c:pt>
                <c:pt idx="433">
                  <c:v>43217</c:v>
                </c:pt>
                <c:pt idx="434">
                  <c:v>43224</c:v>
                </c:pt>
                <c:pt idx="435">
                  <c:v>43231</c:v>
                </c:pt>
                <c:pt idx="436">
                  <c:v>43238</c:v>
                </c:pt>
                <c:pt idx="437">
                  <c:v>43245</c:v>
                </c:pt>
                <c:pt idx="438">
                  <c:v>43252</c:v>
                </c:pt>
                <c:pt idx="439">
                  <c:v>43259</c:v>
                </c:pt>
                <c:pt idx="440">
                  <c:v>43266</c:v>
                </c:pt>
                <c:pt idx="441">
                  <c:v>43273</c:v>
                </c:pt>
                <c:pt idx="442">
                  <c:v>43280</c:v>
                </c:pt>
                <c:pt idx="443">
                  <c:v>43287</c:v>
                </c:pt>
                <c:pt idx="444">
                  <c:v>43294</c:v>
                </c:pt>
                <c:pt idx="445">
                  <c:v>43301</c:v>
                </c:pt>
                <c:pt idx="446">
                  <c:v>43308</c:v>
                </c:pt>
                <c:pt idx="447">
                  <c:v>43315</c:v>
                </c:pt>
                <c:pt idx="448">
                  <c:v>43322</c:v>
                </c:pt>
                <c:pt idx="449">
                  <c:v>43329</c:v>
                </c:pt>
                <c:pt idx="450">
                  <c:v>43336</c:v>
                </c:pt>
                <c:pt idx="451">
                  <c:v>43343</c:v>
                </c:pt>
                <c:pt idx="452">
                  <c:v>43350</c:v>
                </c:pt>
                <c:pt idx="453">
                  <c:v>43357</c:v>
                </c:pt>
                <c:pt idx="454">
                  <c:v>43364</c:v>
                </c:pt>
                <c:pt idx="455">
                  <c:v>43371</c:v>
                </c:pt>
                <c:pt idx="456">
                  <c:v>43378</c:v>
                </c:pt>
                <c:pt idx="457">
                  <c:v>43385</c:v>
                </c:pt>
                <c:pt idx="458">
                  <c:v>43392</c:v>
                </c:pt>
                <c:pt idx="459">
                  <c:v>43399</c:v>
                </c:pt>
                <c:pt idx="460">
                  <c:v>43406</c:v>
                </c:pt>
                <c:pt idx="461">
                  <c:v>43413</c:v>
                </c:pt>
                <c:pt idx="462">
                  <c:v>43420</c:v>
                </c:pt>
                <c:pt idx="463">
                  <c:v>43427</c:v>
                </c:pt>
                <c:pt idx="464">
                  <c:v>43441</c:v>
                </c:pt>
                <c:pt idx="465">
                  <c:v>43448</c:v>
                </c:pt>
                <c:pt idx="466">
                  <c:v>43455</c:v>
                </c:pt>
                <c:pt idx="467">
                  <c:v>43462</c:v>
                </c:pt>
                <c:pt idx="468">
                  <c:v>43469</c:v>
                </c:pt>
                <c:pt idx="469">
                  <c:v>43476</c:v>
                </c:pt>
                <c:pt idx="470">
                  <c:v>43483</c:v>
                </c:pt>
                <c:pt idx="471">
                  <c:v>43490</c:v>
                </c:pt>
                <c:pt idx="472">
                  <c:v>43497</c:v>
                </c:pt>
                <c:pt idx="473">
                  <c:v>43504</c:v>
                </c:pt>
                <c:pt idx="474">
                  <c:v>43511</c:v>
                </c:pt>
                <c:pt idx="475">
                  <c:v>43518</c:v>
                </c:pt>
                <c:pt idx="476">
                  <c:v>43525</c:v>
                </c:pt>
                <c:pt idx="477">
                  <c:v>43532</c:v>
                </c:pt>
                <c:pt idx="478">
                  <c:v>43539</c:v>
                </c:pt>
                <c:pt idx="479">
                  <c:v>43546</c:v>
                </c:pt>
                <c:pt idx="480">
                  <c:v>43553</c:v>
                </c:pt>
                <c:pt idx="481">
                  <c:v>43560</c:v>
                </c:pt>
                <c:pt idx="482">
                  <c:v>43567</c:v>
                </c:pt>
                <c:pt idx="483">
                  <c:v>43574</c:v>
                </c:pt>
                <c:pt idx="484">
                  <c:v>43581</c:v>
                </c:pt>
                <c:pt idx="485">
                  <c:v>43588</c:v>
                </c:pt>
                <c:pt idx="486">
                  <c:v>43595</c:v>
                </c:pt>
                <c:pt idx="487">
                  <c:v>43602</c:v>
                </c:pt>
                <c:pt idx="488">
                  <c:v>43609</c:v>
                </c:pt>
                <c:pt idx="489">
                  <c:v>43616</c:v>
                </c:pt>
                <c:pt idx="490">
                  <c:v>43623</c:v>
                </c:pt>
                <c:pt idx="491">
                  <c:v>43630</c:v>
                </c:pt>
                <c:pt idx="492">
                  <c:v>43637</c:v>
                </c:pt>
                <c:pt idx="493">
                  <c:v>43644</c:v>
                </c:pt>
                <c:pt idx="494">
                  <c:v>43651</c:v>
                </c:pt>
                <c:pt idx="495">
                  <c:v>43658</c:v>
                </c:pt>
                <c:pt idx="496">
                  <c:v>43665</c:v>
                </c:pt>
                <c:pt idx="497">
                  <c:v>43672</c:v>
                </c:pt>
                <c:pt idx="498">
                  <c:v>43679</c:v>
                </c:pt>
                <c:pt idx="499">
                  <c:v>43686</c:v>
                </c:pt>
                <c:pt idx="500">
                  <c:v>43693</c:v>
                </c:pt>
                <c:pt idx="501">
                  <c:v>43700</c:v>
                </c:pt>
                <c:pt idx="502">
                  <c:v>43707</c:v>
                </c:pt>
                <c:pt idx="503">
                  <c:v>43714</c:v>
                </c:pt>
                <c:pt idx="504">
                  <c:v>43721</c:v>
                </c:pt>
                <c:pt idx="505">
                  <c:v>43728</c:v>
                </c:pt>
                <c:pt idx="506">
                  <c:v>43735</c:v>
                </c:pt>
                <c:pt idx="507">
                  <c:v>43742</c:v>
                </c:pt>
                <c:pt idx="508">
                  <c:v>43749</c:v>
                </c:pt>
                <c:pt idx="509">
                  <c:v>43756</c:v>
                </c:pt>
                <c:pt idx="510">
                  <c:v>43763</c:v>
                </c:pt>
                <c:pt idx="511">
                  <c:v>43770</c:v>
                </c:pt>
                <c:pt idx="512">
                  <c:v>43777</c:v>
                </c:pt>
                <c:pt idx="513">
                  <c:v>43784</c:v>
                </c:pt>
                <c:pt idx="514">
                  <c:v>43791</c:v>
                </c:pt>
                <c:pt idx="515">
                  <c:v>43798</c:v>
                </c:pt>
                <c:pt idx="516">
                  <c:v>43805</c:v>
                </c:pt>
                <c:pt idx="517">
                  <c:v>43812</c:v>
                </c:pt>
                <c:pt idx="518">
                  <c:v>43819</c:v>
                </c:pt>
                <c:pt idx="519">
                  <c:v>43826</c:v>
                </c:pt>
                <c:pt idx="520">
                  <c:v>43833</c:v>
                </c:pt>
                <c:pt idx="521">
                  <c:v>43840</c:v>
                </c:pt>
                <c:pt idx="522">
                  <c:v>43847</c:v>
                </c:pt>
                <c:pt idx="523">
                  <c:v>43854</c:v>
                </c:pt>
                <c:pt idx="524">
                  <c:v>43861</c:v>
                </c:pt>
                <c:pt idx="525">
                  <c:v>43868</c:v>
                </c:pt>
                <c:pt idx="526">
                  <c:v>43875</c:v>
                </c:pt>
                <c:pt idx="527">
                  <c:v>43882</c:v>
                </c:pt>
                <c:pt idx="528">
                  <c:v>43889</c:v>
                </c:pt>
                <c:pt idx="529">
                  <c:v>43896</c:v>
                </c:pt>
                <c:pt idx="530">
                  <c:v>43903</c:v>
                </c:pt>
                <c:pt idx="531">
                  <c:v>43910</c:v>
                </c:pt>
                <c:pt idx="532">
                  <c:v>43917</c:v>
                </c:pt>
                <c:pt idx="533">
                  <c:v>43924</c:v>
                </c:pt>
                <c:pt idx="534">
                  <c:v>43931</c:v>
                </c:pt>
                <c:pt idx="535">
                  <c:v>43938</c:v>
                </c:pt>
                <c:pt idx="536">
                  <c:v>43945</c:v>
                </c:pt>
                <c:pt idx="537">
                  <c:v>43952</c:v>
                </c:pt>
                <c:pt idx="538">
                  <c:v>43959</c:v>
                </c:pt>
                <c:pt idx="539">
                  <c:v>43966</c:v>
                </c:pt>
                <c:pt idx="540">
                  <c:v>43973</c:v>
                </c:pt>
                <c:pt idx="541">
                  <c:v>43980</c:v>
                </c:pt>
                <c:pt idx="542">
                  <c:v>43987</c:v>
                </c:pt>
                <c:pt idx="543">
                  <c:v>43994</c:v>
                </c:pt>
                <c:pt idx="544">
                  <c:v>44001</c:v>
                </c:pt>
                <c:pt idx="545">
                  <c:v>44008</c:v>
                </c:pt>
                <c:pt idx="546">
                  <c:v>44015</c:v>
                </c:pt>
                <c:pt idx="547">
                  <c:v>44022</c:v>
                </c:pt>
                <c:pt idx="548">
                  <c:v>44029</c:v>
                </c:pt>
                <c:pt idx="549">
                  <c:v>44036</c:v>
                </c:pt>
                <c:pt idx="550">
                  <c:v>44043</c:v>
                </c:pt>
                <c:pt idx="551">
                  <c:v>44050</c:v>
                </c:pt>
                <c:pt idx="552">
                  <c:v>44057</c:v>
                </c:pt>
                <c:pt idx="553">
                  <c:v>44064</c:v>
                </c:pt>
                <c:pt idx="554">
                  <c:v>44071</c:v>
                </c:pt>
                <c:pt idx="555">
                  <c:v>44078</c:v>
                </c:pt>
                <c:pt idx="556">
                  <c:v>44085</c:v>
                </c:pt>
                <c:pt idx="557">
                  <c:v>44092</c:v>
                </c:pt>
                <c:pt idx="558">
                  <c:v>44099</c:v>
                </c:pt>
                <c:pt idx="559">
                  <c:v>44106</c:v>
                </c:pt>
                <c:pt idx="560">
                  <c:v>44113</c:v>
                </c:pt>
                <c:pt idx="561">
                  <c:v>44120</c:v>
                </c:pt>
                <c:pt idx="562">
                  <c:v>44127</c:v>
                </c:pt>
                <c:pt idx="563">
                  <c:v>44134</c:v>
                </c:pt>
                <c:pt idx="564">
                  <c:v>44141</c:v>
                </c:pt>
                <c:pt idx="565">
                  <c:v>44148</c:v>
                </c:pt>
                <c:pt idx="566">
                  <c:v>44155</c:v>
                </c:pt>
                <c:pt idx="567">
                  <c:v>44162</c:v>
                </c:pt>
                <c:pt idx="568">
                  <c:v>44169</c:v>
                </c:pt>
                <c:pt idx="569">
                  <c:v>44176</c:v>
                </c:pt>
                <c:pt idx="570">
                  <c:v>44183</c:v>
                </c:pt>
                <c:pt idx="571">
                  <c:v>44190</c:v>
                </c:pt>
                <c:pt idx="572">
                  <c:v>44197</c:v>
                </c:pt>
                <c:pt idx="573">
                  <c:v>44204</c:v>
                </c:pt>
                <c:pt idx="574">
                  <c:v>44211</c:v>
                </c:pt>
                <c:pt idx="575">
                  <c:v>44218</c:v>
                </c:pt>
                <c:pt idx="576">
                  <c:v>44225</c:v>
                </c:pt>
                <c:pt idx="577">
                  <c:v>44232</c:v>
                </c:pt>
                <c:pt idx="578">
                  <c:v>44239</c:v>
                </c:pt>
                <c:pt idx="579">
                  <c:v>44246</c:v>
                </c:pt>
                <c:pt idx="580">
                  <c:v>44253</c:v>
                </c:pt>
                <c:pt idx="581">
                  <c:v>44260</c:v>
                </c:pt>
                <c:pt idx="582">
                  <c:v>44267</c:v>
                </c:pt>
                <c:pt idx="583">
                  <c:v>44274</c:v>
                </c:pt>
                <c:pt idx="584">
                  <c:v>44281</c:v>
                </c:pt>
                <c:pt idx="585">
                  <c:v>44288</c:v>
                </c:pt>
                <c:pt idx="586">
                  <c:v>44295</c:v>
                </c:pt>
                <c:pt idx="587">
                  <c:v>44302</c:v>
                </c:pt>
                <c:pt idx="588">
                  <c:v>44309</c:v>
                </c:pt>
                <c:pt idx="589">
                  <c:v>44316</c:v>
                </c:pt>
                <c:pt idx="590">
                  <c:v>44323</c:v>
                </c:pt>
                <c:pt idx="591">
                  <c:v>44330</c:v>
                </c:pt>
                <c:pt idx="592">
                  <c:v>44337</c:v>
                </c:pt>
                <c:pt idx="593">
                  <c:v>44344</c:v>
                </c:pt>
                <c:pt idx="594">
                  <c:v>44351</c:v>
                </c:pt>
                <c:pt idx="595">
                  <c:v>44358</c:v>
                </c:pt>
                <c:pt idx="596">
                  <c:v>44365</c:v>
                </c:pt>
                <c:pt idx="597">
                  <c:v>44372</c:v>
                </c:pt>
                <c:pt idx="598">
                  <c:v>44379</c:v>
                </c:pt>
                <c:pt idx="599">
                  <c:v>44386</c:v>
                </c:pt>
                <c:pt idx="600">
                  <c:v>44393</c:v>
                </c:pt>
                <c:pt idx="601">
                  <c:v>44400</c:v>
                </c:pt>
                <c:pt idx="602">
                  <c:v>44407</c:v>
                </c:pt>
                <c:pt idx="603">
                  <c:v>44414</c:v>
                </c:pt>
                <c:pt idx="604">
                  <c:v>44421</c:v>
                </c:pt>
                <c:pt idx="605">
                  <c:v>44428</c:v>
                </c:pt>
                <c:pt idx="606">
                  <c:v>44435</c:v>
                </c:pt>
                <c:pt idx="607">
                  <c:v>44442</c:v>
                </c:pt>
                <c:pt idx="608">
                  <c:v>44449</c:v>
                </c:pt>
                <c:pt idx="609">
                  <c:v>44456</c:v>
                </c:pt>
                <c:pt idx="610">
                  <c:v>44463</c:v>
                </c:pt>
                <c:pt idx="611">
                  <c:v>44470</c:v>
                </c:pt>
                <c:pt idx="612">
                  <c:v>44477</c:v>
                </c:pt>
                <c:pt idx="613">
                  <c:v>44484</c:v>
                </c:pt>
                <c:pt idx="614">
                  <c:v>44491</c:v>
                </c:pt>
                <c:pt idx="615">
                  <c:v>44498</c:v>
                </c:pt>
                <c:pt idx="616">
                  <c:v>44505</c:v>
                </c:pt>
                <c:pt idx="617">
                  <c:v>44512</c:v>
                </c:pt>
                <c:pt idx="618">
                  <c:v>44519</c:v>
                </c:pt>
                <c:pt idx="619">
                  <c:v>44526</c:v>
                </c:pt>
                <c:pt idx="620">
                  <c:v>44533</c:v>
                </c:pt>
                <c:pt idx="621">
                  <c:v>44540</c:v>
                </c:pt>
                <c:pt idx="622">
                  <c:v>44547</c:v>
                </c:pt>
                <c:pt idx="623">
                  <c:v>44554</c:v>
                </c:pt>
                <c:pt idx="624">
                  <c:v>44561</c:v>
                </c:pt>
                <c:pt idx="625">
                  <c:v>44568</c:v>
                </c:pt>
                <c:pt idx="626">
                  <c:v>44575</c:v>
                </c:pt>
                <c:pt idx="627">
                  <c:v>44582</c:v>
                </c:pt>
                <c:pt idx="628">
                  <c:v>44589</c:v>
                </c:pt>
                <c:pt idx="629">
                  <c:v>44596</c:v>
                </c:pt>
                <c:pt idx="630">
                  <c:v>44603</c:v>
                </c:pt>
                <c:pt idx="631">
                  <c:v>44610</c:v>
                </c:pt>
                <c:pt idx="632">
                  <c:v>44617</c:v>
                </c:pt>
                <c:pt idx="633">
                  <c:v>44624</c:v>
                </c:pt>
                <c:pt idx="634">
                  <c:v>44631</c:v>
                </c:pt>
                <c:pt idx="635">
                  <c:v>44638</c:v>
                </c:pt>
                <c:pt idx="636">
                  <c:v>44645</c:v>
                </c:pt>
                <c:pt idx="637">
                  <c:v>44652</c:v>
                </c:pt>
                <c:pt idx="638">
                  <c:v>44659</c:v>
                </c:pt>
                <c:pt idx="639">
                  <c:v>44666</c:v>
                </c:pt>
                <c:pt idx="640">
                  <c:v>44673</c:v>
                </c:pt>
                <c:pt idx="641">
                  <c:v>44680</c:v>
                </c:pt>
                <c:pt idx="642">
                  <c:v>44687</c:v>
                </c:pt>
                <c:pt idx="643">
                  <c:v>44694</c:v>
                </c:pt>
              </c:numCache>
            </c:numRef>
          </c:cat>
          <c:val>
            <c:numRef>
              <c:f>USD!$D$11:$D$680</c:f>
              <c:numCache>
                <c:formatCode>General</c:formatCode>
                <c:ptCount val="670"/>
                <c:pt idx="0">
                  <c:v>66.790000000000006</c:v>
                </c:pt>
                <c:pt idx="1">
                  <c:v>66.510000000000005</c:v>
                </c:pt>
                <c:pt idx="2">
                  <c:v>67.47</c:v>
                </c:pt>
                <c:pt idx="3">
                  <c:v>68.349999999999994</c:v>
                </c:pt>
                <c:pt idx="4">
                  <c:v>68.709999999999994</c:v>
                </c:pt>
                <c:pt idx="5">
                  <c:v>68.510000000000005</c:v>
                </c:pt>
                <c:pt idx="6">
                  <c:v>68.61</c:v>
                </c:pt>
                <c:pt idx="7">
                  <c:v>68.53</c:v>
                </c:pt>
                <c:pt idx="8">
                  <c:v>68.33</c:v>
                </c:pt>
                <c:pt idx="9">
                  <c:v>67.81</c:v>
                </c:pt>
                <c:pt idx="10">
                  <c:v>68.3</c:v>
                </c:pt>
                <c:pt idx="11">
                  <c:v>69.06</c:v>
                </c:pt>
                <c:pt idx="12">
                  <c:v>68.7</c:v>
                </c:pt>
                <c:pt idx="13">
                  <c:v>68.290000000000006</c:v>
                </c:pt>
                <c:pt idx="14">
                  <c:v>68.33</c:v>
                </c:pt>
                <c:pt idx="15">
                  <c:v>68.55</c:v>
                </c:pt>
                <c:pt idx="16">
                  <c:v>69.11</c:v>
                </c:pt>
                <c:pt idx="17">
                  <c:v>70.760000000000005</c:v>
                </c:pt>
                <c:pt idx="18">
                  <c:v>71.510000000000005</c:v>
                </c:pt>
                <c:pt idx="19">
                  <c:v>71.459999999999994</c:v>
                </c:pt>
                <c:pt idx="20">
                  <c:v>72.08</c:v>
                </c:pt>
                <c:pt idx="21">
                  <c:v>73.069999999999993</c:v>
                </c:pt>
                <c:pt idx="22">
                  <c:v>72.13</c:v>
                </c:pt>
                <c:pt idx="23">
                  <c:v>70.91</c:v>
                </c:pt>
                <c:pt idx="24">
                  <c:v>70.86</c:v>
                </c:pt>
                <c:pt idx="25">
                  <c:v>70.75</c:v>
                </c:pt>
                <c:pt idx="26">
                  <c:v>70.11</c:v>
                </c:pt>
                <c:pt idx="27">
                  <c:v>69.569999999999993</c:v>
                </c:pt>
                <c:pt idx="28">
                  <c:v>69.27</c:v>
                </c:pt>
                <c:pt idx="29">
                  <c:v>68.58</c:v>
                </c:pt>
                <c:pt idx="30">
                  <c:v>67.819999999999993</c:v>
                </c:pt>
                <c:pt idx="31">
                  <c:v>69.47</c:v>
                </c:pt>
                <c:pt idx="32">
                  <c:v>69.61</c:v>
                </c:pt>
                <c:pt idx="33">
                  <c:v>69.599999999999994</c:v>
                </c:pt>
                <c:pt idx="34">
                  <c:v>68.849999999999994</c:v>
                </c:pt>
                <c:pt idx="35">
                  <c:v>69.150000000000006</c:v>
                </c:pt>
                <c:pt idx="36">
                  <c:v>68.52</c:v>
                </c:pt>
                <c:pt idx="37">
                  <c:v>67.17</c:v>
                </c:pt>
                <c:pt idx="38">
                  <c:v>66.38</c:v>
                </c:pt>
                <c:pt idx="39">
                  <c:v>65.67</c:v>
                </c:pt>
                <c:pt idx="40">
                  <c:v>65.48</c:v>
                </c:pt>
                <c:pt idx="41">
                  <c:v>66.03</c:v>
                </c:pt>
                <c:pt idx="42">
                  <c:v>65.650000000000006</c:v>
                </c:pt>
                <c:pt idx="43">
                  <c:v>65.06</c:v>
                </c:pt>
                <c:pt idx="44">
                  <c:v>66.069999999999993</c:v>
                </c:pt>
                <c:pt idx="45">
                  <c:v>66.489999999999995</c:v>
                </c:pt>
                <c:pt idx="46">
                  <c:v>67.62</c:v>
                </c:pt>
                <c:pt idx="47">
                  <c:v>66.63</c:v>
                </c:pt>
                <c:pt idx="48">
                  <c:v>67.27</c:v>
                </c:pt>
                <c:pt idx="49">
                  <c:v>67.510000000000005</c:v>
                </c:pt>
                <c:pt idx="50">
                  <c:v>67.41</c:v>
                </c:pt>
                <c:pt idx="51">
                  <c:v>66.34</c:v>
                </c:pt>
                <c:pt idx="52">
                  <c:v>67.459999999999994</c:v>
                </c:pt>
                <c:pt idx="53">
                  <c:v>66.38</c:v>
                </c:pt>
                <c:pt idx="54">
                  <c:v>65.930000000000007</c:v>
                </c:pt>
                <c:pt idx="55">
                  <c:v>66</c:v>
                </c:pt>
                <c:pt idx="56">
                  <c:v>65.73</c:v>
                </c:pt>
                <c:pt idx="57">
                  <c:v>66.03</c:v>
                </c:pt>
                <c:pt idx="58">
                  <c:v>65.540000000000006</c:v>
                </c:pt>
                <c:pt idx="59">
                  <c:v>65.06</c:v>
                </c:pt>
                <c:pt idx="60">
                  <c:v>64.540000000000006</c:v>
                </c:pt>
                <c:pt idx="61">
                  <c:v>64.69</c:v>
                </c:pt>
                <c:pt idx="62">
                  <c:v>64.239999999999995</c:v>
                </c:pt>
                <c:pt idx="63">
                  <c:v>64.56</c:v>
                </c:pt>
                <c:pt idx="64">
                  <c:v>64.47</c:v>
                </c:pt>
                <c:pt idx="65">
                  <c:v>63.7</c:v>
                </c:pt>
                <c:pt idx="66">
                  <c:v>63.56</c:v>
                </c:pt>
                <c:pt idx="67">
                  <c:v>63</c:v>
                </c:pt>
                <c:pt idx="68">
                  <c:v>62.16</c:v>
                </c:pt>
                <c:pt idx="69">
                  <c:v>63.4</c:v>
                </c:pt>
                <c:pt idx="70">
                  <c:v>64.02</c:v>
                </c:pt>
                <c:pt idx="71">
                  <c:v>64.08</c:v>
                </c:pt>
                <c:pt idx="72">
                  <c:v>63.7</c:v>
                </c:pt>
                <c:pt idx="73">
                  <c:v>63.02</c:v>
                </c:pt>
                <c:pt idx="74">
                  <c:v>63.67</c:v>
                </c:pt>
                <c:pt idx="75">
                  <c:v>63.7</c:v>
                </c:pt>
                <c:pt idx="76">
                  <c:v>64.16</c:v>
                </c:pt>
                <c:pt idx="77">
                  <c:v>63.03</c:v>
                </c:pt>
                <c:pt idx="78">
                  <c:v>63.55</c:v>
                </c:pt>
                <c:pt idx="79">
                  <c:v>63.21</c:v>
                </c:pt>
                <c:pt idx="80">
                  <c:v>62.62</c:v>
                </c:pt>
                <c:pt idx="81">
                  <c:v>62.32</c:v>
                </c:pt>
                <c:pt idx="82">
                  <c:v>63.17</c:v>
                </c:pt>
                <c:pt idx="83">
                  <c:v>63.35</c:v>
                </c:pt>
                <c:pt idx="84">
                  <c:v>62.97</c:v>
                </c:pt>
                <c:pt idx="85">
                  <c:v>62.79</c:v>
                </c:pt>
                <c:pt idx="86">
                  <c:v>63.33</c:v>
                </c:pt>
                <c:pt idx="87">
                  <c:v>64.98</c:v>
                </c:pt>
                <c:pt idx="88">
                  <c:v>64.3</c:v>
                </c:pt>
                <c:pt idx="89">
                  <c:v>66.010000000000005</c:v>
                </c:pt>
                <c:pt idx="90">
                  <c:v>66.650000000000006</c:v>
                </c:pt>
                <c:pt idx="91">
                  <c:v>66.48</c:v>
                </c:pt>
                <c:pt idx="92">
                  <c:v>64.89</c:v>
                </c:pt>
                <c:pt idx="93">
                  <c:v>64.59</c:v>
                </c:pt>
                <c:pt idx="94">
                  <c:v>63.63</c:v>
                </c:pt>
                <c:pt idx="95">
                  <c:v>65.260000000000005</c:v>
                </c:pt>
                <c:pt idx="96">
                  <c:v>65.06</c:v>
                </c:pt>
                <c:pt idx="97">
                  <c:v>65.91</c:v>
                </c:pt>
                <c:pt idx="98">
                  <c:v>67.19</c:v>
                </c:pt>
                <c:pt idx="99">
                  <c:v>66.180000000000007</c:v>
                </c:pt>
                <c:pt idx="100">
                  <c:v>66.17</c:v>
                </c:pt>
                <c:pt idx="101">
                  <c:v>67.319999999999993</c:v>
                </c:pt>
                <c:pt idx="102">
                  <c:v>66.97</c:v>
                </c:pt>
                <c:pt idx="103">
                  <c:v>67.010000000000005</c:v>
                </c:pt>
                <c:pt idx="104">
                  <c:v>67.7</c:v>
                </c:pt>
                <c:pt idx="105">
                  <c:v>67.72</c:v>
                </c:pt>
                <c:pt idx="106">
                  <c:v>66.88</c:v>
                </c:pt>
                <c:pt idx="107">
                  <c:v>65.900000000000006</c:v>
                </c:pt>
                <c:pt idx="108">
                  <c:v>65.86</c:v>
                </c:pt>
                <c:pt idx="109">
                  <c:v>66.19</c:v>
                </c:pt>
                <c:pt idx="110">
                  <c:v>66.34</c:v>
                </c:pt>
                <c:pt idx="111">
                  <c:v>65.97</c:v>
                </c:pt>
                <c:pt idx="112">
                  <c:v>66.430000000000007</c:v>
                </c:pt>
                <c:pt idx="113">
                  <c:v>66.81</c:v>
                </c:pt>
                <c:pt idx="114">
                  <c:v>66.81</c:v>
                </c:pt>
                <c:pt idx="115">
                  <c:v>66.58</c:v>
                </c:pt>
                <c:pt idx="116">
                  <c:v>66.42</c:v>
                </c:pt>
                <c:pt idx="117">
                  <c:v>66.77</c:v>
                </c:pt>
                <c:pt idx="118">
                  <c:v>66.790000000000006</c:v>
                </c:pt>
                <c:pt idx="119">
                  <c:v>66.349999999999994</c:v>
                </c:pt>
                <c:pt idx="120">
                  <c:v>65.83</c:v>
                </c:pt>
                <c:pt idx="121">
                  <c:v>66.41</c:v>
                </c:pt>
                <c:pt idx="122">
                  <c:v>66.91</c:v>
                </c:pt>
                <c:pt idx="123">
                  <c:v>67.61</c:v>
                </c:pt>
                <c:pt idx="124">
                  <c:v>68.55</c:v>
                </c:pt>
                <c:pt idx="125">
                  <c:v>68.83</c:v>
                </c:pt>
                <c:pt idx="126">
                  <c:v>68.55</c:v>
                </c:pt>
                <c:pt idx="127">
                  <c:v>67.89</c:v>
                </c:pt>
                <c:pt idx="128">
                  <c:v>68.47</c:v>
                </c:pt>
                <c:pt idx="129">
                  <c:v>68.02</c:v>
                </c:pt>
                <c:pt idx="130">
                  <c:v>68.91</c:v>
                </c:pt>
                <c:pt idx="131">
                  <c:v>68.83</c:v>
                </c:pt>
                <c:pt idx="132">
                  <c:v>68.849999999999994</c:v>
                </c:pt>
                <c:pt idx="133">
                  <c:v>68.3</c:v>
                </c:pt>
                <c:pt idx="134">
                  <c:v>68.11</c:v>
                </c:pt>
                <c:pt idx="135">
                  <c:v>68.02</c:v>
                </c:pt>
                <c:pt idx="136">
                  <c:v>68.08</c:v>
                </c:pt>
                <c:pt idx="137">
                  <c:v>67.55</c:v>
                </c:pt>
                <c:pt idx="138">
                  <c:v>67.19</c:v>
                </c:pt>
                <c:pt idx="139">
                  <c:v>66.489999999999995</c:v>
                </c:pt>
                <c:pt idx="140">
                  <c:v>65.62</c:v>
                </c:pt>
                <c:pt idx="141">
                  <c:v>65.959999999999994</c:v>
                </c:pt>
                <c:pt idx="142">
                  <c:v>66.400000000000006</c:v>
                </c:pt>
                <c:pt idx="143">
                  <c:v>66.040000000000006</c:v>
                </c:pt>
                <c:pt idx="144">
                  <c:v>66.180000000000007</c:v>
                </c:pt>
                <c:pt idx="145">
                  <c:v>66.489999999999995</c:v>
                </c:pt>
                <c:pt idx="146">
                  <c:v>66.8</c:v>
                </c:pt>
                <c:pt idx="147">
                  <c:v>67.11</c:v>
                </c:pt>
                <c:pt idx="148">
                  <c:v>67.41</c:v>
                </c:pt>
                <c:pt idx="149">
                  <c:v>67.61</c:v>
                </c:pt>
                <c:pt idx="150">
                  <c:v>67.010000000000005</c:v>
                </c:pt>
                <c:pt idx="151">
                  <c:v>66.98</c:v>
                </c:pt>
                <c:pt idx="152">
                  <c:v>67.099999999999994</c:v>
                </c:pt>
                <c:pt idx="153">
                  <c:v>66.64</c:v>
                </c:pt>
                <c:pt idx="154">
                  <c:v>66.819999999999993</c:v>
                </c:pt>
                <c:pt idx="155">
                  <c:v>67.08</c:v>
                </c:pt>
                <c:pt idx="156">
                  <c:v>67.5</c:v>
                </c:pt>
                <c:pt idx="157">
                  <c:v>67.05</c:v>
                </c:pt>
                <c:pt idx="158">
                  <c:v>67.489999999999995</c:v>
                </c:pt>
                <c:pt idx="159">
                  <c:v>67.66</c:v>
                </c:pt>
                <c:pt idx="160">
                  <c:v>67.33</c:v>
                </c:pt>
                <c:pt idx="161">
                  <c:v>67.98</c:v>
                </c:pt>
                <c:pt idx="162">
                  <c:v>68.28</c:v>
                </c:pt>
                <c:pt idx="163">
                  <c:v>69.040000000000006</c:v>
                </c:pt>
                <c:pt idx="164">
                  <c:v>69.66</c:v>
                </c:pt>
                <c:pt idx="165">
                  <c:v>70.150000000000006</c:v>
                </c:pt>
                <c:pt idx="166">
                  <c:v>69.61</c:v>
                </c:pt>
                <c:pt idx="167">
                  <c:v>69.69</c:v>
                </c:pt>
                <c:pt idx="168">
                  <c:v>69.91</c:v>
                </c:pt>
                <c:pt idx="169">
                  <c:v>69.87</c:v>
                </c:pt>
                <c:pt idx="170">
                  <c:v>69.72</c:v>
                </c:pt>
                <c:pt idx="171">
                  <c:v>70.239999999999995</c:v>
                </c:pt>
                <c:pt idx="172">
                  <c:v>69.84</c:v>
                </c:pt>
                <c:pt idx="173">
                  <c:v>69.55</c:v>
                </c:pt>
                <c:pt idx="174">
                  <c:v>70.36</c:v>
                </c:pt>
                <c:pt idx="175">
                  <c:v>71.42</c:v>
                </c:pt>
                <c:pt idx="176">
                  <c:v>70.95</c:v>
                </c:pt>
                <c:pt idx="177">
                  <c:v>70.790000000000006</c:v>
                </c:pt>
                <c:pt idx="178">
                  <c:v>69.39</c:v>
                </c:pt>
                <c:pt idx="179">
                  <c:v>68.58</c:v>
                </c:pt>
                <c:pt idx="180">
                  <c:v>70.209999999999994</c:v>
                </c:pt>
                <c:pt idx="181">
                  <c:v>70.87</c:v>
                </c:pt>
                <c:pt idx="182">
                  <c:v>71.81</c:v>
                </c:pt>
                <c:pt idx="183">
                  <c:v>70.569999999999993</c:v>
                </c:pt>
                <c:pt idx="184">
                  <c:v>70.400000000000006</c:v>
                </c:pt>
                <c:pt idx="185">
                  <c:v>69.56</c:v>
                </c:pt>
                <c:pt idx="186">
                  <c:v>69.94</c:v>
                </c:pt>
                <c:pt idx="187">
                  <c:v>69.16</c:v>
                </c:pt>
                <c:pt idx="188">
                  <c:v>69.42</c:v>
                </c:pt>
                <c:pt idx="189">
                  <c:v>69.8</c:v>
                </c:pt>
                <c:pt idx="190">
                  <c:v>70.2</c:v>
                </c:pt>
                <c:pt idx="191">
                  <c:v>70.11</c:v>
                </c:pt>
                <c:pt idx="192">
                  <c:v>69.63</c:v>
                </c:pt>
                <c:pt idx="193">
                  <c:v>69.010000000000005</c:v>
                </c:pt>
                <c:pt idx="194">
                  <c:v>68.81</c:v>
                </c:pt>
                <c:pt idx="195">
                  <c:v>68.680000000000007</c:v>
                </c:pt>
                <c:pt idx="196">
                  <c:v>68.98</c:v>
                </c:pt>
                <c:pt idx="197">
                  <c:v>68.41</c:v>
                </c:pt>
                <c:pt idx="198">
                  <c:v>68.41</c:v>
                </c:pt>
                <c:pt idx="199">
                  <c:v>69.3</c:v>
                </c:pt>
                <c:pt idx="200">
                  <c:v>69.709999999999994</c:v>
                </c:pt>
                <c:pt idx="201">
                  <c:v>69.459999999999994</c:v>
                </c:pt>
                <c:pt idx="202">
                  <c:v>69.59</c:v>
                </c:pt>
                <c:pt idx="203">
                  <c:v>69.790000000000006</c:v>
                </c:pt>
                <c:pt idx="204">
                  <c:v>69.66</c:v>
                </c:pt>
                <c:pt idx="205">
                  <c:v>69.510000000000005</c:v>
                </c:pt>
                <c:pt idx="206">
                  <c:v>69.84</c:v>
                </c:pt>
                <c:pt idx="207">
                  <c:v>69.92</c:v>
                </c:pt>
                <c:pt idx="208">
                  <c:v>70.11</c:v>
                </c:pt>
                <c:pt idx="209">
                  <c:v>70.349999999999994</c:v>
                </c:pt>
                <c:pt idx="210">
                  <c:v>70.81</c:v>
                </c:pt>
                <c:pt idx="211">
                  <c:v>70.47</c:v>
                </c:pt>
                <c:pt idx="212">
                  <c:v>70.930000000000007</c:v>
                </c:pt>
                <c:pt idx="213">
                  <c:v>70.48</c:v>
                </c:pt>
                <c:pt idx="214">
                  <c:v>70.06</c:v>
                </c:pt>
                <c:pt idx="215">
                  <c:v>70.33</c:v>
                </c:pt>
                <c:pt idx="216">
                  <c:v>69.98</c:v>
                </c:pt>
                <c:pt idx="217">
                  <c:v>70.06</c:v>
                </c:pt>
                <c:pt idx="218">
                  <c:v>69.78</c:v>
                </c:pt>
                <c:pt idx="219">
                  <c:v>70.45</c:v>
                </c:pt>
                <c:pt idx="220">
                  <c:v>70.25</c:v>
                </c:pt>
                <c:pt idx="221">
                  <c:v>70.28</c:v>
                </c:pt>
                <c:pt idx="222">
                  <c:v>69.61</c:v>
                </c:pt>
                <c:pt idx="223">
                  <c:v>69.94</c:v>
                </c:pt>
                <c:pt idx="224">
                  <c:v>69.88</c:v>
                </c:pt>
                <c:pt idx="225">
                  <c:v>69.66</c:v>
                </c:pt>
                <c:pt idx="226">
                  <c:v>69.709999999999994</c:v>
                </c:pt>
                <c:pt idx="227">
                  <c:v>69.760000000000005</c:v>
                </c:pt>
                <c:pt idx="228">
                  <c:v>69.95</c:v>
                </c:pt>
                <c:pt idx="229">
                  <c:v>69.91</c:v>
                </c:pt>
                <c:pt idx="230">
                  <c:v>70.12</c:v>
                </c:pt>
                <c:pt idx="231">
                  <c:v>70.08</c:v>
                </c:pt>
                <c:pt idx="232">
                  <c:v>69.739999999999995</c:v>
                </c:pt>
                <c:pt idx="233">
                  <c:v>69.36</c:v>
                </c:pt>
                <c:pt idx="234">
                  <c:v>69.489999999999995</c:v>
                </c:pt>
                <c:pt idx="235">
                  <c:v>69.540000000000006</c:v>
                </c:pt>
                <c:pt idx="236">
                  <c:v>69.739999999999995</c:v>
                </c:pt>
                <c:pt idx="237">
                  <c:v>70.209999999999994</c:v>
                </c:pt>
                <c:pt idx="238">
                  <c:v>70.569999999999993</c:v>
                </c:pt>
                <c:pt idx="239">
                  <c:v>70.67</c:v>
                </c:pt>
                <c:pt idx="240">
                  <c:v>70.59</c:v>
                </c:pt>
                <c:pt idx="241">
                  <c:v>71.290000000000006</c:v>
                </c:pt>
                <c:pt idx="242">
                  <c:v>71.41</c:v>
                </c:pt>
                <c:pt idx="243">
                  <c:v>72.05</c:v>
                </c:pt>
                <c:pt idx="244">
                  <c:v>72.77</c:v>
                </c:pt>
                <c:pt idx="245">
                  <c:v>73.03</c:v>
                </c:pt>
                <c:pt idx="246">
                  <c:v>73.8</c:v>
                </c:pt>
                <c:pt idx="247">
                  <c:v>74.599999999999994</c:v>
                </c:pt>
                <c:pt idx="248">
                  <c:v>73.91</c:v>
                </c:pt>
                <c:pt idx="249">
                  <c:v>73.650000000000006</c:v>
                </c:pt>
                <c:pt idx="250">
                  <c:v>73.92</c:v>
                </c:pt>
                <c:pt idx="251">
                  <c:v>74.91</c:v>
                </c:pt>
                <c:pt idx="252">
                  <c:v>75.540000000000006</c:v>
                </c:pt>
                <c:pt idx="253">
                  <c:v>75.56</c:v>
                </c:pt>
                <c:pt idx="254">
                  <c:v>75.97</c:v>
                </c:pt>
                <c:pt idx="255">
                  <c:v>76.290000000000006</c:v>
                </c:pt>
                <c:pt idx="256">
                  <c:v>77.13</c:v>
                </c:pt>
                <c:pt idx="257">
                  <c:v>76.58</c:v>
                </c:pt>
                <c:pt idx="258">
                  <c:v>77.39</c:v>
                </c:pt>
                <c:pt idx="259">
                  <c:v>77.680000000000007</c:v>
                </c:pt>
                <c:pt idx="260">
                  <c:v>78.62</c:v>
                </c:pt>
                <c:pt idx="261">
                  <c:v>79.06</c:v>
                </c:pt>
                <c:pt idx="262">
                  <c:v>79.38</c:v>
                </c:pt>
                <c:pt idx="263">
                  <c:v>81.430000000000007</c:v>
                </c:pt>
                <c:pt idx="264">
                  <c:v>81.89</c:v>
                </c:pt>
                <c:pt idx="265">
                  <c:v>81.569999999999993</c:v>
                </c:pt>
                <c:pt idx="266">
                  <c:v>81.099999999999994</c:v>
                </c:pt>
                <c:pt idx="267">
                  <c:v>81.36</c:v>
                </c:pt>
                <c:pt idx="268">
                  <c:v>81.94</c:v>
                </c:pt>
                <c:pt idx="269">
                  <c:v>83.63</c:v>
                </c:pt>
                <c:pt idx="270">
                  <c:v>85.3</c:v>
                </c:pt>
                <c:pt idx="271">
                  <c:v>83.45</c:v>
                </c:pt>
                <c:pt idx="272">
                  <c:v>83.24</c:v>
                </c:pt>
                <c:pt idx="273">
                  <c:v>82.66</c:v>
                </c:pt>
                <c:pt idx="274">
                  <c:v>84.32</c:v>
                </c:pt>
                <c:pt idx="275">
                  <c:v>82.63</c:v>
                </c:pt>
                <c:pt idx="276">
                  <c:v>82.2</c:v>
                </c:pt>
                <c:pt idx="277">
                  <c:v>81.33</c:v>
                </c:pt>
                <c:pt idx="278">
                  <c:v>80.95</c:v>
                </c:pt>
                <c:pt idx="279">
                  <c:v>79.930000000000007</c:v>
                </c:pt>
                <c:pt idx="280">
                  <c:v>82.17</c:v>
                </c:pt>
                <c:pt idx="281">
                  <c:v>83.02</c:v>
                </c:pt>
                <c:pt idx="282">
                  <c:v>82.79</c:v>
                </c:pt>
                <c:pt idx="283">
                  <c:v>81.66</c:v>
                </c:pt>
                <c:pt idx="284">
                  <c:v>81.06</c:v>
                </c:pt>
                <c:pt idx="285">
                  <c:v>81.96</c:v>
                </c:pt>
                <c:pt idx="286">
                  <c:v>82.61</c:v>
                </c:pt>
                <c:pt idx="287">
                  <c:v>82.63</c:v>
                </c:pt>
                <c:pt idx="288">
                  <c:v>84.44</c:v>
                </c:pt>
                <c:pt idx="289">
                  <c:v>84.16</c:v>
                </c:pt>
                <c:pt idx="290">
                  <c:v>84.21</c:v>
                </c:pt>
                <c:pt idx="291">
                  <c:v>84.51</c:v>
                </c:pt>
                <c:pt idx="292">
                  <c:v>83.92</c:v>
                </c:pt>
                <c:pt idx="293">
                  <c:v>82.92</c:v>
                </c:pt>
                <c:pt idx="294">
                  <c:v>83.66</c:v>
                </c:pt>
                <c:pt idx="295">
                  <c:v>83.69</c:v>
                </c:pt>
                <c:pt idx="296">
                  <c:v>83.21</c:v>
                </c:pt>
                <c:pt idx="297">
                  <c:v>83.14</c:v>
                </c:pt>
                <c:pt idx="298">
                  <c:v>83.91</c:v>
                </c:pt>
                <c:pt idx="299">
                  <c:v>83.35</c:v>
                </c:pt>
                <c:pt idx="300">
                  <c:v>82.51</c:v>
                </c:pt>
                <c:pt idx="301">
                  <c:v>82.29</c:v>
                </c:pt>
                <c:pt idx="302">
                  <c:v>84.14</c:v>
                </c:pt>
                <c:pt idx="303">
                  <c:v>83.87</c:v>
                </c:pt>
                <c:pt idx="304">
                  <c:v>85.67</c:v>
                </c:pt>
                <c:pt idx="305">
                  <c:v>85.45</c:v>
                </c:pt>
                <c:pt idx="306">
                  <c:v>85.98</c:v>
                </c:pt>
                <c:pt idx="307">
                  <c:v>86.31</c:v>
                </c:pt>
                <c:pt idx="308">
                  <c:v>85.3</c:v>
                </c:pt>
                <c:pt idx="309">
                  <c:v>85.4</c:v>
                </c:pt>
                <c:pt idx="310">
                  <c:v>86.36</c:v>
                </c:pt>
                <c:pt idx="311">
                  <c:v>86.18</c:v>
                </c:pt>
                <c:pt idx="312">
                  <c:v>86.17</c:v>
                </c:pt>
                <c:pt idx="313">
                  <c:v>86.33</c:v>
                </c:pt>
                <c:pt idx="314">
                  <c:v>87.08</c:v>
                </c:pt>
                <c:pt idx="315">
                  <c:v>86.94</c:v>
                </c:pt>
                <c:pt idx="316">
                  <c:v>86.93</c:v>
                </c:pt>
                <c:pt idx="317">
                  <c:v>85.01</c:v>
                </c:pt>
                <c:pt idx="318">
                  <c:v>84.06</c:v>
                </c:pt>
                <c:pt idx="319">
                  <c:v>84.29</c:v>
                </c:pt>
                <c:pt idx="320">
                  <c:v>84.85</c:v>
                </c:pt>
                <c:pt idx="321">
                  <c:v>84.03</c:v>
                </c:pt>
                <c:pt idx="322">
                  <c:v>83.28</c:v>
                </c:pt>
                <c:pt idx="323">
                  <c:v>82.16</c:v>
                </c:pt>
                <c:pt idx="324">
                  <c:v>83.36</c:v>
                </c:pt>
                <c:pt idx="325">
                  <c:v>81.94</c:v>
                </c:pt>
                <c:pt idx="326">
                  <c:v>81.41</c:v>
                </c:pt>
                <c:pt idx="327">
                  <c:v>81.5</c:v>
                </c:pt>
                <c:pt idx="328">
                  <c:v>81.709999999999994</c:v>
                </c:pt>
                <c:pt idx="329">
                  <c:v>80.010000000000005</c:v>
                </c:pt>
                <c:pt idx="330">
                  <c:v>81.03</c:v>
                </c:pt>
                <c:pt idx="331">
                  <c:v>81.61</c:v>
                </c:pt>
                <c:pt idx="332">
                  <c:v>82.36</c:v>
                </c:pt>
                <c:pt idx="333">
                  <c:v>82.48</c:v>
                </c:pt>
                <c:pt idx="334">
                  <c:v>81.08</c:v>
                </c:pt>
                <c:pt idx="335">
                  <c:v>81.25</c:v>
                </c:pt>
                <c:pt idx="336">
                  <c:v>80.930000000000007</c:v>
                </c:pt>
                <c:pt idx="337">
                  <c:v>81.709999999999994</c:v>
                </c:pt>
                <c:pt idx="338">
                  <c:v>81.7</c:v>
                </c:pt>
                <c:pt idx="339">
                  <c:v>82.09</c:v>
                </c:pt>
                <c:pt idx="340">
                  <c:v>82.51</c:v>
                </c:pt>
                <c:pt idx="341">
                  <c:v>83.22</c:v>
                </c:pt>
                <c:pt idx="342">
                  <c:v>81.77</c:v>
                </c:pt>
                <c:pt idx="343">
                  <c:v>82.38</c:v>
                </c:pt>
                <c:pt idx="344">
                  <c:v>81.69</c:v>
                </c:pt>
                <c:pt idx="345">
                  <c:v>80.8</c:v>
                </c:pt>
                <c:pt idx="346">
                  <c:v>81.69</c:v>
                </c:pt>
                <c:pt idx="347">
                  <c:v>82.01</c:v>
                </c:pt>
                <c:pt idx="348">
                  <c:v>81.73</c:v>
                </c:pt>
                <c:pt idx="349">
                  <c:v>82.36</c:v>
                </c:pt>
                <c:pt idx="350">
                  <c:v>81.88</c:v>
                </c:pt>
                <c:pt idx="351">
                  <c:v>81.819999999999993</c:v>
                </c:pt>
                <c:pt idx="352">
                  <c:v>82.8</c:v>
                </c:pt>
                <c:pt idx="353">
                  <c:v>83.49</c:v>
                </c:pt>
                <c:pt idx="354">
                  <c:v>84.06</c:v>
                </c:pt>
                <c:pt idx="355">
                  <c:v>84.03</c:v>
                </c:pt>
                <c:pt idx="356">
                  <c:v>83.11</c:v>
                </c:pt>
                <c:pt idx="357">
                  <c:v>84.74</c:v>
                </c:pt>
                <c:pt idx="358">
                  <c:v>86.34</c:v>
                </c:pt>
                <c:pt idx="359">
                  <c:v>86.63</c:v>
                </c:pt>
                <c:pt idx="360">
                  <c:v>85.8</c:v>
                </c:pt>
                <c:pt idx="361">
                  <c:v>86.27</c:v>
                </c:pt>
                <c:pt idx="362">
                  <c:v>87.37</c:v>
                </c:pt>
                <c:pt idx="363">
                  <c:v>87.78</c:v>
                </c:pt>
                <c:pt idx="364">
                  <c:v>87.3</c:v>
                </c:pt>
                <c:pt idx="365">
                  <c:v>86.88</c:v>
                </c:pt>
                <c:pt idx="366">
                  <c:v>85.97</c:v>
                </c:pt>
                <c:pt idx="367">
                  <c:v>86.08</c:v>
                </c:pt>
                <c:pt idx="368">
                  <c:v>85.71</c:v>
                </c:pt>
                <c:pt idx="369">
                  <c:v>84.86</c:v>
                </c:pt>
                <c:pt idx="370">
                  <c:v>85.53</c:v>
                </c:pt>
                <c:pt idx="371">
                  <c:v>85.65</c:v>
                </c:pt>
                <c:pt idx="372">
                  <c:v>85.67</c:v>
                </c:pt>
                <c:pt idx="373">
                  <c:v>86.42</c:v>
                </c:pt>
                <c:pt idx="374">
                  <c:v>86.65</c:v>
                </c:pt>
                <c:pt idx="375">
                  <c:v>85.76</c:v>
                </c:pt>
                <c:pt idx="376">
                  <c:v>85.35</c:v>
                </c:pt>
                <c:pt idx="377">
                  <c:v>85.68</c:v>
                </c:pt>
                <c:pt idx="378">
                  <c:v>86.1</c:v>
                </c:pt>
                <c:pt idx="379">
                  <c:v>85.44</c:v>
                </c:pt>
                <c:pt idx="380">
                  <c:v>85.34</c:v>
                </c:pt>
                <c:pt idx="381">
                  <c:v>85.36</c:v>
                </c:pt>
                <c:pt idx="382">
                  <c:v>85.18</c:v>
                </c:pt>
                <c:pt idx="383">
                  <c:v>85.69</c:v>
                </c:pt>
                <c:pt idx="384">
                  <c:v>84.03</c:v>
                </c:pt>
                <c:pt idx="385">
                  <c:v>84.12</c:v>
                </c:pt>
                <c:pt idx="386">
                  <c:v>83.71</c:v>
                </c:pt>
                <c:pt idx="387">
                  <c:v>83.98</c:v>
                </c:pt>
                <c:pt idx="388">
                  <c:v>83.56</c:v>
                </c:pt>
                <c:pt idx="389">
                  <c:v>83.75</c:v>
                </c:pt>
                <c:pt idx="390">
                  <c:v>82.44</c:v>
                </c:pt>
                <c:pt idx="391">
                  <c:v>82.62</c:v>
                </c:pt>
                <c:pt idx="392">
                  <c:v>81.69</c:v>
                </c:pt>
                <c:pt idx="393">
                  <c:v>80.760000000000005</c:v>
                </c:pt>
                <c:pt idx="394">
                  <c:v>80.260000000000005</c:v>
                </c:pt>
                <c:pt idx="395">
                  <c:v>80.69</c:v>
                </c:pt>
                <c:pt idx="396">
                  <c:v>80.41</c:v>
                </c:pt>
                <c:pt idx="397">
                  <c:v>80.459999999999994</c:v>
                </c:pt>
                <c:pt idx="398">
                  <c:v>79.819999999999993</c:v>
                </c:pt>
                <c:pt idx="399">
                  <c:v>79.92</c:v>
                </c:pt>
                <c:pt idx="400">
                  <c:v>78.489999999999995</c:v>
                </c:pt>
                <c:pt idx="401">
                  <c:v>79.040000000000006</c:v>
                </c:pt>
                <c:pt idx="402">
                  <c:v>79.55</c:v>
                </c:pt>
                <c:pt idx="403">
                  <c:v>80.28</c:v>
                </c:pt>
                <c:pt idx="404">
                  <c:v>80.83</c:v>
                </c:pt>
                <c:pt idx="405">
                  <c:v>80.239999999999995</c:v>
                </c:pt>
                <c:pt idx="406">
                  <c:v>80.959999999999994</c:v>
                </c:pt>
                <c:pt idx="407">
                  <c:v>81.88</c:v>
                </c:pt>
                <c:pt idx="408">
                  <c:v>81.88</c:v>
                </c:pt>
                <c:pt idx="409">
                  <c:v>81.42</c:v>
                </c:pt>
                <c:pt idx="410">
                  <c:v>81.02</c:v>
                </c:pt>
                <c:pt idx="411">
                  <c:v>80.38</c:v>
                </c:pt>
                <c:pt idx="412">
                  <c:v>80.44</c:v>
                </c:pt>
                <c:pt idx="413">
                  <c:v>81.349999999999994</c:v>
                </c:pt>
                <c:pt idx="414">
                  <c:v>81.349999999999994</c:v>
                </c:pt>
                <c:pt idx="415">
                  <c:v>80.849999999999994</c:v>
                </c:pt>
                <c:pt idx="416">
                  <c:v>79.98</c:v>
                </c:pt>
                <c:pt idx="417">
                  <c:v>79.62</c:v>
                </c:pt>
                <c:pt idx="418">
                  <c:v>78.92</c:v>
                </c:pt>
                <c:pt idx="419">
                  <c:v>78.81</c:v>
                </c:pt>
                <c:pt idx="420">
                  <c:v>77.44</c:v>
                </c:pt>
                <c:pt idx="421">
                  <c:v>77.819999999999993</c:v>
                </c:pt>
                <c:pt idx="422">
                  <c:v>78.59</c:v>
                </c:pt>
                <c:pt idx="423">
                  <c:v>77.69</c:v>
                </c:pt>
                <c:pt idx="424">
                  <c:v>78.260000000000005</c:v>
                </c:pt>
                <c:pt idx="425">
                  <c:v>78.61</c:v>
                </c:pt>
                <c:pt idx="426">
                  <c:v>78.66</c:v>
                </c:pt>
                <c:pt idx="427">
                  <c:v>79.099999999999994</c:v>
                </c:pt>
                <c:pt idx="428">
                  <c:v>78.290000000000006</c:v>
                </c:pt>
                <c:pt idx="429">
                  <c:v>78.650000000000006</c:v>
                </c:pt>
                <c:pt idx="430">
                  <c:v>78.599999999999994</c:v>
                </c:pt>
                <c:pt idx="431">
                  <c:v>78.16</c:v>
                </c:pt>
                <c:pt idx="432">
                  <c:v>78.73</c:v>
                </c:pt>
                <c:pt idx="433">
                  <c:v>79.59</c:v>
                </c:pt>
                <c:pt idx="434">
                  <c:v>80.23</c:v>
                </c:pt>
                <c:pt idx="435">
                  <c:v>80.19</c:v>
                </c:pt>
                <c:pt idx="436">
                  <c:v>81.040000000000006</c:v>
                </c:pt>
                <c:pt idx="437">
                  <c:v>81.42</c:v>
                </c:pt>
                <c:pt idx="438">
                  <c:v>81.33</c:v>
                </c:pt>
                <c:pt idx="439">
                  <c:v>80.95</c:v>
                </c:pt>
                <c:pt idx="440">
                  <c:v>82.14</c:v>
                </c:pt>
                <c:pt idx="441">
                  <c:v>82.07</c:v>
                </c:pt>
                <c:pt idx="442">
                  <c:v>81.86</c:v>
                </c:pt>
                <c:pt idx="443">
                  <c:v>81.52</c:v>
                </c:pt>
                <c:pt idx="444">
                  <c:v>82.16</c:v>
                </c:pt>
                <c:pt idx="445">
                  <c:v>81.900000000000006</c:v>
                </c:pt>
                <c:pt idx="446">
                  <c:v>81.89</c:v>
                </c:pt>
                <c:pt idx="447">
                  <c:v>82.09</c:v>
                </c:pt>
                <c:pt idx="448">
                  <c:v>82.88</c:v>
                </c:pt>
                <c:pt idx="449">
                  <c:v>82.62</c:v>
                </c:pt>
                <c:pt idx="450">
                  <c:v>82.05</c:v>
                </c:pt>
                <c:pt idx="451">
                  <c:v>81.99</c:v>
                </c:pt>
                <c:pt idx="452">
                  <c:v>82.38</c:v>
                </c:pt>
                <c:pt idx="453">
                  <c:v>82.01</c:v>
                </c:pt>
                <c:pt idx="454">
                  <c:v>81.47</c:v>
                </c:pt>
                <c:pt idx="455">
                  <c:v>82.09</c:v>
                </c:pt>
                <c:pt idx="456">
                  <c:v>82.36</c:v>
                </c:pt>
                <c:pt idx="457">
                  <c:v>82.22</c:v>
                </c:pt>
                <c:pt idx="458">
                  <c:v>82.6</c:v>
                </c:pt>
                <c:pt idx="459">
                  <c:v>82.96</c:v>
                </c:pt>
                <c:pt idx="460">
                  <c:v>83.13</c:v>
                </c:pt>
                <c:pt idx="461">
                  <c:v>83.56</c:v>
                </c:pt>
                <c:pt idx="462">
                  <c:v>83.13</c:v>
                </c:pt>
                <c:pt idx="463">
                  <c:v>83.55</c:v>
                </c:pt>
                <c:pt idx="464">
                  <c:v>83.6</c:v>
                </c:pt>
                <c:pt idx="465">
                  <c:v>84.12</c:v>
                </c:pt>
                <c:pt idx="466">
                  <c:v>83.98</c:v>
                </c:pt>
                <c:pt idx="467">
                  <c:v>83.67</c:v>
                </c:pt>
                <c:pt idx="468">
                  <c:v>83.06</c:v>
                </c:pt>
                <c:pt idx="469">
                  <c:v>82.57</c:v>
                </c:pt>
                <c:pt idx="470">
                  <c:v>83.04</c:v>
                </c:pt>
                <c:pt idx="471">
                  <c:v>82.63</c:v>
                </c:pt>
                <c:pt idx="472">
                  <c:v>82.33</c:v>
                </c:pt>
                <c:pt idx="473">
                  <c:v>83.17</c:v>
                </c:pt>
                <c:pt idx="474">
                  <c:v>83.32</c:v>
                </c:pt>
                <c:pt idx="475">
                  <c:v>82.92</c:v>
                </c:pt>
                <c:pt idx="476">
                  <c:v>83.24</c:v>
                </c:pt>
                <c:pt idx="477">
                  <c:v>83.88</c:v>
                </c:pt>
                <c:pt idx="478">
                  <c:v>83.34</c:v>
                </c:pt>
                <c:pt idx="479">
                  <c:v>83.38</c:v>
                </c:pt>
                <c:pt idx="480">
                  <c:v>83.69</c:v>
                </c:pt>
                <c:pt idx="481">
                  <c:v>83.91</c:v>
                </c:pt>
                <c:pt idx="482">
                  <c:v>83.58</c:v>
                </c:pt>
                <c:pt idx="483">
                  <c:v>83.91</c:v>
                </c:pt>
                <c:pt idx="484">
                  <c:v>84.33</c:v>
                </c:pt>
                <c:pt idx="485">
                  <c:v>83.94</c:v>
                </c:pt>
                <c:pt idx="486">
                  <c:v>83.72</c:v>
                </c:pt>
                <c:pt idx="487">
                  <c:v>84.19</c:v>
                </c:pt>
                <c:pt idx="488">
                  <c:v>83.88</c:v>
                </c:pt>
                <c:pt idx="489">
                  <c:v>84.04</c:v>
                </c:pt>
                <c:pt idx="490">
                  <c:v>82.97</c:v>
                </c:pt>
                <c:pt idx="491">
                  <c:v>83.78</c:v>
                </c:pt>
                <c:pt idx="492">
                  <c:v>82.62</c:v>
                </c:pt>
                <c:pt idx="493">
                  <c:v>82.44</c:v>
                </c:pt>
                <c:pt idx="494">
                  <c:v>83.08</c:v>
                </c:pt>
                <c:pt idx="495">
                  <c:v>82.72</c:v>
                </c:pt>
                <c:pt idx="496">
                  <c:v>82.92</c:v>
                </c:pt>
                <c:pt idx="497">
                  <c:v>83.64</c:v>
                </c:pt>
                <c:pt idx="498">
                  <c:v>83.56</c:v>
                </c:pt>
                <c:pt idx="499">
                  <c:v>83.25</c:v>
                </c:pt>
                <c:pt idx="500">
                  <c:v>83.71</c:v>
                </c:pt>
                <c:pt idx="501">
                  <c:v>83.36</c:v>
                </c:pt>
                <c:pt idx="502">
                  <c:v>84.14</c:v>
                </c:pt>
                <c:pt idx="503">
                  <c:v>83.73</c:v>
                </c:pt>
                <c:pt idx="504">
                  <c:v>83.87</c:v>
                </c:pt>
                <c:pt idx="505">
                  <c:v>83.94</c:v>
                </c:pt>
                <c:pt idx="506">
                  <c:v>84.3</c:v>
                </c:pt>
                <c:pt idx="507">
                  <c:v>84.15</c:v>
                </c:pt>
                <c:pt idx="508">
                  <c:v>83.77</c:v>
                </c:pt>
                <c:pt idx="509">
                  <c:v>83.04</c:v>
                </c:pt>
                <c:pt idx="510">
                  <c:v>83.32</c:v>
                </c:pt>
                <c:pt idx="511">
                  <c:v>83.08</c:v>
                </c:pt>
                <c:pt idx="512">
                  <c:v>83.95</c:v>
                </c:pt>
                <c:pt idx="513">
                  <c:v>83.7</c:v>
                </c:pt>
                <c:pt idx="514">
                  <c:v>83.98</c:v>
                </c:pt>
                <c:pt idx="515">
                  <c:v>84.01</c:v>
                </c:pt>
                <c:pt idx="516">
                  <c:v>83.58</c:v>
                </c:pt>
                <c:pt idx="517">
                  <c:v>83.22</c:v>
                </c:pt>
                <c:pt idx="518">
                  <c:v>83.49</c:v>
                </c:pt>
                <c:pt idx="519">
                  <c:v>83.01</c:v>
                </c:pt>
                <c:pt idx="520">
                  <c:v>82.69</c:v>
                </c:pt>
                <c:pt idx="521">
                  <c:v>83.1</c:v>
                </c:pt>
                <c:pt idx="522">
                  <c:v>83.33</c:v>
                </c:pt>
                <c:pt idx="523">
                  <c:v>83.52</c:v>
                </c:pt>
                <c:pt idx="524">
                  <c:v>83.3</c:v>
                </c:pt>
                <c:pt idx="525">
                  <c:v>84.27</c:v>
                </c:pt>
                <c:pt idx="526">
                  <c:v>84.43</c:v>
                </c:pt>
                <c:pt idx="527">
                  <c:v>84.62</c:v>
                </c:pt>
                <c:pt idx="528">
                  <c:v>83.94</c:v>
                </c:pt>
                <c:pt idx="529">
                  <c:v>82.69</c:v>
                </c:pt>
                <c:pt idx="530">
                  <c:v>84.7</c:v>
                </c:pt>
                <c:pt idx="531">
                  <c:v>88.13</c:v>
                </c:pt>
                <c:pt idx="532">
                  <c:v>84.9</c:v>
                </c:pt>
                <c:pt idx="533">
                  <c:v>86.62</c:v>
                </c:pt>
                <c:pt idx="534">
                  <c:v>85.58</c:v>
                </c:pt>
                <c:pt idx="535">
                  <c:v>85.69</c:v>
                </c:pt>
                <c:pt idx="536">
                  <c:v>86.13</c:v>
                </c:pt>
                <c:pt idx="537">
                  <c:v>85.42</c:v>
                </c:pt>
                <c:pt idx="538">
                  <c:v>85.58</c:v>
                </c:pt>
                <c:pt idx="539">
                  <c:v>86.23</c:v>
                </c:pt>
                <c:pt idx="540">
                  <c:v>85.81</c:v>
                </c:pt>
                <c:pt idx="541">
                  <c:v>84.72</c:v>
                </c:pt>
                <c:pt idx="542">
                  <c:v>83.53</c:v>
                </c:pt>
                <c:pt idx="543">
                  <c:v>83.72</c:v>
                </c:pt>
                <c:pt idx="544">
                  <c:v>83.98</c:v>
                </c:pt>
                <c:pt idx="545">
                  <c:v>84.05</c:v>
                </c:pt>
                <c:pt idx="546">
                  <c:v>83.65</c:v>
                </c:pt>
                <c:pt idx="547">
                  <c:v>83.41</c:v>
                </c:pt>
                <c:pt idx="548">
                  <c:v>83.06</c:v>
                </c:pt>
                <c:pt idx="549">
                  <c:v>81.81</c:v>
                </c:pt>
                <c:pt idx="550">
                  <c:v>81.260000000000005</c:v>
                </c:pt>
                <c:pt idx="551">
                  <c:v>81.22</c:v>
                </c:pt>
                <c:pt idx="552">
                  <c:v>80.91</c:v>
                </c:pt>
                <c:pt idx="553">
                  <c:v>80.760000000000005</c:v>
                </c:pt>
                <c:pt idx="554">
                  <c:v>80.11</c:v>
                </c:pt>
                <c:pt idx="555">
                  <c:v>80.400000000000006</c:v>
                </c:pt>
                <c:pt idx="556">
                  <c:v>80.819999999999993</c:v>
                </c:pt>
                <c:pt idx="557">
                  <c:v>80.62</c:v>
                </c:pt>
                <c:pt idx="558">
                  <c:v>81.819999999999993</c:v>
                </c:pt>
                <c:pt idx="559">
                  <c:v>81.260000000000005</c:v>
                </c:pt>
                <c:pt idx="560">
                  <c:v>80.58</c:v>
                </c:pt>
                <c:pt idx="561">
                  <c:v>81.03</c:v>
                </c:pt>
                <c:pt idx="562">
                  <c:v>80.33</c:v>
                </c:pt>
                <c:pt idx="563">
                  <c:v>81.36</c:v>
                </c:pt>
                <c:pt idx="564">
                  <c:v>79.88</c:v>
                </c:pt>
                <c:pt idx="565">
                  <c:v>80.38</c:v>
                </c:pt>
                <c:pt idx="566">
                  <c:v>80.069999999999993</c:v>
                </c:pt>
                <c:pt idx="567">
                  <c:v>79.59</c:v>
                </c:pt>
                <c:pt idx="568">
                  <c:v>78.7</c:v>
                </c:pt>
                <c:pt idx="569">
                  <c:v>78.78</c:v>
                </c:pt>
                <c:pt idx="570">
                  <c:v>78.19</c:v>
                </c:pt>
                <c:pt idx="571">
                  <c:v>78.64</c:v>
                </c:pt>
                <c:pt idx="572">
                  <c:v>78.510000000000005</c:v>
                </c:pt>
                <c:pt idx="573">
                  <c:v>78.209999999999994</c:v>
                </c:pt>
                <c:pt idx="574">
                  <c:v>78.58</c:v>
                </c:pt>
                <c:pt idx="575">
                  <c:v>78.3</c:v>
                </c:pt>
                <c:pt idx="576">
                  <c:v>78.599999999999994</c:v>
                </c:pt>
                <c:pt idx="577">
                  <c:v>78.900000000000006</c:v>
                </c:pt>
                <c:pt idx="578">
                  <c:v>78.45</c:v>
                </c:pt>
                <c:pt idx="579">
                  <c:v>78.31</c:v>
                </c:pt>
                <c:pt idx="580">
                  <c:v>78.88</c:v>
                </c:pt>
                <c:pt idx="581">
                  <c:v>79.48</c:v>
                </c:pt>
                <c:pt idx="582">
                  <c:v>79.09</c:v>
                </c:pt>
                <c:pt idx="583">
                  <c:v>79.260000000000005</c:v>
                </c:pt>
                <c:pt idx="584">
                  <c:v>79.88</c:v>
                </c:pt>
                <c:pt idx="585">
                  <c:v>80.08</c:v>
                </c:pt>
                <c:pt idx="586">
                  <c:v>79.5</c:v>
                </c:pt>
                <c:pt idx="587">
                  <c:v>79.06</c:v>
                </c:pt>
                <c:pt idx="588">
                  <c:v>78.55</c:v>
                </c:pt>
                <c:pt idx="589">
                  <c:v>78.58</c:v>
                </c:pt>
                <c:pt idx="590">
                  <c:v>77.7</c:v>
                </c:pt>
                <c:pt idx="591">
                  <c:v>77.75</c:v>
                </c:pt>
                <c:pt idx="592">
                  <c:v>77.489999999999995</c:v>
                </c:pt>
                <c:pt idx="593">
                  <c:v>77.58</c:v>
                </c:pt>
                <c:pt idx="594">
                  <c:v>77.63</c:v>
                </c:pt>
                <c:pt idx="595">
                  <c:v>77.95</c:v>
                </c:pt>
                <c:pt idx="596">
                  <c:v>79.489999999999995</c:v>
                </c:pt>
                <c:pt idx="597">
                  <c:v>78.989999999999995</c:v>
                </c:pt>
                <c:pt idx="598">
                  <c:v>79.28</c:v>
                </c:pt>
                <c:pt idx="599">
                  <c:v>79.34</c:v>
                </c:pt>
                <c:pt idx="600">
                  <c:v>79.91</c:v>
                </c:pt>
                <c:pt idx="601">
                  <c:v>79.98</c:v>
                </c:pt>
                <c:pt idx="602">
                  <c:v>79.31</c:v>
                </c:pt>
                <c:pt idx="603">
                  <c:v>79.87</c:v>
                </c:pt>
                <c:pt idx="604">
                  <c:v>79.63</c:v>
                </c:pt>
                <c:pt idx="605">
                  <c:v>80.63</c:v>
                </c:pt>
                <c:pt idx="606">
                  <c:v>79.900000000000006</c:v>
                </c:pt>
                <c:pt idx="607">
                  <c:v>79.42</c:v>
                </c:pt>
                <c:pt idx="608">
                  <c:v>79.989999999999995</c:v>
                </c:pt>
                <c:pt idx="609">
                  <c:v>80.45</c:v>
                </c:pt>
                <c:pt idx="610">
                  <c:v>80.349999999999994</c:v>
                </c:pt>
                <c:pt idx="611">
                  <c:v>80.81</c:v>
                </c:pt>
                <c:pt idx="612">
                  <c:v>80.650000000000006</c:v>
                </c:pt>
                <c:pt idx="613">
                  <c:v>80.53</c:v>
                </c:pt>
                <c:pt idx="614">
                  <c:v>80.3</c:v>
                </c:pt>
                <c:pt idx="615">
                  <c:v>80.66</c:v>
                </c:pt>
                <c:pt idx="616">
                  <c:v>80.78</c:v>
                </c:pt>
                <c:pt idx="617">
                  <c:v>81.42</c:v>
                </c:pt>
                <c:pt idx="618">
                  <c:v>82.06</c:v>
                </c:pt>
                <c:pt idx="619">
                  <c:v>82.25</c:v>
                </c:pt>
                <c:pt idx="620">
                  <c:v>82.3</c:v>
                </c:pt>
                <c:pt idx="621">
                  <c:v>82.17</c:v>
                </c:pt>
                <c:pt idx="622">
                  <c:v>82.74</c:v>
                </c:pt>
                <c:pt idx="623">
                  <c:v>82.38</c:v>
                </c:pt>
                <c:pt idx="624">
                  <c:v>81.87</c:v>
                </c:pt>
                <c:pt idx="625">
                  <c:v>81.98</c:v>
                </c:pt>
                <c:pt idx="626">
                  <c:v>81.430000000000007</c:v>
                </c:pt>
                <c:pt idx="627">
                  <c:v>81.650000000000006</c:v>
                </c:pt>
                <c:pt idx="628">
                  <c:v>82.94</c:v>
                </c:pt>
                <c:pt idx="629">
                  <c:v>81.96</c:v>
                </c:pt>
                <c:pt idx="630">
                  <c:v>82.21</c:v>
                </c:pt>
                <c:pt idx="631">
                  <c:v>82.24</c:v>
                </c:pt>
                <c:pt idx="632">
                  <c:v>82.5</c:v>
                </c:pt>
                <c:pt idx="633">
                  <c:v>83.48</c:v>
                </c:pt>
                <c:pt idx="634">
                  <c:v>84.03</c:v>
                </c:pt>
                <c:pt idx="635">
                  <c:v>83.49</c:v>
                </c:pt>
                <c:pt idx="636">
                  <c:v>83.8</c:v>
                </c:pt>
                <c:pt idx="637">
                  <c:v>83.78</c:v>
                </c:pt>
                <c:pt idx="638">
                  <c:v>84.69</c:v>
                </c:pt>
                <c:pt idx="639">
                  <c:v>85.24</c:v>
                </c:pt>
                <c:pt idx="640">
                  <c:v>85.92</c:v>
                </c:pt>
                <c:pt idx="641">
                  <c:v>87.33</c:v>
                </c:pt>
                <c:pt idx="642">
                  <c:v>87.58</c:v>
                </c:pt>
                <c:pt idx="643">
                  <c:v>88.3</c:v>
                </c:pt>
              </c:numCache>
            </c:numRef>
          </c:val>
          <c:smooth val="0"/>
          <c:extLst>
            <c:ext xmlns:c16="http://schemas.microsoft.com/office/drawing/2014/chart" uri="{C3380CC4-5D6E-409C-BE32-E72D297353CC}">
              <c16:uniqueId val="{00000000-CC1B-4899-B500-5053C4D43F41}"/>
            </c:ext>
          </c:extLst>
        </c:ser>
        <c:dLbls>
          <c:showLegendKey val="0"/>
          <c:showVal val="0"/>
          <c:showCatName val="0"/>
          <c:showSerName val="0"/>
          <c:showPercent val="0"/>
          <c:showBubbleSize val="0"/>
        </c:dLbls>
        <c:smooth val="0"/>
        <c:axId val="298009728"/>
        <c:axId val="298011264"/>
      </c:lineChart>
      <c:dateAx>
        <c:axId val="298009728"/>
        <c:scaling>
          <c:orientation val="minMax"/>
          <c:max val="44786"/>
        </c:scaling>
        <c:delete val="0"/>
        <c:axPos val="b"/>
        <c:numFmt formatCode="yyyy" sourceLinked="0"/>
        <c:majorTickMark val="cross"/>
        <c:minorTickMark val="none"/>
        <c:tickLblPos val="nextTo"/>
        <c:spPr>
          <a:ln w="6350">
            <a:noFill/>
          </a:ln>
        </c:spPr>
        <c:txPr>
          <a:bodyPr rot="0" vert="horz"/>
          <a:lstStyle/>
          <a:p>
            <a:pPr>
              <a:defRPr sz="1200"/>
            </a:pPr>
            <a:endParaRPr lang="de-DE"/>
          </a:p>
        </c:txPr>
        <c:crossAx val="298011264"/>
        <c:crossesAt val="-1000"/>
        <c:auto val="0"/>
        <c:lblOffset val="100"/>
        <c:baseTimeUnit val="days"/>
        <c:majorUnit val="1"/>
        <c:majorTimeUnit val="years"/>
      </c:dateAx>
      <c:valAx>
        <c:axId val="298011264"/>
        <c:scaling>
          <c:orientation val="minMax"/>
          <c:min val="60"/>
        </c:scaling>
        <c:delete val="0"/>
        <c:axPos val="l"/>
        <c:majorGridlines>
          <c:spPr>
            <a:ln w="6350" cap="flat" cmpd="sng" algn="ctr">
              <a:noFill/>
              <a:prstDash val="solid"/>
              <a:round/>
            </a:ln>
            <a:effectLst/>
            <a:extLst>
              <a:ext uri="{91240B29-F687-4F45-9708-019B960494DF}">
                <a14:hiddenLine xmlns:a14="http://schemas.microsoft.com/office/drawing/2010/main" w="6350" cap="flat" cmpd="sng" algn="ctr">
                  <a:solidFill>
                    <a:srgbClr val="000000">
                      <a:tint val="75000"/>
                    </a:srgbClr>
                  </a:solidFill>
                  <a:prstDash val="solid"/>
                  <a:round/>
                </a14:hiddenLine>
              </a:ext>
            </a:extLst>
          </c:spPr>
        </c:majorGridlines>
        <c:title>
          <c:tx>
            <c:rich>
              <a:bodyPr rot="0" vert="horz"/>
              <a:lstStyle/>
              <a:p>
                <a:pPr>
                  <a:defRPr sz="1200"/>
                </a:pPr>
                <a:r>
                  <a:rPr lang="en-GB" sz="1200" dirty="0"/>
                  <a:t>Index*</a:t>
                </a:r>
              </a:p>
            </c:rich>
          </c:tx>
          <c:layout>
            <c:manualLayout>
              <c:xMode val="edge"/>
              <c:yMode val="edge"/>
              <c:x val="7.6628742944037957E-3"/>
              <c:y val="0"/>
            </c:manualLayout>
          </c:layout>
          <c:overlay val="0"/>
        </c:title>
        <c:numFmt formatCode="0" sourceLinked="0"/>
        <c:majorTickMark val="out"/>
        <c:minorTickMark val="none"/>
        <c:tickLblPos val="nextTo"/>
        <c:spPr>
          <a:ln w="6350">
            <a:noFill/>
            <a:prstDash val="solid"/>
          </a:ln>
        </c:spPr>
        <c:txPr>
          <a:bodyPr rot="0" vert="horz"/>
          <a:lstStyle/>
          <a:p>
            <a:pPr>
              <a:defRPr sz="1200"/>
            </a:pPr>
            <a:endParaRPr lang="de-DE"/>
          </a:p>
        </c:txPr>
        <c:crossAx val="298009728"/>
        <c:crosses val="autoZero"/>
        <c:crossBetween val="between"/>
      </c:valAx>
    </c:plotArea>
    <c:plotVisOnly val="1"/>
    <c:dispBlanksAs val="gap"/>
    <c:showDLblsOverMax val="0"/>
  </c:chart>
  <c:spPr>
    <a:ln w="25400">
      <a:noFill/>
    </a:ln>
  </c:spPr>
  <c:txPr>
    <a:bodyPr/>
    <a:lstStyle/>
    <a:p>
      <a:pPr>
        <a:defRPr sz="900" b="0">
          <a:latin typeface="Verlag Office"/>
          <a:ea typeface="Verlag Office"/>
          <a:cs typeface="Verlag Office"/>
        </a:defRPr>
      </a:pPr>
      <a:endParaRPr lang="de-DE"/>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0.48198</cdr:x>
      <cdr:y>0.08959</cdr:y>
    </cdr:from>
    <cdr:to>
      <cdr:x>0.58607</cdr:x>
      <cdr:y>0.20016</cdr:y>
    </cdr:to>
    <cdr:sp macro="" textlink="">
      <cdr:nvSpPr>
        <cdr:cNvPr id="2" name="TextBox 1">
          <a:extLst xmlns:a="http://schemas.openxmlformats.org/drawingml/2006/main">
            <a:ext uri="{FF2B5EF4-FFF2-40B4-BE49-F238E27FC236}">
              <a16:creationId xmlns:a16="http://schemas.microsoft.com/office/drawing/2014/main" id="{09FCEE14-BDA0-4B6F-AB26-E16A2D326261}"/>
            </a:ext>
          </a:extLst>
        </cdr:cNvPr>
        <cdr:cNvSpPr txBox="1"/>
      </cdr:nvSpPr>
      <cdr:spPr bwMode="gray">
        <a:xfrm xmlns:a="http://schemas.openxmlformats.org/drawingml/2006/main">
          <a:off x="3612547" y="332826"/>
          <a:ext cx="780209" cy="410767"/>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pPr algn="l">
            <a:spcBef>
              <a:spcPts val="300"/>
            </a:spcBef>
            <a:buClr>
              <a:schemeClr val="tx1"/>
            </a:buClr>
          </a:pPr>
          <a:r>
            <a:rPr lang="en-US" sz="1200" dirty="0">
              <a:solidFill>
                <a:srgbClr val="B0AA7E"/>
              </a:solidFill>
            </a:rPr>
            <a:t>Recession in the US</a:t>
          </a:r>
        </a:p>
      </cdr:txBody>
    </cdr:sp>
  </cdr:relSizeAnchor>
  <cdr:relSizeAnchor xmlns:cdr="http://schemas.openxmlformats.org/drawingml/2006/chartDrawing">
    <cdr:from>
      <cdr:x>0.77129</cdr:x>
      <cdr:y>0.46005</cdr:y>
    </cdr:from>
    <cdr:to>
      <cdr:x>0.90667</cdr:x>
      <cdr:y>0.6008</cdr:y>
    </cdr:to>
    <cdr:sp macro="" textlink="">
      <cdr:nvSpPr>
        <cdr:cNvPr id="3" name="TextBox 1">
          <a:extLst xmlns:a="http://schemas.openxmlformats.org/drawingml/2006/main">
            <a:ext uri="{FF2B5EF4-FFF2-40B4-BE49-F238E27FC236}">
              <a16:creationId xmlns:a16="http://schemas.microsoft.com/office/drawing/2014/main" id="{73944A93-26F5-4FDD-A0DA-4BCB1A146F4F}"/>
            </a:ext>
          </a:extLst>
        </cdr:cNvPr>
        <cdr:cNvSpPr txBox="1"/>
      </cdr:nvSpPr>
      <cdr:spPr bwMode="gray">
        <a:xfrm xmlns:a="http://schemas.openxmlformats.org/drawingml/2006/main">
          <a:off x="5584662" y="1893729"/>
          <a:ext cx="980241" cy="579382"/>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spcBef>
              <a:spcPts val="300"/>
            </a:spcBef>
            <a:buClr>
              <a:schemeClr val="tx1"/>
            </a:buClr>
          </a:pPr>
          <a:r>
            <a:rPr lang="en-US" sz="1200" dirty="0">
              <a:solidFill>
                <a:srgbClr val="001489"/>
              </a:solidFill>
            </a:rPr>
            <a:t>Probability</a:t>
          </a:r>
          <a:r>
            <a:rPr lang="it-IT" sz="1200" dirty="0">
              <a:solidFill>
                <a:srgbClr val="001489"/>
              </a:solidFill>
            </a:rPr>
            <a:t>* of </a:t>
          </a:r>
          <a:r>
            <a:rPr lang="en-US" sz="1200" dirty="0">
              <a:solidFill>
                <a:srgbClr val="001489"/>
              </a:solidFill>
            </a:rPr>
            <a:t>recession</a:t>
          </a:r>
        </a:p>
      </cdr:txBody>
    </cdr:sp>
  </cdr:relSizeAnchor>
</c:userShapes>
</file>

<file path=ppt/drawings/drawing2.xml><?xml version="1.0" encoding="utf-8"?>
<c:userShapes xmlns:c="http://schemas.openxmlformats.org/drawingml/2006/chart">
  <cdr:relSizeAnchor xmlns:cdr="http://schemas.openxmlformats.org/drawingml/2006/chartDrawing">
    <cdr:from>
      <cdr:x>0.01548</cdr:x>
      <cdr:y>0</cdr:y>
    </cdr:from>
    <cdr:to>
      <cdr:x>0.71618</cdr:x>
      <cdr:y>0.09804</cdr:y>
    </cdr:to>
    <cdr:sp macro="" textlink="">
      <cdr:nvSpPr>
        <cdr:cNvPr id="2" name="TextBox 1"/>
        <cdr:cNvSpPr txBox="1"/>
      </cdr:nvSpPr>
      <cdr:spPr>
        <a:xfrm xmlns:a="http://schemas.openxmlformats.org/drawingml/2006/main">
          <a:off x="116514" y="0"/>
          <a:ext cx="5272534" cy="358759"/>
        </a:xfrm>
        <a:prstGeom xmlns:a="http://schemas.openxmlformats.org/drawingml/2006/main" prst="rect">
          <a:avLst/>
        </a:prstGeom>
      </cdr:spPr>
      <cdr:txBody>
        <a:bodyPr xmlns:a="http://schemas.openxmlformats.org/drawingml/2006/main" vertOverflow="clip" vert="horz" lIns="0" tIns="0" rIns="0" bIns="0" rtlCol="0"/>
        <a:lstStyle xmlns:a="http://schemas.openxmlformats.org/drawingml/2006/main"/>
        <a:p xmlns:a="http://schemas.openxmlformats.org/drawingml/2006/main">
          <a:pPr>
            <a:buFontTx/>
            <a:buNone/>
          </a:pPr>
          <a:fld id="{68067D42-342E-44B6-9126-B5D98717F28B}" type="TxLink">
            <a:rPr lang="en-US" sz="1200" b="0" i="0" u="none" strike="noStrike" baseline="0" smtClean="0">
              <a:solidFill>
                <a:srgbClr val="000000"/>
              </a:solidFill>
              <a:cs typeface="Arial"/>
            </a:rPr>
            <a:pPr>
              <a:buFontTx/>
              <a:buNone/>
            </a:pPr>
            <a:t>Number of rate changes</a:t>
          </a:fld>
          <a:r>
            <a:rPr lang="en-US" sz="1200" b="0" i="0" u="none" strike="noStrike" baseline="0" dirty="0">
              <a:solidFill>
                <a:srgbClr val="000000"/>
              </a:solidFill>
              <a:latin typeface="Verlag Office" pitchFamily="2" charset="0"/>
              <a:cs typeface="Arial"/>
            </a:rPr>
            <a:t>*</a:t>
          </a:r>
          <a:endParaRPr lang="en-US" sz="1200" b="0" i="0" baseline="0" dirty="0">
            <a:latin typeface="Verlag Office" pitchFamily="2"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0.0182</cdr:x>
      <cdr:y>0</cdr:y>
    </cdr:from>
    <cdr:to>
      <cdr:x>0.5</cdr:x>
      <cdr:y>0.05987</cdr:y>
    </cdr:to>
    <cdr:sp macro="" textlink="">
      <cdr:nvSpPr>
        <cdr:cNvPr id="2" name="Rectangle 1">
          <a:extLst xmlns:a="http://schemas.openxmlformats.org/drawingml/2006/main">
            <a:ext uri="{FF2B5EF4-FFF2-40B4-BE49-F238E27FC236}">
              <a16:creationId xmlns:a16="http://schemas.microsoft.com/office/drawing/2014/main" id="{72298315-AEC1-4512-BEE9-792AA501D103}"/>
            </a:ext>
          </a:extLst>
        </cdr:cNvPr>
        <cdr:cNvSpPr/>
      </cdr:nvSpPr>
      <cdr:spPr bwMode="gray">
        <a:xfrm xmlns:a="http://schemas.openxmlformats.org/drawingml/2006/main">
          <a:off x="135295" y="0"/>
          <a:ext cx="3581593" cy="228674"/>
        </a:xfrm>
        <a:prstGeom xmlns:a="http://schemas.openxmlformats.org/drawingml/2006/main" prst="rect">
          <a:avLst/>
        </a:prstGeom>
        <a:solidFill xmlns:a="http://schemas.openxmlformats.org/drawingml/2006/main">
          <a:schemeClr val="bg1"/>
        </a:solidFill>
        <a:ln xmlns:a="http://schemas.openxmlformats.org/drawingml/2006/main" w="3175" cap="flat" cmpd="sng" algn="ctr">
          <a:noFill/>
          <a:prstDash val="solid"/>
          <a:round/>
          <a:headEnd type="none" w="med" len="med"/>
          <a:tailEnd type="none" w="med" len="med"/>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Overflow="clip" vert="horz" wrap="square" lIns="90000" tIns="46800" rIns="90000" bIns="46800" numCol="1" rtlCol="0" anchor="ctr" anchorCtr="0" compatLnSpc="1">
          <a:prstTxWarp prst="textNoShape">
            <a:avLst/>
          </a:prstTxWarp>
        </a:bodyPr>
        <a:lstStyle xmlns:a="http://schemas.openxmlformats.org/drawingml/2006/main"/>
        <a:p xmlns:a="http://schemas.openxmlformats.org/drawingml/2006/main">
          <a:r>
            <a:rPr lang="en-US" sz="1200" dirty="0">
              <a:latin typeface="Verlag Office" pitchFamily="2" charset="0"/>
            </a:rPr>
            <a:t>12-month forward price/earnings ratio</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0.16812</cdr:x>
      <cdr:y>0.06695</cdr:y>
    </cdr:to>
    <cdr:sp macro="" textlink="">
      <cdr:nvSpPr>
        <cdr:cNvPr id="3" name="Text Box 2"/>
        <cdr:cNvSpPr txBox="1">
          <a:spLocks xmlns:a="http://schemas.openxmlformats.org/drawingml/2006/main" noChangeArrowheads="1"/>
        </cdr:cNvSpPr>
      </cdr:nvSpPr>
      <cdr:spPr bwMode="auto">
        <a:xfrm xmlns:a="http://schemas.openxmlformats.org/drawingml/2006/main">
          <a:off x="-404857" y="-1484313"/>
          <a:ext cx="1414903" cy="248703"/>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txBody>
        <a:bodyPr xmlns:a="http://schemas.openxmlformats.org/drawingml/2006/main" wrap="none" lIns="18000" tIns="18000" rIns="18000" bIns="18000" anchor="ctr"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de-CH" sz="1200" dirty="0" err="1">
              <a:solidFill>
                <a:srgbClr val="000000"/>
              </a:solidFill>
            </a:rPr>
            <a:t>Commodity</a:t>
          </a:r>
          <a:r>
            <a:rPr lang="de-CH" sz="1200" dirty="0">
              <a:solidFill>
                <a:srgbClr val="000000"/>
              </a:solidFill>
            </a:rPr>
            <a:t> </a:t>
          </a:r>
          <a:r>
            <a:rPr lang="de-CH" sz="1200" dirty="0" err="1">
              <a:solidFill>
                <a:srgbClr val="000000"/>
              </a:solidFill>
            </a:rPr>
            <a:t>p</a:t>
          </a:r>
          <a:r>
            <a:rPr lang="de-CH" sz="1200" b="0" i="0" u="none" strike="noStrike" baseline="0" dirty="0" err="1">
              <a:solidFill>
                <a:srgbClr val="000000"/>
              </a:solidFill>
            </a:rPr>
            <a:t>rices</a:t>
          </a:r>
          <a:r>
            <a:rPr lang="de-CH" sz="1200" b="0" i="0" u="none" strike="noStrike" baseline="0" dirty="0">
              <a:solidFill>
                <a:srgbClr val="000000"/>
              </a:solidFill>
            </a:rPr>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866217A-A802-4E5A-AE0C-74E83934A9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486EDDFE-99D8-4C95-8895-F7944014A7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E830A7-E550-4F22-B3EB-35B43FF9FF74}" type="datetimeFigureOut">
              <a:rPr lang="de-CH" smtClean="0"/>
              <a:t>22.08.2022</a:t>
            </a:fld>
            <a:endParaRPr lang="de-CH"/>
          </a:p>
        </p:txBody>
      </p:sp>
      <p:sp>
        <p:nvSpPr>
          <p:cNvPr id="4" name="Fußzeilenplatzhalter 3">
            <a:extLst>
              <a:ext uri="{FF2B5EF4-FFF2-40B4-BE49-F238E27FC236}">
                <a16:creationId xmlns:a16="http://schemas.microsoft.com/office/drawing/2014/main" id="{7229CE27-37B1-4BCF-99C7-E9116A445C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ED67E8BC-5BC3-48B5-8316-DC69F67061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86BE05-5690-4ED7-B3FA-FAE9537D0357}" type="slidenum">
              <a:rPr lang="de-CH" smtClean="0"/>
              <a:t>‹#›</a:t>
            </a:fld>
            <a:endParaRPr lang="de-CH"/>
          </a:p>
        </p:txBody>
      </p:sp>
    </p:spTree>
    <p:extLst>
      <p:ext uri="{BB962C8B-B14F-4D97-AF65-F5344CB8AC3E}">
        <p14:creationId xmlns:p14="http://schemas.microsoft.com/office/powerpoint/2010/main" val="2929588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F22477-AFAF-438A-B815-F76D21DFD06E}" type="datetimeFigureOut">
              <a:rPr lang="en-GB" smtClean="0"/>
              <a:t>22/08/2022</a:t>
            </a:fld>
            <a:endParaRPr lang="en-GB"/>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DC05E8-5543-4F22-A094-A59C6E7A9338}" type="slidenum">
              <a:rPr lang="en-GB" smtClean="0"/>
              <a:t>‹#›</a:t>
            </a:fld>
            <a:endParaRPr lang="en-GB"/>
          </a:p>
        </p:txBody>
      </p:sp>
    </p:spTree>
    <p:extLst>
      <p:ext uri="{BB962C8B-B14F-4D97-AF65-F5344CB8AC3E}">
        <p14:creationId xmlns:p14="http://schemas.microsoft.com/office/powerpoint/2010/main" val="220231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65125"/>
            <a:ext cx="3308350" cy="24812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07850" rtl="0" eaLnBrk="0" fontAlgn="base" latinLnBrk="0" hangingPunct="0">
              <a:lnSpc>
                <a:spcPct val="100000"/>
              </a:lnSpc>
              <a:spcBef>
                <a:spcPct val="0"/>
              </a:spcBef>
              <a:spcAft>
                <a:spcPct val="0"/>
              </a:spcAft>
              <a:buClrTx/>
              <a:buSzTx/>
              <a:buFontTx/>
              <a:buNone/>
              <a:tabLst/>
              <a:defRPr/>
            </a:pPr>
            <a:fld id="{0436D6D0-60D7-4F10-A77C-0F049B5AA71E}" type="slidenum">
              <a:rPr kumimoji="0" lang="en-GB" sz="800" b="0" i="0" u="none" strike="noStrike" kern="1200" cap="none" spc="0" normalizeH="0" baseline="0" noProof="0" smtClean="0">
                <a:ln>
                  <a:noFill/>
                </a:ln>
                <a:solidFill>
                  <a:srgbClr val="000000"/>
                </a:solidFill>
                <a:effectLst/>
                <a:uLnTx/>
                <a:uFillTx/>
                <a:latin typeface="Verlag Office"/>
                <a:ea typeface="+mn-ea"/>
                <a:cs typeface="+mn-cs"/>
              </a:rPr>
              <a:pPr marL="0" marR="0" lvl="0" indent="0" algn="r" defTabSz="907850" rtl="0" eaLnBrk="0" fontAlgn="base" latinLnBrk="0" hangingPunct="0">
                <a:lnSpc>
                  <a:spcPct val="100000"/>
                </a:lnSpc>
                <a:spcBef>
                  <a:spcPct val="0"/>
                </a:spcBef>
                <a:spcAft>
                  <a:spcPct val="0"/>
                </a:spcAft>
                <a:buClrTx/>
                <a:buSzTx/>
                <a:buFontTx/>
                <a:buNone/>
                <a:tabLst/>
                <a:defRPr/>
              </a:pPr>
              <a:t>15</a:t>
            </a:fld>
            <a:endParaRPr kumimoji="0" lang="en-GB" sz="800" b="0" i="0" u="none" strike="noStrike" kern="1200" cap="none" spc="0" normalizeH="0" baseline="0" noProof="0" dirty="0">
              <a:ln>
                <a:noFill/>
              </a:ln>
              <a:solidFill>
                <a:srgbClr val="000000"/>
              </a:solidFill>
              <a:effectLst/>
              <a:uLnTx/>
              <a:uFillTx/>
              <a:latin typeface="Verlag Office"/>
              <a:ea typeface="+mn-ea"/>
              <a:cs typeface="+mn-cs"/>
            </a:endParaRPr>
          </a:p>
        </p:txBody>
      </p:sp>
    </p:spTree>
    <p:extLst>
      <p:ext uri="{BB962C8B-B14F-4D97-AF65-F5344CB8AC3E}">
        <p14:creationId xmlns:p14="http://schemas.microsoft.com/office/powerpoint/2010/main" val="206188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65125"/>
            <a:ext cx="3308350" cy="24812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07850" rtl="0" eaLnBrk="0" fontAlgn="base" latinLnBrk="0" hangingPunct="0">
              <a:lnSpc>
                <a:spcPct val="100000"/>
              </a:lnSpc>
              <a:spcBef>
                <a:spcPct val="0"/>
              </a:spcBef>
              <a:spcAft>
                <a:spcPct val="0"/>
              </a:spcAft>
              <a:buClrTx/>
              <a:buSzTx/>
              <a:buFontTx/>
              <a:buNone/>
              <a:tabLst/>
              <a:defRPr/>
            </a:pPr>
            <a:fld id="{0436D6D0-60D7-4F10-A77C-0F049B5AA71E}" type="slidenum">
              <a:rPr kumimoji="0" lang="en-GB" sz="800" b="0" i="0" u="none" strike="noStrike" kern="1200" cap="none" spc="0" normalizeH="0" baseline="0" noProof="0" smtClean="0">
                <a:ln>
                  <a:noFill/>
                </a:ln>
                <a:solidFill>
                  <a:srgbClr val="000000"/>
                </a:solidFill>
                <a:effectLst/>
                <a:uLnTx/>
                <a:uFillTx/>
                <a:latin typeface="Verlag Office"/>
                <a:ea typeface="+mn-ea"/>
                <a:cs typeface="+mn-cs"/>
              </a:rPr>
              <a:pPr marL="0" marR="0" lvl="0" indent="0" algn="r" defTabSz="907850" rtl="0" eaLnBrk="0" fontAlgn="base" latinLnBrk="0" hangingPunct="0">
                <a:lnSpc>
                  <a:spcPct val="100000"/>
                </a:lnSpc>
                <a:spcBef>
                  <a:spcPct val="0"/>
                </a:spcBef>
                <a:spcAft>
                  <a:spcPct val="0"/>
                </a:spcAft>
                <a:buClrTx/>
                <a:buSzTx/>
                <a:buFontTx/>
                <a:buNone/>
                <a:tabLst/>
                <a:defRPr/>
              </a:pPr>
              <a:t>17</a:t>
            </a:fld>
            <a:endParaRPr kumimoji="0" lang="en-GB" sz="800" b="0" i="0" u="none" strike="noStrike" kern="1200" cap="none" spc="0" normalizeH="0" baseline="0" noProof="0" dirty="0">
              <a:ln>
                <a:noFill/>
              </a:ln>
              <a:solidFill>
                <a:srgbClr val="000000"/>
              </a:solidFill>
              <a:effectLst/>
              <a:uLnTx/>
              <a:uFillTx/>
              <a:latin typeface="Verlag Office"/>
              <a:ea typeface="+mn-ea"/>
              <a:cs typeface="+mn-cs"/>
            </a:endParaRPr>
          </a:p>
        </p:txBody>
      </p:sp>
    </p:spTree>
    <p:extLst>
      <p:ext uri="{BB962C8B-B14F-4D97-AF65-F5344CB8AC3E}">
        <p14:creationId xmlns:p14="http://schemas.microsoft.com/office/powerpoint/2010/main" val="895071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65125"/>
            <a:ext cx="3308350" cy="24812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07850" rtl="0" eaLnBrk="0" fontAlgn="base" latinLnBrk="0" hangingPunct="0">
              <a:lnSpc>
                <a:spcPct val="100000"/>
              </a:lnSpc>
              <a:spcBef>
                <a:spcPct val="0"/>
              </a:spcBef>
              <a:spcAft>
                <a:spcPct val="0"/>
              </a:spcAft>
              <a:buClrTx/>
              <a:buSzTx/>
              <a:buFontTx/>
              <a:buNone/>
              <a:tabLst/>
              <a:defRPr/>
            </a:pPr>
            <a:fld id="{0436D6D0-60D7-4F10-A77C-0F049B5AA71E}" type="slidenum">
              <a:rPr kumimoji="0" lang="en-GB" sz="800" b="0" i="0" u="none" strike="noStrike" kern="1200" cap="none" spc="0" normalizeH="0" baseline="0" noProof="0" smtClean="0">
                <a:ln>
                  <a:noFill/>
                </a:ln>
                <a:solidFill>
                  <a:srgbClr val="000000"/>
                </a:solidFill>
                <a:effectLst/>
                <a:uLnTx/>
                <a:uFillTx/>
                <a:latin typeface="Verlag Office"/>
                <a:ea typeface="+mn-ea"/>
                <a:cs typeface="+mn-cs"/>
              </a:rPr>
              <a:pPr marL="0" marR="0" lvl="0" indent="0" algn="r" defTabSz="907850" rtl="0" eaLnBrk="0" fontAlgn="base" latinLnBrk="0" hangingPunct="0">
                <a:lnSpc>
                  <a:spcPct val="100000"/>
                </a:lnSpc>
                <a:spcBef>
                  <a:spcPct val="0"/>
                </a:spcBef>
                <a:spcAft>
                  <a:spcPct val="0"/>
                </a:spcAft>
                <a:buClrTx/>
                <a:buSzTx/>
                <a:buFontTx/>
                <a:buNone/>
                <a:tabLst/>
                <a:defRPr/>
              </a:pPr>
              <a:t>18</a:t>
            </a:fld>
            <a:endParaRPr kumimoji="0" lang="en-GB" sz="800" b="0" i="0" u="none" strike="noStrike" kern="1200" cap="none" spc="0" normalizeH="0" baseline="0" noProof="0" dirty="0">
              <a:ln>
                <a:noFill/>
              </a:ln>
              <a:solidFill>
                <a:srgbClr val="000000"/>
              </a:solidFill>
              <a:effectLst/>
              <a:uLnTx/>
              <a:uFillTx/>
              <a:latin typeface="Verlag Office"/>
              <a:ea typeface="+mn-ea"/>
              <a:cs typeface="+mn-cs"/>
            </a:endParaRPr>
          </a:p>
        </p:txBody>
      </p:sp>
    </p:spTree>
    <p:extLst>
      <p:ext uri="{BB962C8B-B14F-4D97-AF65-F5344CB8AC3E}">
        <p14:creationId xmlns:p14="http://schemas.microsoft.com/office/powerpoint/2010/main" val="401504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65125"/>
            <a:ext cx="3308350" cy="24812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07850" rtl="0" eaLnBrk="0" fontAlgn="base" latinLnBrk="0" hangingPunct="0">
              <a:lnSpc>
                <a:spcPct val="100000"/>
              </a:lnSpc>
              <a:spcBef>
                <a:spcPct val="0"/>
              </a:spcBef>
              <a:spcAft>
                <a:spcPct val="0"/>
              </a:spcAft>
              <a:buClrTx/>
              <a:buSzTx/>
              <a:buFontTx/>
              <a:buNone/>
              <a:tabLst/>
              <a:defRPr/>
            </a:pPr>
            <a:fld id="{0436D6D0-60D7-4F10-A77C-0F049B5AA71E}" type="slidenum">
              <a:rPr kumimoji="0" lang="en-GB" sz="800" b="0" i="0" u="none" strike="noStrike" kern="1200" cap="none" spc="0" normalizeH="0" baseline="0" noProof="0" smtClean="0">
                <a:ln>
                  <a:noFill/>
                </a:ln>
                <a:solidFill>
                  <a:srgbClr val="000000"/>
                </a:solidFill>
                <a:effectLst/>
                <a:uLnTx/>
                <a:uFillTx/>
                <a:latin typeface="Verlag Office"/>
                <a:ea typeface="+mn-ea"/>
                <a:cs typeface="+mn-cs"/>
              </a:rPr>
              <a:pPr marL="0" marR="0" lvl="0" indent="0" algn="r" defTabSz="907850" rtl="0" eaLnBrk="0" fontAlgn="base" latinLnBrk="0" hangingPunct="0">
                <a:lnSpc>
                  <a:spcPct val="100000"/>
                </a:lnSpc>
                <a:spcBef>
                  <a:spcPct val="0"/>
                </a:spcBef>
                <a:spcAft>
                  <a:spcPct val="0"/>
                </a:spcAft>
                <a:buClrTx/>
                <a:buSzTx/>
                <a:buFontTx/>
                <a:buNone/>
                <a:tabLst/>
                <a:defRPr/>
              </a:pPr>
              <a:t>19</a:t>
            </a:fld>
            <a:endParaRPr kumimoji="0" lang="en-GB" sz="800" b="0" i="0" u="none" strike="noStrike" kern="1200" cap="none" spc="0" normalizeH="0" baseline="0" noProof="0" dirty="0">
              <a:ln>
                <a:noFill/>
              </a:ln>
              <a:solidFill>
                <a:srgbClr val="000000"/>
              </a:solidFill>
              <a:effectLst/>
              <a:uLnTx/>
              <a:uFillTx/>
              <a:latin typeface="Verlag Office"/>
              <a:ea typeface="+mn-ea"/>
              <a:cs typeface="+mn-cs"/>
            </a:endParaRPr>
          </a:p>
        </p:txBody>
      </p:sp>
    </p:spTree>
    <p:extLst>
      <p:ext uri="{BB962C8B-B14F-4D97-AF65-F5344CB8AC3E}">
        <p14:creationId xmlns:p14="http://schemas.microsoft.com/office/powerpoint/2010/main" val="2134891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ts val="1300"/>
              </a:lnSpc>
              <a:spcBef>
                <a:spcPts val="0"/>
              </a:spcBef>
              <a:spcAft>
                <a:spcPts val="567"/>
              </a:spcAft>
              <a:buClrTx/>
              <a:buSzTx/>
              <a:buFont typeface="Arial" panose="020B0604020202020204" pitchFamily="34" charset="0"/>
              <a:buNone/>
              <a:tabLst/>
              <a:defRPr/>
            </a:pPr>
            <a:fld id="{52DC05E8-5543-4F22-A094-A59C6E7A933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ts val="1300"/>
                </a:lnSpc>
                <a:spcBef>
                  <a:spcPts val="0"/>
                </a:spcBef>
                <a:spcAft>
                  <a:spcPts val="567"/>
                </a:spcAft>
                <a:buClrTx/>
                <a:buSzTx/>
                <a:buFont typeface="Arial" panose="020B0604020202020204" pitchFamily="34" charset="0"/>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912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hyperlink" Target="http://www.juliusbaer.com/structure" TargetMode="External"/><Relationship Id="rId2" Type="http://schemas.openxmlformats.org/officeDocument/2006/relationships/hyperlink" Target="http://www.juliusbaer.com/research-methodology" TargetMode="External"/><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hyperlink" Target="https://www.juliusbaer.com/global/en/investment-recommendation-history/equities/" TargetMode="External"/><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hyperlink" Target="https://www.juliusbaer.com/global/en/investment-recommendation-history/fixed-income-issuer/" TargetMode="External"/><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hyperlink" Target="http://www.juliusbaer.com/legal-information-en" TargetMode="External"/><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www.juliusbaer.com/structure" TargetMode="External"/><Relationship Id="rId2" Type="http://schemas.openxmlformats.org/officeDocument/2006/relationships/hyperlink" Target="http://www.juliusbaer.com/research-methodology" TargetMode="External"/><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hyperlink" Target="https://www.juliusbaer.com/global/en/investment-recommendation-history/equities/" TargetMode="External"/><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hyperlink" Target="https://www.juliusbaer.com/global/en/investment-recommendation-history/fixed-income-issuer/" TargetMode="External"/><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juliusbaer.com/legal-information-en"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full picture)">
    <p:bg>
      <p:bgPr>
        <a:solidFill>
          <a:schemeClr val="accent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3C165DE-8B8B-457E-8BE5-83150C3CF386}"/>
              </a:ext>
            </a:extLst>
          </p:cNvPr>
          <p:cNvSpPr>
            <a:spLocks noGrp="1"/>
          </p:cNvSpPr>
          <p:nvPr>
            <p:ph type="body" sz="quarter" idx="12" hasCustomPrompt="1"/>
          </p:nvPr>
        </p:nvSpPr>
        <p:spPr>
          <a:xfrm>
            <a:off x="395285" y="6308730"/>
            <a:ext cx="8353428" cy="432000"/>
          </a:xfrm>
          <a:noFill/>
        </p:spPr>
        <p:txBody>
          <a:bodyPr anchor="b" anchorCtr="0"/>
          <a:lstStyle>
            <a:lvl1pPr algn="ctr">
              <a:lnSpc>
                <a:spcPts val="1200"/>
              </a:lnSpc>
              <a:spcAft>
                <a:spcPts val="0"/>
              </a:spcAft>
              <a:defRPr sz="900" cap="none" baseline="0">
                <a:solidFill>
                  <a:schemeClr val="bg1"/>
                </a:solidFill>
              </a:defRPr>
            </a:lvl1pPr>
          </a:lstStyle>
          <a:p>
            <a:pPr lvl="0"/>
            <a:r>
              <a:rPr lang="en-GB" dirty="0"/>
              <a:t>Legal Text</a:t>
            </a:r>
          </a:p>
        </p:txBody>
      </p:sp>
      <p:sp>
        <p:nvSpPr>
          <p:cNvPr id="5" name="Textplatzhalter 4">
            <a:extLst>
              <a:ext uri="{FF2B5EF4-FFF2-40B4-BE49-F238E27FC236}">
                <a16:creationId xmlns:a16="http://schemas.microsoft.com/office/drawing/2014/main" id="{7BA5A8CD-C466-4292-8901-C1811D622809}"/>
              </a:ext>
            </a:extLst>
          </p:cNvPr>
          <p:cNvSpPr>
            <a:spLocks noGrp="1"/>
          </p:cNvSpPr>
          <p:nvPr>
            <p:ph type="body" sz="quarter" idx="13" hasCustomPrompt="1"/>
          </p:nvPr>
        </p:nvSpPr>
        <p:spPr>
          <a:xfrm>
            <a:off x="395287" y="2457450"/>
            <a:ext cx="8353427" cy="574508"/>
          </a:xfrm>
        </p:spPr>
        <p:txBody>
          <a:bodyPr/>
          <a:lstStyle>
            <a:lvl1pPr algn="ctr">
              <a:lnSpc>
                <a:spcPts val="5100"/>
              </a:lnSpc>
              <a:spcAft>
                <a:spcPts val="0"/>
              </a:spcAft>
              <a:defRPr sz="4800"/>
            </a:lvl1pPr>
          </a:lstStyle>
          <a:p>
            <a:pPr lvl="0"/>
            <a:r>
              <a:rPr lang="en-GB" dirty="0"/>
              <a:t>Title</a:t>
            </a:r>
          </a:p>
        </p:txBody>
      </p:sp>
      <p:sp>
        <p:nvSpPr>
          <p:cNvPr id="7" name="Textplatzhalter 6">
            <a:extLst>
              <a:ext uri="{FF2B5EF4-FFF2-40B4-BE49-F238E27FC236}">
                <a16:creationId xmlns:a16="http://schemas.microsoft.com/office/drawing/2014/main" id="{A90E7FA0-47EF-4002-B254-34B6D38AFF4D}"/>
              </a:ext>
            </a:extLst>
          </p:cNvPr>
          <p:cNvSpPr>
            <a:spLocks noGrp="1"/>
          </p:cNvSpPr>
          <p:nvPr>
            <p:ph type="body" sz="quarter" idx="14" hasCustomPrompt="1"/>
          </p:nvPr>
        </p:nvSpPr>
        <p:spPr>
          <a:xfrm>
            <a:off x="395288" y="3189088"/>
            <a:ext cx="8353425" cy="239912"/>
          </a:xfrm>
        </p:spPr>
        <p:txBody>
          <a:bodyPr/>
          <a:lstStyle>
            <a:lvl1pPr algn="ctr">
              <a:lnSpc>
                <a:spcPts val="2200"/>
              </a:lnSpc>
              <a:defRPr sz="1400" cap="none" baseline="0"/>
            </a:lvl1pPr>
          </a:lstStyle>
          <a:p>
            <a:pPr lvl="0"/>
            <a:r>
              <a:rPr lang="en-GB" dirty="0"/>
              <a:t>Subtitle</a:t>
            </a:r>
          </a:p>
        </p:txBody>
      </p:sp>
    </p:spTree>
    <p:extLst>
      <p:ext uri="{BB962C8B-B14F-4D97-AF65-F5344CB8AC3E}">
        <p14:creationId xmlns:p14="http://schemas.microsoft.com/office/powerpoint/2010/main" val="1400005221"/>
      </p:ext>
    </p:extLst>
  </p:cSld>
  <p:clrMapOvr>
    <a:masterClrMapping/>
  </p:clrMapOvr>
  <p:extLst>
    <p:ext uri="{DCECCB84-F9BA-43D5-87BE-67443E8EF086}">
      <p15:sldGuideLst xmlns:p15="http://schemas.microsoft.com/office/powerpoint/2012/main">
        <p15:guide id="1" orient="horz" pos="4247" userDrawn="1">
          <p15:clr>
            <a:srgbClr val="5ACBF0"/>
          </p15:clr>
        </p15:guide>
        <p15:guide id="2" orient="horz" pos="1548" userDrawn="1">
          <p15:clr>
            <a:srgbClr val="5ACBF0"/>
          </p15:clr>
        </p15:guide>
        <p15:guide id="4" orient="horz" pos="2001"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a:t>Investment Promotion &amp; Solutions</a:t>
            </a:r>
            <a:endParaRPr lang="en-GB" dirty="0"/>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1" name="Textplatzhalter 5">
            <a:extLst>
              <a:ext uri="{FF2B5EF4-FFF2-40B4-BE49-F238E27FC236}">
                <a16:creationId xmlns:a16="http://schemas.microsoft.com/office/drawing/2014/main" id="{BB63B1A0-48D5-4A4B-867B-76ED94F60423}"/>
              </a:ext>
            </a:extLst>
          </p:cNvPr>
          <p:cNvSpPr>
            <a:spLocks noGrp="1"/>
          </p:cNvSpPr>
          <p:nvPr>
            <p:ph type="body" sz="quarter" idx="14"/>
          </p:nvPr>
        </p:nvSpPr>
        <p:spPr>
          <a:xfrm>
            <a:off x="395289" y="1808165"/>
            <a:ext cx="4032250" cy="40338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2" name="Textplatzhalter 5">
            <a:extLst>
              <a:ext uri="{FF2B5EF4-FFF2-40B4-BE49-F238E27FC236}">
                <a16:creationId xmlns:a16="http://schemas.microsoft.com/office/drawing/2014/main" id="{D3BFB546-917B-4202-BF99-B22A8900B514}"/>
              </a:ext>
            </a:extLst>
          </p:cNvPr>
          <p:cNvSpPr>
            <a:spLocks noGrp="1"/>
          </p:cNvSpPr>
          <p:nvPr>
            <p:ph type="body" sz="quarter" idx="15"/>
          </p:nvPr>
        </p:nvSpPr>
        <p:spPr>
          <a:xfrm>
            <a:off x="4716464" y="1808165"/>
            <a:ext cx="4032250" cy="403383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3046224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itle with legal">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A71932B9-099A-4328-BADB-3E8EACC1D2B6}"/>
              </a:ext>
            </a:extLst>
          </p:cNvPr>
          <p:cNvSpPr>
            <a:spLocks noGrp="1"/>
          </p:cNvSpPr>
          <p:nvPr>
            <p:ph type="body" sz="quarter" idx="10" hasCustomPrompt="1"/>
          </p:nvPr>
        </p:nvSpPr>
        <p:spPr>
          <a:xfrm>
            <a:off x="395287" y="1634492"/>
            <a:ext cx="8353422" cy="1800224"/>
          </a:xfrm>
        </p:spPr>
        <p:txBody>
          <a:bodyPr/>
          <a:lstStyle>
            <a:lvl1pPr algn="ctr">
              <a:lnSpc>
                <a:spcPct val="100000"/>
              </a:lnSpc>
              <a:spcAft>
                <a:spcPts val="0"/>
              </a:spcAft>
              <a:defRPr sz="4000">
                <a:solidFill>
                  <a:schemeClr val="accent1"/>
                </a:solidFill>
              </a:defRPr>
            </a:lvl1pPr>
            <a:lvl2pPr algn="ctr">
              <a:lnSpc>
                <a:spcPts val="2500"/>
              </a:lnSpc>
              <a:spcBef>
                <a:spcPts val="0"/>
              </a:spcBef>
              <a:spcAft>
                <a:spcPts val="0"/>
              </a:spcAft>
              <a:defRPr sz="1600">
                <a:solidFill>
                  <a:schemeClr val="accent1"/>
                </a:solidFill>
              </a:defRPr>
            </a:lvl2pPr>
          </a:lstStyle>
          <a:p>
            <a:pPr lvl="0"/>
            <a:r>
              <a:rPr lang="en-GB" dirty="0"/>
              <a:t>Document Heading (first level)</a:t>
            </a:r>
          </a:p>
          <a:p>
            <a:pPr lvl="1"/>
            <a:r>
              <a:rPr lang="en-GB" dirty="0"/>
              <a:t>Document Subheading (second level)</a:t>
            </a:r>
          </a:p>
        </p:txBody>
      </p:sp>
      <p:sp>
        <p:nvSpPr>
          <p:cNvPr id="10" name="Text Placeholder 2">
            <a:extLst>
              <a:ext uri="{FF2B5EF4-FFF2-40B4-BE49-F238E27FC236}">
                <a16:creationId xmlns:a16="http://schemas.microsoft.com/office/drawing/2014/main" id="{77BBCE9A-0597-4A57-9890-AD0841B6713B}"/>
              </a:ext>
            </a:extLst>
          </p:cNvPr>
          <p:cNvSpPr>
            <a:spLocks noGrp="1"/>
          </p:cNvSpPr>
          <p:nvPr>
            <p:ph type="body" sz="quarter" idx="12" hasCustomPrompt="1"/>
          </p:nvPr>
        </p:nvSpPr>
        <p:spPr>
          <a:xfrm>
            <a:off x="1" y="6561138"/>
            <a:ext cx="9143999" cy="296862"/>
          </a:xfrm>
          <a:solidFill>
            <a:schemeClr val="bg1"/>
          </a:solidFill>
        </p:spPr>
        <p:txBody>
          <a:bodyPr anchor="ctr" anchorCtr="0"/>
          <a:lstStyle>
            <a:lvl1pPr algn="ctr">
              <a:lnSpc>
                <a:spcPts val="1100"/>
              </a:lnSpc>
              <a:spcAft>
                <a:spcPts val="0"/>
              </a:spcAft>
              <a:defRPr sz="800" cap="none" baseline="0">
                <a:solidFill>
                  <a:schemeClr val="tx1"/>
                </a:solidFill>
              </a:defRPr>
            </a:lvl1pPr>
          </a:lstStyle>
          <a:p>
            <a:pPr lvl="0"/>
            <a:r>
              <a:rPr lang="en-GB"/>
              <a:t>Legal</a:t>
            </a:r>
            <a:endParaRPr lang="en-GB" dirty="0"/>
          </a:p>
        </p:txBody>
      </p:sp>
      <p:pic>
        <p:nvPicPr>
          <p:cNvPr id="5" name="Grafik 6">
            <a:extLst>
              <a:ext uri="{FF2B5EF4-FFF2-40B4-BE49-F238E27FC236}">
                <a16:creationId xmlns:a16="http://schemas.microsoft.com/office/drawing/2014/main" id="{AD2AE973-67FB-49CE-983D-1277F59E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5" y="684000"/>
            <a:ext cx="1452389" cy="352800"/>
          </a:xfrm>
          <a:prstGeom prst="rect">
            <a:avLst/>
          </a:prstGeom>
          <a:noFill/>
        </p:spPr>
      </p:pic>
    </p:spTree>
    <p:extLst>
      <p:ext uri="{BB962C8B-B14F-4D97-AF65-F5344CB8AC3E}">
        <p14:creationId xmlns:p14="http://schemas.microsoft.com/office/powerpoint/2010/main" val="2747626637"/>
      </p:ext>
    </p:extLst>
  </p:cSld>
  <p:clrMapOvr>
    <a:masterClrMapping/>
  </p:clrMapOvr>
  <p:extLst>
    <p:ext uri="{DCECCB84-F9BA-43D5-87BE-67443E8EF086}">
      <p15:sldGuideLst xmlns:p15="http://schemas.microsoft.com/office/powerpoint/2012/main">
        <p15:guide id="1" orient="horz" pos="2160">
          <p15:clr>
            <a:srgbClr val="9FCC3B"/>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rgbClr val="001388"/>
                </a:solidFill>
                <a:latin typeface="Verlag Office"/>
                <a:cs typeface="Verlag Office"/>
              </a:defRPr>
            </a:lvl1pPr>
          </a:lstStyle>
          <a:p>
            <a:endParaRPr/>
          </a:p>
        </p:txBody>
      </p:sp>
      <p:sp>
        <p:nvSpPr>
          <p:cNvPr id="3" name="Holder 3"/>
          <p:cNvSpPr>
            <a:spLocks noGrp="1"/>
          </p:cNvSpPr>
          <p:nvPr>
            <p:ph sz="half" idx="2"/>
          </p:nvPr>
        </p:nvSpPr>
        <p:spPr>
          <a:xfrm>
            <a:off x="383299" y="1543400"/>
            <a:ext cx="4010660" cy="4353560"/>
          </a:xfrm>
          <a:prstGeom prst="rect">
            <a:avLst/>
          </a:prstGeom>
        </p:spPr>
        <p:txBody>
          <a:bodyPr wrap="square" lIns="0" tIns="0" rIns="0" bIns="0">
            <a:spAutoFit/>
          </a:bodyPr>
          <a:lstStyle>
            <a:lvl1pPr>
              <a:defRPr sz="900" b="0" i="0">
                <a:solidFill>
                  <a:schemeClr val="tx1"/>
                </a:solidFill>
                <a:latin typeface="Verlag Office"/>
                <a:cs typeface="Verlag Office"/>
              </a:defRPr>
            </a:lvl1pPr>
          </a:lstStyle>
          <a:p>
            <a:endParaRPr/>
          </a:p>
        </p:txBody>
      </p:sp>
      <p:sp>
        <p:nvSpPr>
          <p:cNvPr id="4" name="Holder 4"/>
          <p:cNvSpPr>
            <a:spLocks noGrp="1"/>
          </p:cNvSpPr>
          <p:nvPr>
            <p:ph sz="half" idx="3"/>
          </p:nvPr>
        </p:nvSpPr>
        <p:spPr>
          <a:xfrm>
            <a:off x="4739304" y="1543400"/>
            <a:ext cx="4021456" cy="4632960"/>
          </a:xfrm>
          <a:prstGeom prst="rect">
            <a:avLst/>
          </a:prstGeom>
        </p:spPr>
        <p:txBody>
          <a:bodyPr wrap="square" lIns="0" tIns="0" rIns="0" bIns="0">
            <a:spAutoFit/>
          </a:bodyPr>
          <a:lstStyle>
            <a:lvl1pPr>
              <a:defRPr sz="900" b="0" i="0">
                <a:solidFill>
                  <a:schemeClr val="tx1"/>
                </a:solidFill>
                <a:latin typeface="Verlag Office"/>
                <a:cs typeface="Verlag Office"/>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828921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rgbClr val="001388"/>
                </a:solidFill>
                <a:latin typeface="Verlag Office"/>
                <a:cs typeface="Verlag Office"/>
              </a:defRPr>
            </a:lvl1pPr>
          </a:lstStyle>
          <a:p>
            <a:endParaRPr/>
          </a:p>
        </p:txBody>
      </p:sp>
      <p:sp>
        <p:nvSpPr>
          <p:cNvPr id="3" name="Holder 3"/>
          <p:cNvSpPr>
            <a:spLocks noGrp="1"/>
          </p:cNvSpPr>
          <p:nvPr>
            <p:ph type="body" idx="1"/>
          </p:nvPr>
        </p:nvSpPr>
        <p:spPr/>
        <p:txBody>
          <a:bodyPr lIns="0" tIns="0" rIns="0" bIns="0"/>
          <a:lstStyle>
            <a:lvl1pPr>
              <a:defRPr sz="900" b="0" i="0">
                <a:solidFill>
                  <a:schemeClr val="tx1"/>
                </a:solidFill>
                <a:latin typeface="Verlag Office"/>
                <a:cs typeface="Verlag Offic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320969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9000"/>
            <a:ext cx="9144000" cy="2286000"/>
          </a:xfrm>
          <a:prstGeom prst="rect">
            <a:avLst/>
          </a:prstGeom>
        </p:spPr>
      </p:pic>
      <p:sp>
        <p:nvSpPr>
          <p:cNvPr id="9" name="Content Placeholder 4"/>
          <p:cNvSpPr>
            <a:spLocks noGrp="1"/>
          </p:cNvSpPr>
          <p:nvPr>
            <p:ph sz="quarter" idx="11" hasCustomPrompt="1"/>
          </p:nvPr>
        </p:nvSpPr>
        <p:spPr>
          <a:xfrm>
            <a:off x="395288" y="6389231"/>
            <a:ext cx="8353425" cy="265254"/>
          </a:xfrm>
        </p:spPr>
        <p:txBody>
          <a:bodyPr anchor="ctr" anchorCtr="0"/>
          <a:lstStyle>
            <a:lvl1pPr algn="ctr">
              <a:defRPr sz="1000" b="0" i="0" baseline="0"/>
            </a:lvl1pPr>
          </a:lstStyle>
          <a:p>
            <a:pPr lvl="0"/>
            <a:r>
              <a:rPr lang="en-GB" noProof="0" dirty="0"/>
              <a:t>DD Month </a:t>
            </a:r>
            <a:r>
              <a:rPr lang="en-GB" noProof="0" dirty="0" err="1"/>
              <a:t>YYYY</a:t>
            </a:r>
            <a:r>
              <a:rPr lang="en-GB" noProof="0" dirty="0"/>
              <a:t>, </a:t>
            </a:r>
            <a:r>
              <a:rPr lang="en-GB" noProof="0" dirty="0" err="1"/>
              <a:t>HH:MM</a:t>
            </a:r>
            <a:r>
              <a:rPr lang="en-GB" noProof="0" dirty="0"/>
              <a:t> </a:t>
            </a:r>
            <a:r>
              <a:rPr lang="en-GB" noProof="0" dirty="0" err="1"/>
              <a:t>CET</a:t>
            </a:r>
            <a:endParaRPr lang="en-GB" noProof="0" dirty="0"/>
          </a:p>
        </p:txBody>
      </p:sp>
      <p:sp>
        <p:nvSpPr>
          <p:cNvPr id="11" name="Rectangle 3"/>
          <p:cNvSpPr>
            <a:spLocks noGrp="1" noChangeArrowheads="1"/>
          </p:cNvSpPr>
          <p:nvPr>
            <p:ph type="subTitle" idx="1" hasCustomPrompt="1"/>
          </p:nvPr>
        </p:nvSpPr>
        <p:spPr bwMode="gray">
          <a:xfrm>
            <a:off x="395288" y="2575822"/>
            <a:ext cx="8353425" cy="565146"/>
          </a:xfrm>
          <a:prstGeom prst="rect">
            <a:avLst/>
          </a:prstGeom>
        </p:spPr>
        <p:txBody>
          <a:bodyPr tIns="36000">
            <a:noAutofit/>
          </a:bodyPr>
          <a:lstStyle>
            <a:lvl1pPr marL="1588" indent="0" algn="ctr">
              <a:lnSpc>
                <a:spcPct val="100000"/>
              </a:lnSpc>
              <a:spcBef>
                <a:spcPts val="0"/>
              </a:spcBef>
              <a:spcAft>
                <a:spcPts val="0"/>
              </a:spcAft>
              <a:buFont typeface="Arial" panose="020B0604020202020204" pitchFamily="34" charset="0"/>
              <a:buNone/>
              <a:defRPr sz="1600" b="0" cap="none" baseline="0">
                <a:solidFill>
                  <a:schemeClr val="accent1"/>
                </a:solidFill>
                <a:latin typeface="+mn-lt"/>
              </a:defRPr>
            </a:lvl1pPr>
            <a:lvl2pPr marL="1588" indent="0" algn="ctr">
              <a:lnSpc>
                <a:spcPts val="2100"/>
              </a:lnSpc>
              <a:spcBef>
                <a:spcPts val="0"/>
              </a:spcBef>
              <a:spcAft>
                <a:spcPts val="0"/>
              </a:spcAft>
              <a:buFont typeface="Arial" panose="020B0604020202020204" pitchFamily="34" charset="0"/>
              <a:buNone/>
              <a:defRPr sz="1600" cap="none">
                <a:solidFill>
                  <a:schemeClr val="accent1"/>
                </a:solidFill>
                <a:latin typeface="+mn-lt"/>
              </a:defRPr>
            </a:lvl2pPr>
            <a:lvl3pPr marL="1588" indent="0" algn="ctr">
              <a:lnSpc>
                <a:spcPts val="2100"/>
              </a:lnSpc>
              <a:spcBef>
                <a:spcPts val="0"/>
              </a:spcBef>
              <a:spcAft>
                <a:spcPts val="0"/>
              </a:spcAft>
              <a:buNone/>
              <a:defRPr sz="1600" cap="none">
                <a:solidFill>
                  <a:schemeClr val="accent1"/>
                </a:solidFill>
                <a:latin typeface="+mn-lt"/>
              </a:defRPr>
            </a:lvl3pPr>
            <a:lvl4pPr marL="1588" indent="0" algn="ctr">
              <a:lnSpc>
                <a:spcPts val="2100"/>
              </a:lnSpc>
              <a:spcBef>
                <a:spcPts val="0"/>
              </a:spcBef>
              <a:spcAft>
                <a:spcPts val="0"/>
              </a:spcAft>
              <a:buNone/>
              <a:defRPr sz="1600" cap="none">
                <a:solidFill>
                  <a:schemeClr val="accent1"/>
                </a:solidFill>
                <a:latin typeface="+mn-lt"/>
              </a:defRPr>
            </a:lvl4pPr>
            <a:lvl5pPr marL="1588" indent="0" algn="ctr">
              <a:lnSpc>
                <a:spcPts val="2100"/>
              </a:lnSpc>
              <a:spcBef>
                <a:spcPts val="0"/>
              </a:spcBef>
              <a:spcAft>
                <a:spcPts val="0"/>
              </a:spcAft>
              <a:buNone/>
              <a:defRPr sz="1600" cap="none">
                <a:solidFill>
                  <a:schemeClr val="accent1"/>
                </a:solidFill>
                <a:latin typeface="+mn-lt"/>
              </a:defRPr>
            </a:lvl5pPr>
            <a:lvl6pPr marL="1588" indent="0" algn="ctr">
              <a:lnSpc>
                <a:spcPts val="2100"/>
              </a:lnSpc>
              <a:spcBef>
                <a:spcPts val="0"/>
              </a:spcBef>
              <a:spcAft>
                <a:spcPts val="0"/>
              </a:spcAft>
              <a:buNone/>
              <a:defRPr sz="1600" cap="none">
                <a:solidFill>
                  <a:schemeClr val="accent1"/>
                </a:solidFill>
                <a:latin typeface="+mn-lt"/>
              </a:defRPr>
            </a:lvl6pPr>
            <a:lvl7pPr marL="1588" indent="0" algn="ctr">
              <a:lnSpc>
                <a:spcPts val="2100"/>
              </a:lnSpc>
              <a:spcBef>
                <a:spcPts val="0"/>
              </a:spcBef>
              <a:spcAft>
                <a:spcPts val="0"/>
              </a:spcAft>
              <a:buNone/>
              <a:defRPr sz="1600" cap="none">
                <a:solidFill>
                  <a:schemeClr val="accent1"/>
                </a:solidFill>
                <a:latin typeface="+mn-lt"/>
              </a:defRPr>
            </a:lvl7pPr>
            <a:lvl8pPr marL="1588" indent="0" algn="ctr">
              <a:lnSpc>
                <a:spcPts val="2100"/>
              </a:lnSpc>
              <a:spcBef>
                <a:spcPts val="0"/>
              </a:spcBef>
              <a:spcAft>
                <a:spcPts val="0"/>
              </a:spcAft>
              <a:buNone/>
              <a:defRPr sz="1600" cap="none">
                <a:solidFill>
                  <a:schemeClr val="accent1"/>
                </a:solidFill>
                <a:latin typeface="+mn-lt"/>
              </a:defRPr>
            </a:lvl8pPr>
            <a:lvl9pPr marL="1588" indent="0" algn="ctr">
              <a:lnSpc>
                <a:spcPts val="2100"/>
              </a:lnSpc>
              <a:spcBef>
                <a:spcPts val="0"/>
              </a:spcBef>
              <a:spcAft>
                <a:spcPts val="0"/>
              </a:spcAft>
              <a:buNone/>
              <a:defRPr sz="1600" cap="none">
                <a:solidFill>
                  <a:schemeClr val="accent1"/>
                </a:solidFill>
                <a:latin typeface="+mn-lt"/>
              </a:defRPr>
            </a:lvl9pPr>
          </a:lstStyle>
          <a:p>
            <a:pPr lvl="0"/>
            <a:r>
              <a:rPr lang="en-GB" noProof="0" dirty="0"/>
              <a:t>Name Surname, Function/Title</a:t>
            </a:r>
          </a:p>
          <a:p>
            <a:pPr lvl="0"/>
            <a:r>
              <a:rPr lang="en-GB" noProof="0" dirty="0"/>
              <a:t>Event/Place, DD Month 20YY</a:t>
            </a:r>
          </a:p>
        </p:txBody>
      </p:sp>
      <p:sp>
        <p:nvSpPr>
          <p:cNvPr id="14" name="Titel 3"/>
          <p:cNvSpPr>
            <a:spLocks noGrp="1"/>
          </p:cNvSpPr>
          <p:nvPr>
            <p:ph type="title" hasCustomPrompt="1"/>
          </p:nvPr>
        </p:nvSpPr>
        <p:spPr bwMode="gray">
          <a:xfrm>
            <a:off x="395288" y="1484783"/>
            <a:ext cx="8353425" cy="1088333"/>
          </a:xfrm>
          <a:prstGeom prst="rect">
            <a:avLst/>
          </a:prstGeom>
        </p:spPr>
        <p:txBody>
          <a:bodyPr>
            <a:noAutofit/>
          </a:bodyPr>
          <a:lstStyle>
            <a:lvl1pPr>
              <a:defRPr sz="2600" baseline="0"/>
            </a:lvl1pPr>
          </a:lstStyle>
          <a:p>
            <a:r>
              <a:rPr lang="en-GB" noProof="0" dirty="0"/>
              <a:t>Title presentation</a:t>
            </a:r>
          </a:p>
        </p:txBody>
      </p:sp>
      <p:sp>
        <p:nvSpPr>
          <p:cNvPr id="17" name="TextBox 16"/>
          <p:cNvSpPr txBox="1"/>
          <p:nvPr userDrawn="1"/>
        </p:nvSpPr>
        <p:spPr bwMode="gray">
          <a:xfrm>
            <a:off x="395290" y="5984877"/>
            <a:ext cx="8353424" cy="401651"/>
          </a:xfrm>
          <a:prstGeom prst="rect">
            <a:avLst/>
          </a:prstGeom>
          <a:noFill/>
        </p:spPr>
        <p:txBody>
          <a:bodyPr wrap="square" lIns="0" tIns="0" rIns="0" bIns="36000" rtlCol="0" anchor="b" anchorCtr="0">
            <a:noAutofit/>
          </a:bodyPr>
          <a:lstStyle/>
          <a:p>
            <a:pPr marL="0" indent="0" algn="ctr">
              <a:spcBef>
                <a:spcPts val="100"/>
              </a:spcBef>
              <a:buClr>
                <a:schemeClr val="tx1"/>
              </a:buClr>
              <a:buFont typeface="Arial" panose="020B0604020202020204" pitchFamily="34" charset="0"/>
              <a:buNone/>
            </a:pPr>
            <a:r>
              <a:rPr lang="en-GB" sz="1200" b="0" kern="1200" baseline="0" noProof="0" dirty="0">
                <a:solidFill>
                  <a:schemeClr val="bg1">
                    <a:lumMod val="50000"/>
                  </a:schemeClr>
                </a:solidFill>
                <a:latin typeface="+mn-lt"/>
                <a:ea typeface="+mn-ea"/>
                <a:cs typeface="+mn-cs"/>
              </a:rPr>
              <a:t> </a:t>
            </a:r>
            <a:r>
              <a:rPr lang="en-US" sz="1200" b="0" kern="1200" baseline="0" noProof="0" dirty="0">
                <a:solidFill>
                  <a:schemeClr val="bg1">
                    <a:lumMod val="50000"/>
                  </a:schemeClr>
                </a:solidFill>
                <a:latin typeface="+mn-lt"/>
                <a:ea typeface="+mn-ea"/>
                <a:cs typeface="+mn-cs"/>
              </a:rPr>
              <a:t>This handout shall only be for the personal use of the intended recipient and shall not be redistributed to any </a:t>
            </a:r>
            <a:br>
              <a:rPr lang="en-US" sz="1200" b="0" kern="1200" baseline="0" noProof="0" dirty="0">
                <a:solidFill>
                  <a:schemeClr val="bg1">
                    <a:lumMod val="50000"/>
                  </a:schemeClr>
                </a:solidFill>
                <a:latin typeface="+mn-lt"/>
                <a:ea typeface="+mn-ea"/>
                <a:cs typeface="+mn-cs"/>
              </a:rPr>
            </a:br>
            <a:r>
              <a:rPr lang="en-US" sz="1200" b="0" kern="1200" baseline="0" noProof="0" dirty="0">
                <a:solidFill>
                  <a:schemeClr val="bg1">
                    <a:lumMod val="50000"/>
                  </a:schemeClr>
                </a:solidFill>
                <a:latin typeface="+mn-lt"/>
                <a:ea typeface="+mn-ea"/>
                <a:cs typeface="+mn-cs"/>
              </a:rPr>
              <a:t>third party. </a:t>
            </a:r>
            <a:r>
              <a:rPr lang="en-GB" sz="1200" b="0" noProof="0" dirty="0">
                <a:solidFill>
                  <a:schemeClr val="bg1">
                    <a:lumMod val="50000"/>
                  </a:schemeClr>
                </a:solidFill>
                <a:latin typeface="+mn-lt"/>
              </a:rPr>
              <a:t>Please</a:t>
            </a:r>
            <a:r>
              <a:rPr lang="en-GB" sz="1200" b="0" baseline="0" noProof="0" dirty="0">
                <a:solidFill>
                  <a:schemeClr val="bg1">
                    <a:lumMod val="50000"/>
                  </a:schemeClr>
                </a:solidFill>
                <a:latin typeface="+mn-lt"/>
              </a:rPr>
              <a:t> find important legal information at the end of this document.</a:t>
            </a:r>
            <a:endParaRPr lang="en-GB" sz="1200" b="0" noProof="0" dirty="0">
              <a:solidFill>
                <a:schemeClr val="bg1">
                  <a:lumMod val="50000"/>
                </a:schemeClr>
              </a:solidFill>
              <a:latin typeface="+mn-lt"/>
            </a:endParaRPr>
          </a:p>
        </p:txBody>
      </p:sp>
      <p:pic>
        <p:nvPicPr>
          <p:cNvPr id="12"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00392" y="6345376"/>
            <a:ext cx="678357" cy="468000"/>
          </a:xfrm>
          <a:prstGeom prst="rect">
            <a:avLst/>
          </a:prstGeom>
        </p:spPr>
      </p:pic>
    </p:spTree>
    <p:extLst>
      <p:ext uri="{BB962C8B-B14F-4D97-AF65-F5344CB8AC3E}">
        <p14:creationId xmlns:p14="http://schemas.microsoft.com/office/powerpoint/2010/main" val="1997738254"/>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_Publica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9000"/>
            <a:ext cx="9144000" cy="2286000"/>
          </a:xfrm>
          <a:prstGeom prst="rect">
            <a:avLst/>
          </a:prstGeom>
        </p:spPr>
      </p:pic>
      <p:sp>
        <p:nvSpPr>
          <p:cNvPr id="9" name="Content Placeholder 4"/>
          <p:cNvSpPr>
            <a:spLocks noGrp="1"/>
          </p:cNvSpPr>
          <p:nvPr>
            <p:ph sz="quarter" idx="11" hasCustomPrompt="1"/>
          </p:nvPr>
        </p:nvSpPr>
        <p:spPr>
          <a:xfrm>
            <a:off x="395288" y="6389231"/>
            <a:ext cx="8353425" cy="265254"/>
          </a:xfrm>
        </p:spPr>
        <p:txBody>
          <a:bodyPr anchor="ctr" anchorCtr="0"/>
          <a:lstStyle>
            <a:lvl1pPr algn="ctr">
              <a:defRPr sz="1000" b="0" i="0" baseline="0"/>
            </a:lvl1pPr>
          </a:lstStyle>
          <a:p>
            <a:pPr lvl="0"/>
            <a:r>
              <a:rPr lang="en-GB" noProof="0" dirty="0"/>
              <a:t>DD Month </a:t>
            </a:r>
            <a:r>
              <a:rPr lang="en-GB" noProof="0" dirty="0" err="1"/>
              <a:t>YYYY</a:t>
            </a:r>
            <a:r>
              <a:rPr lang="en-GB" noProof="0" dirty="0"/>
              <a:t>, </a:t>
            </a:r>
            <a:r>
              <a:rPr lang="en-GB" noProof="0" dirty="0" err="1"/>
              <a:t>HH:MM</a:t>
            </a:r>
            <a:r>
              <a:rPr lang="en-GB" noProof="0" dirty="0"/>
              <a:t> </a:t>
            </a:r>
            <a:r>
              <a:rPr lang="en-GB" noProof="0" dirty="0" err="1"/>
              <a:t>CET</a:t>
            </a:r>
            <a:endParaRPr lang="en-GB" noProof="0" dirty="0"/>
          </a:p>
        </p:txBody>
      </p:sp>
      <p:sp>
        <p:nvSpPr>
          <p:cNvPr id="11" name="Rectangle 3"/>
          <p:cNvSpPr>
            <a:spLocks noGrp="1" noChangeArrowheads="1"/>
          </p:cNvSpPr>
          <p:nvPr>
            <p:ph type="subTitle" idx="1" hasCustomPrompt="1"/>
          </p:nvPr>
        </p:nvSpPr>
        <p:spPr bwMode="gray">
          <a:xfrm>
            <a:off x="395288" y="2575822"/>
            <a:ext cx="8353425" cy="565146"/>
          </a:xfrm>
          <a:prstGeom prst="rect">
            <a:avLst/>
          </a:prstGeom>
        </p:spPr>
        <p:txBody>
          <a:bodyPr tIns="36000">
            <a:noAutofit/>
          </a:bodyPr>
          <a:lstStyle>
            <a:lvl1pPr marL="1588" indent="0" algn="ctr">
              <a:lnSpc>
                <a:spcPct val="100000"/>
              </a:lnSpc>
              <a:spcBef>
                <a:spcPts val="0"/>
              </a:spcBef>
              <a:spcAft>
                <a:spcPts val="0"/>
              </a:spcAft>
              <a:buFont typeface="Arial" panose="020B0604020202020204" pitchFamily="34" charset="0"/>
              <a:buNone/>
              <a:defRPr sz="1600" b="0" cap="none" baseline="0">
                <a:solidFill>
                  <a:schemeClr val="accent1"/>
                </a:solidFill>
                <a:latin typeface="+mn-lt"/>
              </a:defRPr>
            </a:lvl1pPr>
            <a:lvl2pPr marL="1588" indent="0" algn="ctr">
              <a:lnSpc>
                <a:spcPts val="2100"/>
              </a:lnSpc>
              <a:spcBef>
                <a:spcPts val="0"/>
              </a:spcBef>
              <a:spcAft>
                <a:spcPts val="0"/>
              </a:spcAft>
              <a:buFont typeface="Arial" panose="020B0604020202020204" pitchFamily="34" charset="0"/>
              <a:buNone/>
              <a:defRPr sz="1600" cap="none">
                <a:solidFill>
                  <a:schemeClr val="accent1"/>
                </a:solidFill>
                <a:latin typeface="+mn-lt"/>
              </a:defRPr>
            </a:lvl2pPr>
            <a:lvl3pPr marL="1588" indent="0" algn="ctr">
              <a:lnSpc>
                <a:spcPts val="2100"/>
              </a:lnSpc>
              <a:spcBef>
                <a:spcPts val="0"/>
              </a:spcBef>
              <a:spcAft>
                <a:spcPts val="0"/>
              </a:spcAft>
              <a:buNone/>
              <a:defRPr sz="1600" cap="none">
                <a:solidFill>
                  <a:schemeClr val="accent1"/>
                </a:solidFill>
                <a:latin typeface="+mn-lt"/>
              </a:defRPr>
            </a:lvl3pPr>
            <a:lvl4pPr marL="1588" indent="0" algn="ctr">
              <a:lnSpc>
                <a:spcPts val="2100"/>
              </a:lnSpc>
              <a:spcBef>
                <a:spcPts val="0"/>
              </a:spcBef>
              <a:spcAft>
                <a:spcPts val="0"/>
              </a:spcAft>
              <a:buNone/>
              <a:defRPr sz="1600" cap="none">
                <a:solidFill>
                  <a:schemeClr val="accent1"/>
                </a:solidFill>
                <a:latin typeface="+mn-lt"/>
              </a:defRPr>
            </a:lvl4pPr>
            <a:lvl5pPr marL="1588" indent="0" algn="ctr">
              <a:lnSpc>
                <a:spcPts val="2100"/>
              </a:lnSpc>
              <a:spcBef>
                <a:spcPts val="0"/>
              </a:spcBef>
              <a:spcAft>
                <a:spcPts val="0"/>
              </a:spcAft>
              <a:buNone/>
              <a:defRPr sz="1600" cap="none">
                <a:solidFill>
                  <a:schemeClr val="accent1"/>
                </a:solidFill>
                <a:latin typeface="+mn-lt"/>
              </a:defRPr>
            </a:lvl5pPr>
            <a:lvl6pPr marL="1588" indent="0" algn="ctr">
              <a:lnSpc>
                <a:spcPts val="2100"/>
              </a:lnSpc>
              <a:spcBef>
                <a:spcPts val="0"/>
              </a:spcBef>
              <a:spcAft>
                <a:spcPts val="0"/>
              </a:spcAft>
              <a:buNone/>
              <a:defRPr sz="1600" cap="none">
                <a:solidFill>
                  <a:schemeClr val="accent1"/>
                </a:solidFill>
                <a:latin typeface="+mn-lt"/>
              </a:defRPr>
            </a:lvl6pPr>
            <a:lvl7pPr marL="1588" indent="0" algn="ctr">
              <a:lnSpc>
                <a:spcPts val="2100"/>
              </a:lnSpc>
              <a:spcBef>
                <a:spcPts val="0"/>
              </a:spcBef>
              <a:spcAft>
                <a:spcPts val="0"/>
              </a:spcAft>
              <a:buNone/>
              <a:defRPr sz="1600" cap="none">
                <a:solidFill>
                  <a:schemeClr val="accent1"/>
                </a:solidFill>
                <a:latin typeface="+mn-lt"/>
              </a:defRPr>
            </a:lvl7pPr>
            <a:lvl8pPr marL="1588" indent="0" algn="ctr">
              <a:lnSpc>
                <a:spcPts val="2100"/>
              </a:lnSpc>
              <a:spcBef>
                <a:spcPts val="0"/>
              </a:spcBef>
              <a:spcAft>
                <a:spcPts val="0"/>
              </a:spcAft>
              <a:buNone/>
              <a:defRPr sz="1600" cap="none">
                <a:solidFill>
                  <a:schemeClr val="accent1"/>
                </a:solidFill>
                <a:latin typeface="+mn-lt"/>
              </a:defRPr>
            </a:lvl8pPr>
            <a:lvl9pPr marL="1588" indent="0" algn="ctr">
              <a:lnSpc>
                <a:spcPts val="2100"/>
              </a:lnSpc>
              <a:spcBef>
                <a:spcPts val="0"/>
              </a:spcBef>
              <a:spcAft>
                <a:spcPts val="0"/>
              </a:spcAft>
              <a:buNone/>
              <a:defRPr sz="1600" cap="none">
                <a:solidFill>
                  <a:schemeClr val="accent1"/>
                </a:solidFill>
                <a:latin typeface="+mn-lt"/>
              </a:defRPr>
            </a:lvl9pPr>
          </a:lstStyle>
          <a:p>
            <a:pPr lvl="0"/>
            <a:r>
              <a:rPr lang="en-GB" noProof="0" dirty="0"/>
              <a:t>Name Surname, Function/Title</a:t>
            </a:r>
          </a:p>
          <a:p>
            <a:pPr lvl="0"/>
            <a:r>
              <a:rPr lang="en-GB" noProof="0" dirty="0"/>
              <a:t>Event/Place, DD Month 20YY</a:t>
            </a:r>
          </a:p>
        </p:txBody>
      </p:sp>
      <p:sp>
        <p:nvSpPr>
          <p:cNvPr id="14" name="Titel 3"/>
          <p:cNvSpPr>
            <a:spLocks noGrp="1"/>
          </p:cNvSpPr>
          <p:nvPr>
            <p:ph type="title" hasCustomPrompt="1"/>
          </p:nvPr>
        </p:nvSpPr>
        <p:spPr bwMode="gray">
          <a:xfrm>
            <a:off x="395288" y="1484783"/>
            <a:ext cx="8353425" cy="1088333"/>
          </a:xfrm>
          <a:prstGeom prst="rect">
            <a:avLst/>
          </a:prstGeom>
        </p:spPr>
        <p:txBody>
          <a:bodyPr>
            <a:noAutofit/>
          </a:bodyPr>
          <a:lstStyle>
            <a:lvl1pPr>
              <a:defRPr sz="2600" baseline="0"/>
            </a:lvl1pPr>
          </a:lstStyle>
          <a:p>
            <a:r>
              <a:rPr lang="en-GB" noProof="0" dirty="0"/>
              <a:t>Title publication</a:t>
            </a:r>
          </a:p>
        </p:txBody>
      </p:sp>
      <p:pic>
        <p:nvPicPr>
          <p:cNvPr id="12"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00392" y="6345376"/>
            <a:ext cx="678357" cy="468000"/>
          </a:xfrm>
          <a:prstGeom prst="rect">
            <a:avLst/>
          </a:prstGeom>
        </p:spPr>
      </p:pic>
      <p:sp>
        <p:nvSpPr>
          <p:cNvPr id="8" name="TextBox 7"/>
          <p:cNvSpPr txBox="1"/>
          <p:nvPr userDrawn="1"/>
        </p:nvSpPr>
        <p:spPr bwMode="gray">
          <a:xfrm>
            <a:off x="395290" y="5984877"/>
            <a:ext cx="8353424" cy="401651"/>
          </a:xfrm>
          <a:prstGeom prst="rect">
            <a:avLst/>
          </a:prstGeom>
          <a:noFill/>
        </p:spPr>
        <p:txBody>
          <a:bodyPr wrap="square" lIns="0" tIns="0" rIns="0" bIns="36000" rtlCol="0" anchor="b" anchorCtr="0">
            <a:noAutofit/>
          </a:bodyPr>
          <a:lstStyle/>
          <a:p>
            <a:pPr marL="0" indent="0" algn="ctr">
              <a:spcBef>
                <a:spcPts val="100"/>
              </a:spcBef>
              <a:buClr>
                <a:schemeClr val="tx1"/>
              </a:buClr>
              <a:buFont typeface="Arial" panose="020B0604020202020204" pitchFamily="34" charset="0"/>
              <a:buNone/>
            </a:pPr>
            <a:r>
              <a:rPr lang="en-GB" sz="1200" b="0" noProof="0" dirty="0">
                <a:solidFill>
                  <a:schemeClr val="bg1">
                    <a:lumMod val="50000"/>
                  </a:schemeClr>
                </a:solidFill>
                <a:latin typeface="+mn-lt"/>
              </a:rPr>
              <a:t>Please</a:t>
            </a:r>
            <a:r>
              <a:rPr lang="en-GB" sz="1200" b="0" baseline="0" noProof="0" dirty="0">
                <a:solidFill>
                  <a:schemeClr val="bg1">
                    <a:lumMod val="50000"/>
                  </a:schemeClr>
                </a:solidFill>
                <a:latin typeface="+mn-lt"/>
              </a:rPr>
              <a:t> find important legal information at the end of this document.</a:t>
            </a:r>
            <a:endParaRPr lang="en-GB" sz="1200" b="0" noProof="0" dirty="0">
              <a:solidFill>
                <a:schemeClr val="bg1">
                  <a:lumMod val="50000"/>
                </a:schemeClr>
              </a:solidFill>
              <a:latin typeface="+mn-lt"/>
            </a:endParaRPr>
          </a:p>
        </p:txBody>
      </p:sp>
    </p:spTree>
    <p:extLst>
      <p:ext uri="{BB962C8B-B14F-4D97-AF65-F5344CB8AC3E}">
        <p14:creationId xmlns:p14="http://schemas.microsoft.com/office/powerpoint/2010/main" val="257667655"/>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_Internal Only">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9000"/>
            <a:ext cx="9144000" cy="2286000"/>
          </a:xfrm>
          <a:prstGeom prst="rect">
            <a:avLst/>
          </a:prstGeom>
        </p:spPr>
      </p:pic>
      <p:sp>
        <p:nvSpPr>
          <p:cNvPr id="14" name="TextBox 13"/>
          <p:cNvSpPr txBox="1"/>
          <p:nvPr userDrawn="1"/>
        </p:nvSpPr>
        <p:spPr bwMode="gray">
          <a:xfrm>
            <a:off x="395290" y="5984877"/>
            <a:ext cx="8353424" cy="396453"/>
          </a:xfrm>
          <a:prstGeom prst="rect">
            <a:avLst/>
          </a:prstGeom>
          <a:noFill/>
        </p:spPr>
        <p:txBody>
          <a:bodyPr wrap="square" lIns="0" tIns="0" rIns="0" bIns="36000" rtlCol="0" anchor="b" anchorCtr="0">
            <a:noAutofit/>
          </a:bodyPr>
          <a:lstStyle/>
          <a:p>
            <a:pPr marL="0" indent="0" algn="ctr">
              <a:spcBef>
                <a:spcPts val="100"/>
              </a:spcBef>
              <a:buClr>
                <a:schemeClr val="tx1"/>
              </a:buClr>
              <a:buFont typeface="Arial" panose="020B0604020202020204" pitchFamily="34" charset="0"/>
              <a:buNone/>
            </a:pPr>
            <a:r>
              <a:rPr lang="en-GB" sz="1200" b="0" kern="1200" baseline="0" noProof="0" dirty="0">
                <a:solidFill>
                  <a:schemeClr val="bg1">
                    <a:lumMod val="50000"/>
                  </a:schemeClr>
                </a:solidFill>
                <a:latin typeface="+mn-lt"/>
                <a:ea typeface="+mn-ea"/>
                <a:cs typeface="+mn-cs"/>
              </a:rPr>
              <a:t> FOR INTERNAL USE ONLY.</a:t>
            </a:r>
            <a:endParaRPr lang="en-GB" sz="1200" b="0" noProof="0" dirty="0">
              <a:solidFill>
                <a:schemeClr val="bg1">
                  <a:lumMod val="50000"/>
                </a:schemeClr>
              </a:solidFill>
              <a:latin typeface="+mn-lt"/>
            </a:endParaRPr>
          </a:p>
        </p:txBody>
      </p:sp>
      <p:pic>
        <p:nvPicPr>
          <p:cNvPr id="8"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sp>
        <p:nvSpPr>
          <p:cNvPr id="15" name="Rectangle 3"/>
          <p:cNvSpPr>
            <a:spLocks noGrp="1" noChangeArrowheads="1"/>
          </p:cNvSpPr>
          <p:nvPr>
            <p:ph type="subTitle" idx="1" hasCustomPrompt="1"/>
          </p:nvPr>
        </p:nvSpPr>
        <p:spPr bwMode="gray">
          <a:xfrm>
            <a:off x="395288" y="2575822"/>
            <a:ext cx="8353425" cy="565146"/>
          </a:xfrm>
          <a:prstGeom prst="rect">
            <a:avLst/>
          </a:prstGeom>
        </p:spPr>
        <p:txBody>
          <a:bodyPr tIns="36000">
            <a:noAutofit/>
          </a:bodyPr>
          <a:lstStyle>
            <a:lvl1pPr marL="1588" indent="0" algn="ctr">
              <a:lnSpc>
                <a:spcPct val="100000"/>
              </a:lnSpc>
              <a:spcBef>
                <a:spcPts val="0"/>
              </a:spcBef>
              <a:spcAft>
                <a:spcPts val="0"/>
              </a:spcAft>
              <a:buFont typeface="Arial" panose="020B0604020202020204" pitchFamily="34" charset="0"/>
              <a:buNone/>
              <a:defRPr sz="1600" b="0" cap="none" baseline="0">
                <a:solidFill>
                  <a:schemeClr val="accent1"/>
                </a:solidFill>
                <a:latin typeface="+mn-lt"/>
              </a:defRPr>
            </a:lvl1pPr>
            <a:lvl2pPr marL="1588" indent="0" algn="ctr">
              <a:lnSpc>
                <a:spcPts val="2100"/>
              </a:lnSpc>
              <a:spcBef>
                <a:spcPts val="0"/>
              </a:spcBef>
              <a:spcAft>
                <a:spcPts val="0"/>
              </a:spcAft>
              <a:buFont typeface="Arial" panose="020B0604020202020204" pitchFamily="34" charset="0"/>
              <a:buNone/>
              <a:defRPr sz="1600" cap="none">
                <a:solidFill>
                  <a:schemeClr val="accent1"/>
                </a:solidFill>
                <a:latin typeface="+mn-lt"/>
              </a:defRPr>
            </a:lvl2pPr>
            <a:lvl3pPr marL="1588" indent="0" algn="ctr">
              <a:lnSpc>
                <a:spcPts val="2100"/>
              </a:lnSpc>
              <a:spcBef>
                <a:spcPts val="0"/>
              </a:spcBef>
              <a:spcAft>
                <a:spcPts val="0"/>
              </a:spcAft>
              <a:buNone/>
              <a:defRPr sz="1600" cap="none">
                <a:solidFill>
                  <a:schemeClr val="accent1"/>
                </a:solidFill>
                <a:latin typeface="+mn-lt"/>
              </a:defRPr>
            </a:lvl3pPr>
            <a:lvl4pPr marL="1588" indent="0" algn="ctr">
              <a:lnSpc>
                <a:spcPts val="2100"/>
              </a:lnSpc>
              <a:spcBef>
                <a:spcPts val="0"/>
              </a:spcBef>
              <a:spcAft>
                <a:spcPts val="0"/>
              </a:spcAft>
              <a:buNone/>
              <a:defRPr sz="1600" cap="none">
                <a:solidFill>
                  <a:schemeClr val="accent1"/>
                </a:solidFill>
                <a:latin typeface="+mn-lt"/>
              </a:defRPr>
            </a:lvl4pPr>
            <a:lvl5pPr marL="1588" indent="0" algn="ctr">
              <a:lnSpc>
                <a:spcPts val="2100"/>
              </a:lnSpc>
              <a:spcBef>
                <a:spcPts val="0"/>
              </a:spcBef>
              <a:spcAft>
                <a:spcPts val="0"/>
              </a:spcAft>
              <a:buNone/>
              <a:defRPr sz="1600" cap="none">
                <a:solidFill>
                  <a:schemeClr val="accent1"/>
                </a:solidFill>
                <a:latin typeface="+mn-lt"/>
              </a:defRPr>
            </a:lvl5pPr>
            <a:lvl6pPr marL="1588" indent="0" algn="ctr">
              <a:lnSpc>
                <a:spcPts val="2100"/>
              </a:lnSpc>
              <a:spcBef>
                <a:spcPts val="0"/>
              </a:spcBef>
              <a:spcAft>
                <a:spcPts val="0"/>
              </a:spcAft>
              <a:buNone/>
              <a:defRPr sz="1600" cap="none">
                <a:solidFill>
                  <a:schemeClr val="accent1"/>
                </a:solidFill>
                <a:latin typeface="+mn-lt"/>
              </a:defRPr>
            </a:lvl6pPr>
            <a:lvl7pPr marL="1588" indent="0" algn="ctr">
              <a:lnSpc>
                <a:spcPts val="2100"/>
              </a:lnSpc>
              <a:spcBef>
                <a:spcPts val="0"/>
              </a:spcBef>
              <a:spcAft>
                <a:spcPts val="0"/>
              </a:spcAft>
              <a:buNone/>
              <a:defRPr sz="1600" cap="none">
                <a:solidFill>
                  <a:schemeClr val="accent1"/>
                </a:solidFill>
                <a:latin typeface="+mn-lt"/>
              </a:defRPr>
            </a:lvl7pPr>
            <a:lvl8pPr marL="1588" indent="0" algn="ctr">
              <a:lnSpc>
                <a:spcPts val="2100"/>
              </a:lnSpc>
              <a:spcBef>
                <a:spcPts val="0"/>
              </a:spcBef>
              <a:spcAft>
                <a:spcPts val="0"/>
              </a:spcAft>
              <a:buNone/>
              <a:defRPr sz="1600" cap="none">
                <a:solidFill>
                  <a:schemeClr val="accent1"/>
                </a:solidFill>
                <a:latin typeface="+mn-lt"/>
              </a:defRPr>
            </a:lvl8pPr>
            <a:lvl9pPr marL="1588" indent="0" algn="ctr">
              <a:lnSpc>
                <a:spcPts val="2100"/>
              </a:lnSpc>
              <a:spcBef>
                <a:spcPts val="0"/>
              </a:spcBef>
              <a:spcAft>
                <a:spcPts val="0"/>
              </a:spcAft>
              <a:buNone/>
              <a:defRPr sz="1600" cap="none">
                <a:solidFill>
                  <a:schemeClr val="accent1"/>
                </a:solidFill>
                <a:latin typeface="+mn-lt"/>
              </a:defRPr>
            </a:lvl9pPr>
          </a:lstStyle>
          <a:p>
            <a:pPr lvl="0"/>
            <a:r>
              <a:rPr lang="en-GB" noProof="0" dirty="0"/>
              <a:t>Name Surname, Function/Title</a:t>
            </a:r>
          </a:p>
          <a:p>
            <a:pPr lvl="0"/>
            <a:r>
              <a:rPr lang="en-GB" noProof="0" dirty="0"/>
              <a:t>Event/Place, DD Month 20YY</a:t>
            </a:r>
          </a:p>
        </p:txBody>
      </p:sp>
      <p:sp>
        <p:nvSpPr>
          <p:cNvPr id="16" name="Titel 3"/>
          <p:cNvSpPr>
            <a:spLocks noGrp="1"/>
          </p:cNvSpPr>
          <p:nvPr>
            <p:ph type="title" hasCustomPrompt="1"/>
          </p:nvPr>
        </p:nvSpPr>
        <p:spPr bwMode="gray">
          <a:xfrm>
            <a:off x="395288" y="1484785"/>
            <a:ext cx="8353425" cy="1078479"/>
          </a:xfrm>
          <a:prstGeom prst="rect">
            <a:avLst/>
          </a:prstGeom>
        </p:spPr>
        <p:txBody>
          <a:bodyPr>
            <a:noAutofit/>
          </a:bodyPr>
          <a:lstStyle>
            <a:lvl1pPr>
              <a:defRPr sz="2600" baseline="0"/>
            </a:lvl1pPr>
          </a:lstStyle>
          <a:p>
            <a:r>
              <a:rPr lang="en-GB" noProof="0" dirty="0"/>
              <a:t>Title presentation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00392" y="6345376"/>
            <a:ext cx="678357" cy="468000"/>
          </a:xfrm>
          <a:prstGeom prst="rect">
            <a:avLst/>
          </a:prstGeom>
        </p:spPr>
      </p:pic>
    </p:spTree>
    <p:extLst>
      <p:ext uri="{BB962C8B-B14F-4D97-AF65-F5344CB8AC3E}">
        <p14:creationId xmlns:p14="http://schemas.microsoft.com/office/powerpoint/2010/main" val="19711180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blanc) Slide">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72" t="40286" r="12373" b="40900"/>
          <a:stretch/>
        </p:blipFill>
        <p:spPr bwMode="gray">
          <a:xfrm>
            <a:off x="0" y="3429000"/>
            <a:ext cx="914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4"/>
          <p:cNvSpPr>
            <a:spLocks noGrp="1"/>
          </p:cNvSpPr>
          <p:nvPr>
            <p:ph sz="quarter" idx="12" hasCustomPrompt="1"/>
          </p:nvPr>
        </p:nvSpPr>
        <p:spPr>
          <a:xfrm>
            <a:off x="395288" y="6530366"/>
            <a:ext cx="8353425" cy="265254"/>
          </a:xfrm>
        </p:spPr>
        <p:txBody>
          <a:bodyPr anchor="ctr" anchorCtr="0"/>
          <a:lstStyle>
            <a:lvl1pPr algn="ctr">
              <a:defRPr sz="1000" b="0" i="0" baseline="0"/>
            </a:lvl1pPr>
          </a:lstStyle>
          <a:p>
            <a:pPr lvl="0"/>
            <a:r>
              <a:rPr lang="en-GB" noProof="0" dirty="0"/>
              <a:t>DD Month </a:t>
            </a:r>
            <a:r>
              <a:rPr lang="en-GB" noProof="0" dirty="0" err="1"/>
              <a:t>YYYY</a:t>
            </a:r>
            <a:r>
              <a:rPr lang="en-GB" noProof="0" dirty="0"/>
              <a:t>, </a:t>
            </a:r>
            <a:r>
              <a:rPr lang="en-GB" noProof="0" dirty="0" err="1"/>
              <a:t>HH:MM</a:t>
            </a:r>
            <a:r>
              <a:rPr lang="en-GB" noProof="0" dirty="0"/>
              <a:t> </a:t>
            </a:r>
            <a:r>
              <a:rPr lang="en-GB" noProof="0" dirty="0" err="1"/>
              <a:t>CET</a:t>
            </a:r>
            <a:endParaRPr lang="en-GB" noProof="0" dirty="0"/>
          </a:p>
        </p:txBody>
      </p:sp>
      <p:sp>
        <p:nvSpPr>
          <p:cNvPr id="15" name="TextBox 14"/>
          <p:cNvSpPr txBox="1"/>
          <p:nvPr userDrawn="1"/>
        </p:nvSpPr>
        <p:spPr bwMode="gray">
          <a:xfrm>
            <a:off x="395290" y="5984875"/>
            <a:ext cx="8353424" cy="400668"/>
          </a:xfrm>
          <a:prstGeom prst="rect">
            <a:avLst/>
          </a:prstGeom>
          <a:noFill/>
        </p:spPr>
        <p:txBody>
          <a:bodyPr wrap="square" lIns="0" tIns="0" rIns="0" bIns="36000" rtlCol="0" anchor="b" anchorCtr="0">
            <a:noAutofit/>
          </a:bodyPr>
          <a:lstStyle/>
          <a:p>
            <a:pPr marL="0" indent="0" algn="ctr">
              <a:spcBef>
                <a:spcPts val="100"/>
              </a:spcBef>
              <a:buClr>
                <a:schemeClr val="tx1"/>
              </a:buClr>
              <a:buFont typeface="Arial" panose="020B0604020202020204" pitchFamily="34" charset="0"/>
              <a:buNone/>
            </a:pPr>
            <a:r>
              <a:rPr lang="en-GB" sz="1200" b="0" kern="1200" baseline="0" noProof="0" dirty="0">
                <a:solidFill>
                  <a:schemeClr val="bg1">
                    <a:lumMod val="50000"/>
                  </a:schemeClr>
                </a:solidFill>
                <a:latin typeface="+mn-lt"/>
                <a:ea typeface="+mn-ea"/>
                <a:cs typeface="+mn-cs"/>
              </a:rPr>
              <a:t> </a:t>
            </a:r>
            <a:r>
              <a:rPr lang="en-US" sz="1200" b="0" kern="1200" baseline="0" noProof="0" dirty="0">
                <a:solidFill>
                  <a:schemeClr val="bg1">
                    <a:lumMod val="50000"/>
                  </a:schemeClr>
                </a:solidFill>
                <a:latin typeface="+mn-lt"/>
                <a:ea typeface="+mn-ea"/>
                <a:cs typeface="+mn-cs"/>
              </a:rPr>
              <a:t>This handout shall only be for the personal use of the intended recipient and shall not be redistributed to any </a:t>
            </a:r>
            <a:br>
              <a:rPr lang="en-US" sz="1200" b="0" kern="1200" baseline="0" noProof="0" dirty="0">
                <a:solidFill>
                  <a:schemeClr val="bg1">
                    <a:lumMod val="50000"/>
                  </a:schemeClr>
                </a:solidFill>
                <a:latin typeface="+mn-lt"/>
                <a:ea typeface="+mn-ea"/>
                <a:cs typeface="+mn-cs"/>
              </a:rPr>
            </a:br>
            <a:r>
              <a:rPr lang="en-US" sz="1200" b="0" kern="1200" baseline="0" noProof="0" dirty="0">
                <a:solidFill>
                  <a:schemeClr val="bg1">
                    <a:lumMod val="50000"/>
                  </a:schemeClr>
                </a:solidFill>
                <a:latin typeface="+mn-lt"/>
                <a:ea typeface="+mn-ea"/>
                <a:cs typeface="+mn-cs"/>
              </a:rPr>
              <a:t>third party. Please find important legal information at the end of this document.</a:t>
            </a:r>
          </a:p>
        </p:txBody>
      </p:sp>
      <p:pic>
        <p:nvPicPr>
          <p:cNvPr id="10"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sp>
        <p:nvSpPr>
          <p:cNvPr id="11" name="Rectangle 3"/>
          <p:cNvSpPr>
            <a:spLocks noGrp="1" noChangeArrowheads="1"/>
          </p:cNvSpPr>
          <p:nvPr>
            <p:ph type="subTitle" idx="1" hasCustomPrompt="1"/>
          </p:nvPr>
        </p:nvSpPr>
        <p:spPr bwMode="gray">
          <a:xfrm>
            <a:off x="395288" y="2575822"/>
            <a:ext cx="8353425" cy="565146"/>
          </a:xfrm>
          <a:prstGeom prst="rect">
            <a:avLst/>
          </a:prstGeom>
        </p:spPr>
        <p:txBody>
          <a:bodyPr tIns="36000">
            <a:noAutofit/>
          </a:bodyPr>
          <a:lstStyle>
            <a:lvl1pPr marL="1588" indent="0" algn="ctr">
              <a:lnSpc>
                <a:spcPct val="100000"/>
              </a:lnSpc>
              <a:spcBef>
                <a:spcPts val="0"/>
              </a:spcBef>
              <a:spcAft>
                <a:spcPts val="0"/>
              </a:spcAft>
              <a:buFont typeface="Arial" panose="020B0604020202020204" pitchFamily="34" charset="0"/>
              <a:buNone/>
              <a:defRPr sz="1600" b="0" cap="none" baseline="0">
                <a:solidFill>
                  <a:schemeClr val="accent1"/>
                </a:solidFill>
                <a:latin typeface="+mn-lt"/>
              </a:defRPr>
            </a:lvl1pPr>
            <a:lvl2pPr marL="1588" indent="0" algn="ctr">
              <a:lnSpc>
                <a:spcPts val="2100"/>
              </a:lnSpc>
              <a:spcBef>
                <a:spcPts val="0"/>
              </a:spcBef>
              <a:spcAft>
                <a:spcPts val="0"/>
              </a:spcAft>
              <a:buFont typeface="Arial" panose="020B0604020202020204" pitchFamily="34" charset="0"/>
              <a:buNone/>
              <a:defRPr sz="1600" cap="none">
                <a:solidFill>
                  <a:schemeClr val="accent1"/>
                </a:solidFill>
                <a:latin typeface="+mn-lt"/>
              </a:defRPr>
            </a:lvl2pPr>
            <a:lvl3pPr marL="1588" indent="0" algn="ctr">
              <a:lnSpc>
                <a:spcPts val="2100"/>
              </a:lnSpc>
              <a:spcBef>
                <a:spcPts val="0"/>
              </a:spcBef>
              <a:spcAft>
                <a:spcPts val="0"/>
              </a:spcAft>
              <a:buNone/>
              <a:defRPr sz="1600" cap="none">
                <a:solidFill>
                  <a:schemeClr val="accent1"/>
                </a:solidFill>
                <a:latin typeface="+mn-lt"/>
              </a:defRPr>
            </a:lvl3pPr>
            <a:lvl4pPr marL="1588" indent="0" algn="ctr">
              <a:lnSpc>
                <a:spcPts val="2100"/>
              </a:lnSpc>
              <a:spcBef>
                <a:spcPts val="0"/>
              </a:spcBef>
              <a:spcAft>
                <a:spcPts val="0"/>
              </a:spcAft>
              <a:buNone/>
              <a:defRPr sz="1600" cap="none">
                <a:solidFill>
                  <a:schemeClr val="accent1"/>
                </a:solidFill>
                <a:latin typeface="+mn-lt"/>
              </a:defRPr>
            </a:lvl4pPr>
            <a:lvl5pPr marL="1588" indent="0" algn="ctr">
              <a:lnSpc>
                <a:spcPts val="2100"/>
              </a:lnSpc>
              <a:spcBef>
                <a:spcPts val="0"/>
              </a:spcBef>
              <a:spcAft>
                <a:spcPts val="0"/>
              </a:spcAft>
              <a:buNone/>
              <a:defRPr sz="1600" cap="none">
                <a:solidFill>
                  <a:schemeClr val="accent1"/>
                </a:solidFill>
                <a:latin typeface="+mn-lt"/>
              </a:defRPr>
            </a:lvl5pPr>
            <a:lvl6pPr marL="1588" indent="0" algn="ctr">
              <a:lnSpc>
                <a:spcPts val="2100"/>
              </a:lnSpc>
              <a:spcBef>
                <a:spcPts val="0"/>
              </a:spcBef>
              <a:spcAft>
                <a:spcPts val="0"/>
              </a:spcAft>
              <a:buNone/>
              <a:defRPr sz="1600" cap="none">
                <a:solidFill>
                  <a:schemeClr val="accent1"/>
                </a:solidFill>
                <a:latin typeface="+mn-lt"/>
              </a:defRPr>
            </a:lvl6pPr>
            <a:lvl7pPr marL="1588" indent="0" algn="ctr">
              <a:lnSpc>
                <a:spcPts val="2100"/>
              </a:lnSpc>
              <a:spcBef>
                <a:spcPts val="0"/>
              </a:spcBef>
              <a:spcAft>
                <a:spcPts val="0"/>
              </a:spcAft>
              <a:buNone/>
              <a:defRPr sz="1600" cap="none">
                <a:solidFill>
                  <a:schemeClr val="accent1"/>
                </a:solidFill>
                <a:latin typeface="+mn-lt"/>
              </a:defRPr>
            </a:lvl7pPr>
            <a:lvl8pPr marL="1588" indent="0" algn="ctr">
              <a:lnSpc>
                <a:spcPts val="2100"/>
              </a:lnSpc>
              <a:spcBef>
                <a:spcPts val="0"/>
              </a:spcBef>
              <a:spcAft>
                <a:spcPts val="0"/>
              </a:spcAft>
              <a:buNone/>
              <a:defRPr sz="1600" cap="none">
                <a:solidFill>
                  <a:schemeClr val="accent1"/>
                </a:solidFill>
                <a:latin typeface="+mn-lt"/>
              </a:defRPr>
            </a:lvl8pPr>
            <a:lvl9pPr marL="1588" indent="0" algn="ctr">
              <a:lnSpc>
                <a:spcPts val="2100"/>
              </a:lnSpc>
              <a:spcBef>
                <a:spcPts val="0"/>
              </a:spcBef>
              <a:spcAft>
                <a:spcPts val="0"/>
              </a:spcAft>
              <a:buNone/>
              <a:defRPr sz="1600" cap="none">
                <a:solidFill>
                  <a:schemeClr val="accent1"/>
                </a:solidFill>
                <a:latin typeface="+mn-lt"/>
              </a:defRPr>
            </a:lvl9pPr>
          </a:lstStyle>
          <a:p>
            <a:pPr lvl="0"/>
            <a:r>
              <a:rPr lang="en-GB" noProof="0" dirty="0"/>
              <a:t>Name Surname, Function/Title</a:t>
            </a:r>
          </a:p>
          <a:p>
            <a:pPr lvl="0"/>
            <a:r>
              <a:rPr lang="en-GB" noProof="0" dirty="0"/>
              <a:t>Event/Place, DD Month 20YY</a:t>
            </a:r>
          </a:p>
        </p:txBody>
      </p:sp>
      <p:sp>
        <p:nvSpPr>
          <p:cNvPr id="17" name="Titel 3"/>
          <p:cNvSpPr>
            <a:spLocks noGrp="1"/>
          </p:cNvSpPr>
          <p:nvPr>
            <p:ph type="title" hasCustomPrompt="1"/>
          </p:nvPr>
        </p:nvSpPr>
        <p:spPr bwMode="gray">
          <a:xfrm>
            <a:off x="395288" y="1484784"/>
            <a:ext cx="8353425" cy="1080616"/>
          </a:xfrm>
          <a:prstGeom prst="rect">
            <a:avLst/>
          </a:prstGeom>
        </p:spPr>
        <p:txBody>
          <a:bodyPr>
            <a:noAutofit/>
          </a:bodyPr>
          <a:lstStyle>
            <a:lvl1pPr>
              <a:defRPr sz="2600" baseline="0"/>
            </a:lvl1pPr>
          </a:lstStyle>
          <a:p>
            <a:r>
              <a:rPr lang="en-GB" noProof="0" dirty="0"/>
              <a:t>Title presentation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00392" y="6345376"/>
            <a:ext cx="678357" cy="468000"/>
          </a:xfrm>
          <a:prstGeom prst="rect">
            <a:avLst/>
          </a:prstGeom>
        </p:spPr>
      </p:pic>
    </p:spTree>
    <p:extLst>
      <p:ext uri="{BB962C8B-B14F-4D97-AF65-F5344CB8AC3E}">
        <p14:creationId xmlns:p14="http://schemas.microsoft.com/office/powerpoint/2010/main" val="15650581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blanc) Slide_Internal Only">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72" t="40286" r="12373" b="40900"/>
          <a:stretch/>
        </p:blipFill>
        <p:spPr bwMode="gray">
          <a:xfrm>
            <a:off x="0" y="3429000"/>
            <a:ext cx="914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userDrawn="1"/>
        </p:nvSpPr>
        <p:spPr bwMode="gray">
          <a:xfrm>
            <a:off x="395290" y="5984877"/>
            <a:ext cx="8353424" cy="396453"/>
          </a:xfrm>
          <a:prstGeom prst="rect">
            <a:avLst/>
          </a:prstGeom>
          <a:noFill/>
        </p:spPr>
        <p:txBody>
          <a:bodyPr wrap="square" lIns="0" tIns="0" rIns="0" bIns="36000" rtlCol="0" anchor="b" anchorCtr="0">
            <a:noAutofit/>
          </a:bodyPr>
          <a:lstStyle/>
          <a:p>
            <a:pPr marL="0" indent="0" algn="ctr">
              <a:spcBef>
                <a:spcPts val="100"/>
              </a:spcBef>
              <a:buClr>
                <a:schemeClr val="tx1"/>
              </a:buClr>
              <a:buFont typeface="Arial" panose="020B0604020202020204" pitchFamily="34" charset="0"/>
              <a:buNone/>
            </a:pPr>
            <a:r>
              <a:rPr lang="en-GB" sz="1200" b="0" kern="1200" baseline="0" noProof="0" dirty="0">
                <a:solidFill>
                  <a:schemeClr val="bg1">
                    <a:lumMod val="50000"/>
                  </a:schemeClr>
                </a:solidFill>
                <a:latin typeface="+mn-lt"/>
                <a:ea typeface="+mn-ea"/>
                <a:cs typeface="+mn-cs"/>
              </a:rPr>
              <a:t> FOR INTERNAL USE ONLY.</a:t>
            </a:r>
            <a:endParaRPr lang="en-GB" sz="1200" b="0" noProof="0" dirty="0">
              <a:solidFill>
                <a:schemeClr val="bg1">
                  <a:lumMod val="50000"/>
                </a:schemeClr>
              </a:solidFill>
              <a:latin typeface="+mn-lt"/>
            </a:endParaRPr>
          </a:p>
        </p:txBody>
      </p:sp>
      <p:sp>
        <p:nvSpPr>
          <p:cNvPr id="8" name="Rectangle 3"/>
          <p:cNvSpPr>
            <a:spLocks noGrp="1" noChangeArrowheads="1"/>
          </p:cNvSpPr>
          <p:nvPr>
            <p:ph type="subTitle" idx="1" hasCustomPrompt="1"/>
          </p:nvPr>
        </p:nvSpPr>
        <p:spPr bwMode="gray">
          <a:xfrm>
            <a:off x="395288" y="2575822"/>
            <a:ext cx="8353425" cy="565146"/>
          </a:xfrm>
          <a:prstGeom prst="rect">
            <a:avLst/>
          </a:prstGeom>
        </p:spPr>
        <p:txBody>
          <a:bodyPr tIns="36000">
            <a:noAutofit/>
          </a:bodyPr>
          <a:lstStyle>
            <a:lvl1pPr marL="1588" indent="0" algn="ctr">
              <a:lnSpc>
                <a:spcPct val="100000"/>
              </a:lnSpc>
              <a:spcBef>
                <a:spcPts val="0"/>
              </a:spcBef>
              <a:spcAft>
                <a:spcPts val="0"/>
              </a:spcAft>
              <a:buFont typeface="Arial" panose="020B0604020202020204" pitchFamily="34" charset="0"/>
              <a:buNone/>
              <a:defRPr sz="1600" b="0" cap="none" baseline="0">
                <a:solidFill>
                  <a:schemeClr val="accent1"/>
                </a:solidFill>
                <a:latin typeface="+mn-lt"/>
              </a:defRPr>
            </a:lvl1pPr>
            <a:lvl2pPr marL="1588" indent="0" algn="ctr">
              <a:lnSpc>
                <a:spcPts val="2100"/>
              </a:lnSpc>
              <a:spcBef>
                <a:spcPts val="0"/>
              </a:spcBef>
              <a:spcAft>
                <a:spcPts val="0"/>
              </a:spcAft>
              <a:buFont typeface="Arial" panose="020B0604020202020204" pitchFamily="34" charset="0"/>
              <a:buNone/>
              <a:defRPr sz="1600" cap="none">
                <a:solidFill>
                  <a:schemeClr val="accent1"/>
                </a:solidFill>
                <a:latin typeface="+mn-lt"/>
              </a:defRPr>
            </a:lvl2pPr>
            <a:lvl3pPr marL="1588" indent="0" algn="ctr">
              <a:lnSpc>
                <a:spcPts val="2100"/>
              </a:lnSpc>
              <a:spcBef>
                <a:spcPts val="0"/>
              </a:spcBef>
              <a:spcAft>
                <a:spcPts val="0"/>
              </a:spcAft>
              <a:buNone/>
              <a:defRPr sz="1600" cap="none">
                <a:solidFill>
                  <a:schemeClr val="accent1"/>
                </a:solidFill>
                <a:latin typeface="+mn-lt"/>
              </a:defRPr>
            </a:lvl3pPr>
            <a:lvl4pPr marL="1588" indent="0" algn="ctr">
              <a:lnSpc>
                <a:spcPts val="2100"/>
              </a:lnSpc>
              <a:spcBef>
                <a:spcPts val="0"/>
              </a:spcBef>
              <a:spcAft>
                <a:spcPts val="0"/>
              </a:spcAft>
              <a:buNone/>
              <a:defRPr sz="1600" cap="none">
                <a:solidFill>
                  <a:schemeClr val="accent1"/>
                </a:solidFill>
                <a:latin typeface="+mn-lt"/>
              </a:defRPr>
            </a:lvl4pPr>
            <a:lvl5pPr marL="1588" indent="0" algn="ctr">
              <a:lnSpc>
                <a:spcPts val="2100"/>
              </a:lnSpc>
              <a:spcBef>
                <a:spcPts val="0"/>
              </a:spcBef>
              <a:spcAft>
                <a:spcPts val="0"/>
              </a:spcAft>
              <a:buNone/>
              <a:defRPr sz="1600" cap="none">
                <a:solidFill>
                  <a:schemeClr val="accent1"/>
                </a:solidFill>
                <a:latin typeface="+mn-lt"/>
              </a:defRPr>
            </a:lvl5pPr>
            <a:lvl6pPr marL="1588" indent="0" algn="ctr">
              <a:lnSpc>
                <a:spcPts val="2100"/>
              </a:lnSpc>
              <a:spcBef>
                <a:spcPts val="0"/>
              </a:spcBef>
              <a:spcAft>
                <a:spcPts val="0"/>
              </a:spcAft>
              <a:buNone/>
              <a:defRPr sz="1600" cap="none">
                <a:solidFill>
                  <a:schemeClr val="accent1"/>
                </a:solidFill>
                <a:latin typeface="+mn-lt"/>
              </a:defRPr>
            </a:lvl6pPr>
            <a:lvl7pPr marL="1588" indent="0" algn="ctr">
              <a:lnSpc>
                <a:spcPts val="2100"/>
              </a:lnSpc>
              <a:spcBef>
                <a:spcPts val="0"/>
              </a:spcBef>
              <a:spcAft>
                <a:spcPts val="0"/>
              </a:spcAft>
              <a:buNone/>
              <a:defRPr sz="1600" cap="none">
                <a:solidFill>
                  <a:schemeClr val="accent1"/>
                </a:solidFill>
                <a:latin typeface="+mn-lt"/>
              </a:defRPr>
            </a:lvl7pPr>
            <a:lvl8pPr marL="1588" indent="0" algn="ctr">
              <a:lnSpc>
                <a:spcPts val="2100"/>
              </a:lnSpc>
              <a:spcBef>
                <a:spcPts val="0"/>
              </a:spcBef>
              <a:spcAft>
                <a:spcPts val="0"/>
              </a:spcAft>
              <a:buNone/>
              <a:defRPr sz="1600" cap="none">
                <a:solidFill>
                  <a:schemeClr val="accent1"/>
                </a:solidFill>
                <a:latin typeface="+mn-lt"/>
              </a:defRPr>
            </a:lvl8pPr>
            <a:lvl9pPr marL="1588" indent="0" algn="ctr">
              <a:lnSpc>
                <a:spcPts val="2100"/>
              </a:lnSpc>
              <a:spcBef>
                <a:spcPts val="0"/>
              </a:spcBef>
              <a:spcAft>
                <a:spcPts val="0"/>
              </a:spcAft>
              <a:buNone/>
              <a:defRPr sz="1600" cap="none">
                <a:solidFill>
                  <a:schemeClr val="accent1"/>
                </a:solidFill>
                <a:latin typeface="+mn-lt"/>
              </a:defRPr>
            </a:lvl9pPr>
          </a:lstStyle>
          <a:p>
            <a:pPr lvl="0"/>
            <a:r>
              <a:rPr lang="en-GB" noProof="0" dirty="0"/>
              <a:t>Name Surname, Function/Title</a:t>
            </a:r>
          </a:p>
          <a:p>
            <a:pPr lvl="0"/>
            <a:r>
              <a:rPr lang="en-GB" noProof="0" dirty="0"/>
              <a:t>Event/Place, DD Month 20YY</a:t>
            </a:r>
          </a:p>
        </p:txBody>
      </p:sp>
      <p:sp>
        <p:nvSpPr>
          <p:cNvPr id="12" name="Titel 3"/>
          <p:cNvSpPr>
            <a:spLocks noGrp="1"/>
          </p:cNvSpPr>
          <p:nvPr>
            <p:ph type="title" hasCustomPrompt="1"/>
          </p:nvPr>
        </p:nvSpPr>
        <p:spPr bwMode="gray">
          <a:xfrm>
            <a:off x="395288" y="1484785"/>
            <a:ext cx="8353425" cy="1078479"/>
          </a:xfrm>
          <a:prstGeom prst="rect">
            <a:avLst/>
          </a:prstGeom>
        </p:spPr>
        <p:txBody>
          <a:bodyPr>
            <a:noAutofit/>
          </a:bodyPr>
          <a:lstStyle>
            <a:lvl1pPr>
              <a:defRPr sz="2600" baseline="0"/>
            </a:lvl1pPr>
          </a:lstStyle>
          <a:p>
            <a:r>
              <a:rPr lang="en-GB" noProof="0" dirty="0"/>
              <a:t>Title presentation</a:t>
            </a:r>
          </a:p>
        </p:txBody>
      </p:sp>
      <p:pic>
        <p:nvPicPr>
          <p:cNvPr id="13"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00392" y="6345376"/>
            <a:ext cx="678357" cy="468000"/>
          </a:xfrm>
          <a:prstGeom prst="rect">
            <a:avLst/>
          </a:prstGeom>
        </p:spPr>
      </p:pic>
    </p:spTree>
    <p:extLst>
      <p:ext uri="{BB962C8B-B14F-4D97-AF65-F5344CB8AC3E}">
        <p14:creationId xmlns:p14="http://schemas.microsoft.com/office/powerpoint/2010/main" val="3451006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3" name="Titel 2"/>
          <p:cNvSpPr>
            <a:spLocks noGrp="1"/>
          </p:cNvSpPr>
          <p:nvPr>
            <p:ph type="title" hasCustomPrompt="1"/>
          </p:nvPr>
        </p:nvSpPr>
        <p:spPr bwMode="gray">
          <a:xfrm>
            <a:off x="395290" y="1484785"/>
            <a:ext cx="8353424" cy="936321"/>
          </a:xfrm>
          <a:prstGeom prst="rect">
            <a:avLst/>
          </a:prstGeom>
          <a:noFill/>
        </p:spPr>
        <p:txBody>
          <a:bodyPr anchor="t"/>
          <a:lstStyle>
            <a:lvl1pPr marL="0" indent="0">
              <a:buFont typeface="Arial" panose="020B0604020202020204" pitchFamily="34" charset="0"/>
              <a:buNone/>
              <a:defRPr baseline="0"/>
            </a:lvl1pPr>
          </a:lstStyle>
          <a:p>
            <a:r>
              <a:rPr lang="en-GB" noProof="0"/>
              <a:t>Divider Title</a:t>
            </a:r>
          </a:p>
        </p:txBody>
      </p:sp>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72" t="40286" r="12373" b="40900"/>
          <a:stretch/>
        </p:blipFill>
        <p:spPr bwMode="gray">
          <a:xfrm>
            <a:off x="0" y="3429000"/>
            <a:ext cx="914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9408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One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12"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sp>
        <p:nvSpPr>
          <p:cNvPr id="9" name="Text Placeholder 3"/>
          <p:cNvSpPr>
            <a:spLocks noGrp="1"/>
          </p:cNvSpPr>
          <p:nvPr>
            <p:ph type="body" sz="quarter" idx="18" hasCustomPrompt="1"/>
          </p:nvPr>
        </p:nvSpPr>
        <p:spPr>
          <a:xfrm>
            <a:off x="395289" y="5984877"/>
            <a:ext cx="8353424"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0" name="Picture Placeholder 9"/>
          <p:cNvSpPr>
            <a:spLocks noGrp="1"/>
          </p:cNvSpPr>
          <p:nvPr>
            <p:ph type="pic" sz="quarter" idx="20" hasCustomPrompt="1"/>
          </p:nvPr>
        </p:nvSpPr>
        <p:spPr>
          <a:xfrm>
            <a:off x="395288" y="1952626"/>
            <a:ext cx="8353425" cy="4032250"/>
          </a:xfrm>
          <a:solidFill>
            <a:srgbClr val="EFEEE5"/>
          </a:solidFill>
        </p:spPr>
        <p:txBody>
          <a:bodyPr anchor="ctr" anchorCtr="0"/>
          <a:lstStyle>
            <a:lvl1pPr algn="ctr">
              <a:defRPr b="0">
                <a:solidFill>
                  <a:srgbClr val="8D9697"/>
                </a:solidFill>
              </a:defRPr>
            </a:lvl1pPr>
          </a:lstStyle>
          <a:p>
            <a:r>
              <a:rPr lang="en-GB" noProof="0"/>
              <a:t>Activate and paste chart</a:t>
            </a:r>
          </a:p>
        </p:txBody>
      </p:sp>
      <p:sp>
        <p:nvSpPr>
          <p:cNvPr id="11" name="Text Placeholder 7"/>
          <p:cNvSpPr>
            <a:spLocks noGrp="1"/>
          </p:cNvSpPr>
          <p:nvPr>
            <p:ph type="body" sz="quarter" idx="14" hasCustomPrompt="1"/>
          </p:nvPr>
        </p:nvSpPr>
        <p:spPr>
          <a:xfrm>
            <a:off x="395288" y="1485901"/>
            <a:ext cx="8353425"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cxnSp>
        <p:nvCxnSpPr>
          <p:cNvPr id="13" name="Straight Connector 12">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4"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5"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6"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9"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86713772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 Contacts">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pic>
        <p:nvPicPr>
          <p:cNvPr id="6" name="Grafik 5">
            <a:extLst>
              <a:ext uri="{FF2B5EF4-FFF2-40B4-BE49-F238E27FC236}">
                <a16:creationId xmlns:a16="http://schemas.microsoft.com/office/drawing/2014/main" id="{92AD02DD-CA04-46A7-90B1-80723EBC4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2736" y="3907724"/>
            <a:ext cx="3766657" cy="1761688"/>
          </a:xfrm>
          <a:prstGeom prst="rect">
            <a:avLst/>
          </a:prstGeom>
        </p:spPr>
      </p:pic>
      <p:sp>
        <p:nvSpPr>
          <p:cNvPr id="12" name="Textplatzhalter 11">
            <a:extLst>
              <a:ext uri="{FF2B5EF4-FFF2-40B4-BE49-F238E27FC236}">
                <a16:creationId xmlns:a16="http://schemas.microsoft.com/office/drawing/2014/main" id="{24205B94-60FD-4709-8DE8-7F2E3D1B61F3}"/>
              </a:ext>
            </a:extLst>
          </p:cNvPr>
          <p:cNvSpPr>
            <a:spLocks noGrp="1"/>
          </p:cNvSpPr>
          <p:nvPr>
            <p:ph type="body" sz="quarter" idx="33"/>
          </p:nvPr>
        </p:nvSpPr>
        <p:spPr>
          <a:xfrm>
            <a:off x="1079500" y="1952627"/>
            <a:ext cx="3348038" cy="1476375"/>
          </a:xfrm>
        </p:spPr>
        <p:txBody>
          <a:bodyPr/>
          <a:lstStyle>
            <a:lvl1pPr algn="ctr">
              <a:lnSpc>
                <a:spcPts val="1800"/>
              </a:lnSpc>
              <a:defRPr sz="1200" cap="none" baseline="0">
                <a:solidFill>
                  <a:schemeClr val="tx1"/>
                </a:solidFill>
              </a:defRPr>
            </a:lvl1pPr>
            <a:lvl2pPr algn="ctr">
              <a:spcAft>
                <a:spcPts val="0"/>
              </a:spcAft>
              <a:defRPr/>
            </a:lvl2pPr>
          </a:lstStyle>
          <a:p>
            <a:pPr lvl="0"/>
            <a:r>
              <a:rPr lang="de-DE" dirty="0"/>
              <a:t>Mastertextformat bearbeiten</a:t>
            </a:r>
          </a:p>
          <a:p>
            <a:pPr lvl="1"/>
            <a:r>
              <a:rPr lang="de-DE" dirty="0"/>
              <a:t>Zweite Ebene</a:t>
            </a:r>
          </a:p>
        </p:txBody>
      </p:sp>
      <p:sp>
        <p:nvSpPr>
          <p:cNvPr id="13" name="Textplatzhalter 11">
            <a:extLst>
              <a:ext uri="{FF2B5EF4-FFF2-40B4-BE49-F238E27FC236}">
                <a16:creationId xmlns:a16="http://schemas.microsoft.com/office/drawing/2014/main" id="{C35F9118-B104-4778-9560-EF02BE0FAA5E}"/>
              </a:ext>
            </a:extLst>
          </p:cNvPr>
          <p:cNvSpPr>
            <a:spLocks noGrp="1"/>
          </p:cNvSpPr>
          <p:nvPr>
            <p:ph type="body" sz="quarter" idx="34"/>
          </p:nvPr>
        </p:nvSpPr>
        <p:spPr>
          <a:xfrm>
            <a:off x="4716465" y="1952627"/>
            <a:ext cx="3348038" cy="1476375"/>
          </a:xfrm>
        </p:spPr>
        <p:txBody>
          <a:bodyPr/>
          <a:lstStyle>
            <a:lvl1pPr algn="ctr">
              <a:lnSpc>
                <a:spcPts val="1800"/>
              </a:lnSpc>
              <a:defRPr sz="1200" cap="none" baseline="0">
                <a:solidFill>
                  <a:schemeClr val="tx1"/>
                </a:solidFill>
              </a:defRPr>
            </a:lvl1pPr>
            <a:lvl2pPr algn="ctr">
              <a:spcAft>
                <a:spcPts val="0"/>
              </a:spcAft>
              <a:defRPr/>
            </a:lvl2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3890248471"/>
      </p:ext>
    </p:extLst>
  </p:cSld>
  <p:clrMapOvr>
    <a:masterClrMapping/>
  </p:clrMapOvr>
  <p:extLst>
    <p:ext uri="{DCECCB84-F9BA-43D5-87BE-67443E8EF086}">
      <p15:sldGuideLst xmlns:p15="http://schemas.microsoft.com/office/powerpoint/2012/main">
        <p15:guide id="1" orient="horz" pos="1230" userDrawn="1">
          <p15:clr>
            <a:srgbClr val="5ACBF0"/>
          </p15:clr>
        </p15:guide>
        <p15:guide id="2" pos="680" userDrawn="1">
          <p15:clr>
            <a:srgbClr val="5ACBF0"/>
          </p15:clr>
        </p15:guide>
        <p15:guide id="3" pos="5080"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Two Chart Slide">
    <p:spTree>
      <p:nvGrpSpPr>
        <p:cNvPr id="1" name=""/>
        <p:cNvGrpSpPr/>
        <p:nvPr/>
      </p:nvGrpSpPr>
      <p:grpSpPr>
        <a:xfrm>
          <a:off x="0" y="0"/>
          <a:ext cx="0" cy="0"/>
          <a:chOff x="0" y="0"/>
          <a:chExt cx="0" cy="0"/>
        </a:xfrm>
      </p:grpSpPr>
      <p:sp>
        <p:nvSpPr>
          <p:cNvPr id="12" name="Text Placeholder 3"/>
          <p:cNvSpPr>
            <a:spLocks noGrp="1"/>
          </p:cNvSpPr>
          <p:nvPr>
            <p:ph type="body" sz="quarter" idx="18" hasCustomPrompt="1"/>
          </p:nvPr>
        </p:nvSpPr>
        <p:spPr>
          <a:xfrm>
            <a:off x="395289" y="5984876"/>
            <a:ext cx="4032250" cy="396874"/>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3" name="Text Placeholder 3"/>
          <p:cNvSpPr>
            <a:spLocks noGrp="1"/>
          </p:cNvSpPr>
          <p:nvPr>
            <p:ph type="body" sz="quarter" idx="20" hasCustomPrompt="1"/>
          </p:nvPr>
        </p:nvSpPr>
        <p:spPr>
          <a:xfrm>
            <a:off x="4716464" y="5984877"/>
            <a:ext cx="4032249"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4" name="Picture Placeholder 9"/>
          <p:cNvSpPr>
            <a:spLocks noGrp="1"/>
          </p:cNvSpPr>
          <p:nvPr>
            <p:ph type="pic" sz="quarter" idx="21" hasCustomPrompt="1"/>
          </p:nvPr>
        </p:nvSpPr>
        <p:spPr>
          <a:xfrm>
            <a:off x="395290" y="1952626"/>
            <a:ext cx="4032249" cy="4032250"/>
          </a:xfrm>
          <a:solidFill>
            <a:srgbClr val="EFEEE5"/>
          </a:solidFill>
        </p:spPr>
        <p:txBody>
          <a:bodyPr anchor="ctr" anchorCtr="0"/>
          <a:lstStyle>
            <a:lvl1pPr algn="ctr">
              <a:defRPr b="0">
                <a:solidFill>
                  <a:srgbClr val="8D9697"/>
                </a:solidFill>
              </a:defRPr>
            </a:lvl1pPr>
          </a:lstStyle>
          <a:p>
            <a:r>
              <a:rPr lang="en-GB" noProof="0"/>
              <a:t>Activate and paste chart</a:t>
            </a:r>
          </a:p>
        </p:txBody>
      </p:sp>
      <p:sp>
        <p:nvSpPr>
          <p:cNvPr id="15" name="Picture Placeholder 9"/>
          <p:cNvSpPr>
            <a:spLocks noGrp="1"/>
          </p:cNvSpPr>
          <p:nvPr>
            <p:ph type="pic" sz="quarter" idx="22" hasCustomPrompt="1"/>
          </p:nvPr>
        </p:nvSpPr>
        <p:spPr>
          <a:xfrm>
            <a:off x="4718051" y="1952626"/>
            <a:ext cx="4030663" cy="4032250"/>
          </a:xfrm>
          <a:solidFill>
            <a:srgbClr val="EFEEE5"/>
          </a:solidFill>
        </p:spPr>
        <p:txBody>
          <a:bodyPr anchor="ctr" anchorCtr="0"/>
          <a:lstStyle>
            <a:lvl1pPr algn="ctr">
              <a:defRPr b="0">
                <a:solidFill>
                  <a:srgbClr val="8D9697"/>
                </a:solidFill>
              </a:defRPr>
            </a:lvl1pPr>
          </a:lstStyle>
          <a:p>
            <a:r>
              <a:rPr lang="en-GB" noProof="0"/>
              <a:t>Activate and paste chart</a:t>
            </a:r>
          </a:p>
        </p:txBody>
      </p:sp>
      <p:sp>
        <p:nvSpPr>
          <p:cNvPr id="16" name="Text Placeholder 7"/>
          <p:cNvSpPr>
            <a:spLocks noGrp="1"/>
          </p:cNvSpPr>
          <p:nvPr>
            <p:ph type="body" sz="quarter" idx="14" hasCustomPrompt="1"/>
          </p:nvPr>
        </p:nvSpPr>
        <p:spPr>
          <a:xfrm>
            <a:off x="395289" y="1485901"/>
            <a:ext cx="4032250"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17" name="Text Placeholder 7"/>
          <p:cNvSpPr>
            <a:spLocks noGrp="1"/>
          </p:cNvSpPr>
          <p:nvPr>
            <p:ph type="body" sz="quarter" idx="23" hasCustomPrompt="1"/>
          </p:nvPr>
        </p:nvSpPr>
        <p:spPr>
          <a:xfrm>
            <a:off x="4716464" y="1484313"/>
            <a:ext cx="4032250" cy="468312"/>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cxnSp>
        <p:nvCxnSpPr>
          <p:cNvPr id="18" name="Straight Connector 1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9"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20"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2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25"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26"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sp>
        <p:nvSpPr>
          <p:cNvPr id="24"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2108629695"/>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Three Chart Slide">
    <p:spTree>
      <p:nvGrpSpPr>
        <p:cNvPr id="1" name=""/>
        <p:cNvGrpSpPr/>
        <p:nvPr/>
      </p:nvGrpSpPr>
      <p:grpSpPr>
        <a:xfrm>
          <a:off x="0" y="0"/>
          <a:ext cx="0" cy="0"/>
          <a:chOff x="0" y="0"/>
          <a:chExt cx="0" cy="0"/>
        </a:xfrm>
      </p:grpSpPr>
      <p:sp>
        <p:nvSpPr>
          <p:cNvPr id="13" name="Text Placeholder 3"/>
          <p:cNvSpPr>
            <a:spLocks noGrp="1"/>
          </p:cNvSpPr>
          <p:nvPr>
            <p:ph type="body" sz="quarter" idx="18" hasCustomPrompt="1"/>
          </p:nvPr>
        </p:nvSpPr>
        <p:spPr>
          <a:xfrm>
            <a:off x="395288"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6"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7"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8"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24" name="Text Placeholder 3"/>
          <p:cNvSpPr>
            <a:spLocks noGrp="1"/>
          </p:cNvSpPr>
          <p:nvPr>
            <p:ph type="body" sz="quarter" idx="19" hasCustomPrompt="1"/>
          </p:nvPr>
        </p:nvSpPr>
        <p:spPr>
          <a:xfrm>
            <a:off x="3276601"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5" name="Text Placeholder 3"/>
          <p:cNvSpPr>
            <a:spLocks noGrp="1"/>
          </p:cNvSpPr>
          <p:nvPr>
            <p:ph type="body" sz="quarter" idx="20" hasCustomPrompt="1"/>
          </p:nvPr>
        </p:nvSpPr>
        <p:spPr>
          <a:xfrm>
            <a:off x="6156221"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6"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27"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cxnSp>
        <p:nvCxnSpPr>
          <p:cNvPr id="28" name="Straight Connector 27">
            <a:extLst>
              <a:ext uri="{FF2B5EF4-FFF2-40B4-BE49-F238E27FC236}">
                <a16:creationId xmlns:a16="http://schemas.microsoft.com/office/drawing/2014/main" id="{C39A409F-83E8-4C88-B150-004E647F7D55}"/>
              </a:ext>
            </a:extLst>
          </p:cNvPr>
          <p:cNvCxnSpPr>
            <a:cxnSpLocks/>
          </p:cNvCxnSpPr>
          <p:nvPr userDrawn="1"/>
        </p:nvCxnSpPr>
        <p:spPr>
          <a:xfrm>
            <a:off x="396082" y="6380658"/>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5" name="Picture Placeholder 9"/>
          <p:cNvSpPr>
            <a:spLocks noGrp="1"/>
          </p:cNvSpPr>
          <p:nvPr>
            <p:ph type="pic" sz="quarter" idx="21" hasCustomPrompt="1"/>
          </p:nvPr>
        </p:nvSpPr>
        <p:spPr>
          <a:xfrm>
            <a:off x="395290" y="1952626"/>
            <a:ext cx="2592386"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20" name="Text Placeholder 7"/>
          <p:cNvSpPr>
            <a:spLocks noGrp="1"/>
          </p:cNvSpPr>
          <p:nvPr>
            <p:ph type="body" sz="quarter" idx="14" hasCustomPrompt="1"/>
          </p:nvPr>
        </p:nvSpPr>
        <p:spPr>
          <a:xfrm>
            <a:off x="395290" y="1485901"/>
            <a:ext cx="2592386"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22" name="Picture Placeholder 9"/>
          <p:cNvSpPr>
            <a:spLocks noGrp="1"/>
          </p:cNvSpPr>
          <p:nvPr>
            <p:ph type="pic" sz="quarter" idx="22" hasCustomPrompt="1"/>
          </p:nvPr>
        </p:nvSpPr>
        <p:spPr>
          <a:xfrm>
            <a:off x="3281665" y="1951510"/>
            <a:ext cx="2592386"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23" name="Text Placeholder 7"/>
          <p:cNvSpPr>
            <a:spLocks noGrp="1"/>
          </p:cNvSpPr>
          <p:nvPr>
            <p:ph type="body" sz="quarter" idx="23" hasCustomPrompt="1"/>
          </p:nvPr>
        </p:nvSpPr>
        <p:spPr>
          <a:xfrm>
            <a:off x="3281665" y="1484786"/>
            <a:ext cx="2592386"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29" name="Picture Placeholder 9"/>
          <p:cNvSpPr>
            <a:spLocks noGrp="1"/>
          </p:cNvSpPr>
          <p:nvPr>
            <p:ph type="pic" sz="quarter" idx="24" hasCustomPrompt="1"/>
          </p:nvPr>
        </p:nvSpPr>
        <p:spPr>
          <a:xfrm>
            <a:off x="6151158" y="1949430"/>
            <a:ext cx="2592386"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30" name="Text Placeholder 7"/>
          <p:cNvSpPr>
            <a:spLocks noGrp="1"/>
          </p:cNvSpPr>
          <p:nvPr>
            <p:ph type="body" sz="quarter" idx="25" hasCustomPrompt="1"/>
          </p:nvPr>
        </p:nvSpPr>
        <p:spPr>
          <a:xfrm>
            <a:off x="6151156" y="1482706"/>
            <a:ext cx="2592386"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21"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1596899596"/>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 Chart left &amp; Content">
    <p:spTree>
      <p:nvGrpSpPr>
        <p:cNvPr id="1" name=""/>
        <p:cNvGrpSpPr/>
        <p:nvPr/>
      </p:nvGrpSpPr>
      <p:grpSpPr>
        <a:xfrm>
          <a:off x="0" y="0"/>
          <a:ext cx="0" cy="0"/>
          <a:chOff x="0" y="0"/>
          <a:chExt cx="0" cy="0"/>
        </a:xfrm>
      </p:grpSpPr>
      <p:sp>
        <p:nvSpPr>
          <p:cNvPr id="10" name="Inhaltsplatzhalter 8"/>
          <p:cNvSpPr>
            <a:spLocks noGrp="1"/>
          </p:cNvSpPr>
          <p:nvPr>
            <p:ph sz="quarter" idx="14" hasCustomPrompt="1"/>
          </p:nvPr>
        </p:nvSpPr>
        <p:spPr bwMode="gray">
          <a:xfrm>
            <a:off x="4716464" y="1485900"/>
            <a:ext cx="4032250" cy="4498976"/>
          </a:xfrm>
          <a:prstGeom prst="rect">
            <a:avLst/>
          </a:prstGeom>
        </p:spPr>
        <p:txBody>
          <a:bodyPr/>
          <a:lstStyle>
            <a:lvl1pPr>
              <a:defRPr baseline="0"/>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3" name="Picture Placeholder 9"/>
          <p:cNvSpPr>
            <a:spLocks noGrp="1"/>
          </p:cNvSpPr>
          <p:nvPr>
            <p:ph type="pic" sz="quarter" idx="22" hasCustomPrompt="1"/>
          </p:nvPr>
        </p:nvSpPr>
        <p:spPr>
          <a:xfrm>
            <a:off x="395289" y="1952626"/>
            <a:ext cx="4032250"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16"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7"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8"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20" name="Text Placeholder 7"/>
          <p:cNvSpPr>
            <a:spLocks noGrp="1"/>
          </p:cNvSpPr>
          <p:nvPr>
            <p:ph type="body" sz="quarter" idx="23" hasCustomPrompt="1"/>
          </p:nvPr>
        </p:nvSpPr>
        <p:spPr>
          <a:xfrm>
            <a:off x="395289" y="1485901"/>
            <a:ext cx="4032250"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23" name="Text Placeholder 3"/>
          <p:cNvSpPr>
            <a:spLocks noGrp="1"/>
          </p:cNvSpPr>
          <p:nvPr>
            <p:ph type="body" sz="quarter" idx="18" hasCustomPrompt="1"/>
          </p:nvPr>
        </p:nvSpPr>
        <p:spPr>
          <a:xfrm>
            <a:off x="395289" y="5984877"/>
            <a:ext cx="4032250"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4" name="Text Placeholder 3"/>
          <p:cNvSpPr>
            <a:spLocks noGrp="1"/>
          </p:cNvSpPr>
          <p:nvPr>
            <p:ph type="body" sz="quarter" idx="20" hasCustomPrompt="1"/>
          </p:nvPr>
        </p:nvSpPr>
        <p:spPr>
          <a:xfrm>
            <a:off x="4716464" y="5984877"/>
            <a:ext cx="4032249"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cxnSp>
        <p:nvCxnSpPr>
          <p:cNvPr id="25" name="Straight Connector 24">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26"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27"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sp>
        <p:nvSpPr>
          <p:cNvPr id="14"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2059221620"/>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 Chart right &amp; Content">
    <p:spTree>
      <p:nvGrpSpPr>
        <p:cNvPr id="1" name=""/>
        <p:cNvGrpSpPr/>
        <p:nvPr/>
      </p:nvGrpSpPr>
      <p:grpSpPr>
        <a:xfrm>
          <a:off x="0" y="0"/>
          <a:ext cx="0" cy="0"/>
          <a:chOff x="0" y="0"/>
          <a:chExt cx="0" cy="0"/>
        </a:xfrm>
      </p:grpSpPr>
      <p:sp>
        <p:nvSpPr>
          <p:cNvPr id="9" name="Inhaltsplatzhalter 8"/>
          <p:cNvSpPr>
            <a:spLocks noGrp="1"/>
          </p:cNvSpPr>
          <p:nvPr>
            <p:ph sz="quarter" idx="13" hasCustomPrompt="1"/>
          </p:nvPr>
        </p:nvSpPr>
        <p:spPr bwMode="gray">
          <a:xfrm>
            <a:off x="395289" y="1484314"/>
            <a:ext cx="4032251" cy="4500562"/>
          </a:xfrm>
          <a:prstGeom prst="rect">
            <a:avLst/>
          </a:prstGeom>
        </p:spPr>
        <p:txBody>
          <a:bodyPr/>
          <a:lstStyle>
            <a:lvl1pPr>
              <a:defRPr baseline="0"/>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3" name="Picture Placeholder 9"/>
          <p:cNvSpPr>
            <a:spLocks noGrp="1"/>
          </p:cNvSpPr>
          <p:nvPr>
            <p:ph type="pic" sz="quarter" idx="22" hasCustomPrompt="1"/>
          </p:nvPr>
        </p:nvSpPr>
        <p:spPr>
          <a:xfrm>
            <a:off x="4716464" y="1952626"/>
            <a:ext cx="4032250"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cxnSp>
        <p:nvCxnSpPr>
          <p:cNvPr id="15" name="Straight Connector 14">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6"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7"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8"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24" name="Text Placeholder 7"/>
          <p:cNvSpPr>
            <a:spLocks noGrp="1"/>
          </p:cNvSpPr>
          <p:nvPr>
            <p:ph type="body" sz="quarter" idx="23" hasCustomPrompt="1"/>
          </p:nvPr>
        </p:nvSpPr>
        <p:spPr>
          <a:xfrm>
            <a:off x="4716464" y="1484313"/>
            <a:ext cx="4032250" cy="468312"/>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28" name="Text Placeholder 3"/>
          <p:cNvSpPr>
            <a:spLocks noGrp="1"/>
          </p:cNvSpPr>
          <p:nvPr>
            <p:ph type="body" sz="quarter" idx="18" hasCustomPrompt="1"/>
          </p:nvPr>
        </p:nvSpPr>
        <p:spPr>
          <a:xfrm>
            <a:off x="395289" y="5984876"/>
            <a:ext cx="4032250" cy="396874"/>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9" name="Text Placeholder 3"/>
          <p:cNvSpPr>
            <a:spLocks noGrp="1"/>
          </p:cNvSpPr>
          <p:nvPr>
            <p:ph type="body" sz="quarter" idx="20" hasCustomPrompt="1"/>
          </p:nvPr>
        </p:nvSpPr>
        <p:spPr>
          <a:xfrm>
            <a:off x="4716464" y="5984876"/>
            <a:ext cx="4032249" cy="396874"/>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30"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31"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sp>
        <p:nvSpPr>
          <p:cNvPr id="14"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2597999811"/>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 Empty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8"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3"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4"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8" name="Text Placeholder 3"/>
          <p:cNvSpPr>
            <a:spLocks noGrp="1"/>
          </p:cNvSpPr>
          <p:nvPr>
            <p:ph type="body" sz="quarter" idx="18" hasCustomPrompt="1"/>
          </p:nvPr>
        </p:nvSpPr>
        <p:spPr>
          <a:xfrm>
            <a:off x="395289" y="5984877"/>
            <a:ext cx="8353424"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9"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20"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sp>
        <p:nvSpPr>
          <p:cNvPr id="10"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2072056551"/>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 Box and Text">
    <p:spTree>
      <p:nvGrpSpPr>
        <p:cNvPr id="1" name=""/>
        <p:cNvGrpSpPr/>
        <p:nvPr/>
      </p:nvGrpSpPr>
      <p:grpSpPr>
        <a:xfrm>
          <a:off x="0" y="0"/>
          <a:ext cx="0" cy="0"/>
          <a:chOff x="0" y="0"/>
          <a:chExt cx="0" cy="0"/>
        </a:xfrm>
      </p:grpSpPr>
      <p:sp>
        <p:nvSpPr>
          <p:cNvPr id="9" name="Inhaltsplatzhalter 8"/>
          <p:cNvSpPr>
            <a:spLocks noGrp="1"/>
          </p:cNvSpPr>
          <p:nvPr>
            <p:ph sz="quarter" idx="13" hasCustomPrompt="1"/>
          </p:nvPr>
        </p:nvSpPr>
        <p:spPr bwMode="gray">
          <a:xfrm>
            <a:off x="4716464" y="1483200"/>
            <a:ext cx="4032251" cy="4500562"/>
          </a:xfrm>
          <a:prstGeom prst="rect">
            <a:avLst/>
          </a:prstGeom>
        </p:spPr>
        <p:txBody>
          <a:bodyPr/>
          <a:lstStyle>
            <a:lvl1pPr>
              <a:defRPr/>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15" name="Straight Connector 14">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6"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7"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8"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28" name="Text Placeholder 3"/>
          <p:cNvSpPr>
            <a:spLocks noGrp="1"/>
          </p:cNvSpPr>
          <p:nvPr>
            <p:ph type="body" sz="quarter" idx="18" hasCustomPrompt="1"/>
          </p:nvPr>
        </p:nvSpPr>
        <p:spPr>
          <a:xfrm>
            <a:off x="395289" y="5984876"/>
            <a:ext cx="8353424" cy="396874"/>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4" name="Inhaltsplatzhalter 8"/>
          <p:cNvSpPr>
            <a:spLocks noGrp="1"/>
          </p:cNvSpPr>
          <p:nvPr>
            <p:ph sz="quarter" idx="19" hasCustomPrompt="1"/>
          </p:nvPr>
        </p:nvSpPr>
        <p:spPr bwMode="gray">
          <a:xfrm>
            <a:off x="395289" y="1483200"/>
            <a:ext cx="4032251" cy="4500562"/>
          </a:xfrm>
          <a:prstGeom prst="rect">
            <a:avLst/>
          </a:prstGeom>
          <a:solidFill>
            <a:srgbClr val="EFEEE5"/>
          </a:solidFill>
        </p:spPr>
        <p:txBody>
          <a:bodyPr/>
          <a:lstStyle>
            <a:lvl1pPr>
              <a:defRPr/>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20"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21"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sp>
        <p:nvSpPr>
          <p:cNvPr id="12"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3703731538"/>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8 Small Box and Text">
    <p:spTree>
      <p:nvGrpSpPr>
        <p:cNvPr id="1" name=""/>
        <p:cNvGrpSpPr/>
        <p:nvPr/>
      </p:nvGrpSpPr>
      <p:grpSpPr>
        <a:xfrm>
          <a:off x="0" y="0"/>
          <a:ext cx="0" cy="0"/>
          <a:chOff x="0" y="0"/>
          <a:chExt cx="0" cy="0"/>
        </a:xfrm>
      </p:grpSpPr>
      <p:sp>
        <p:nvSpPr>
          <p:cNvPr id="9" name="Inhaltsplatzhalter 8"/>
          <p:cNvSpPr>
            <a:spLocks noGrp="1"/>
          </p:cNvSpPr>
          <p:nvPr>
            <p:ph sz="quarter" idx="13" hasCustomPrompt="1"/>
          </p:nvPr>
        </p:nvSpPr>
        <p:spPr bwMode="gray">
          <a:xfrm>
            <a:off x="3264890" y="1483200"/>
            <a:ext cx="5483824" cy="4500562"/>
          </a:xfrm>
          <a:prstGeom prst="rect">
            <a:avLst/>
          </a:prstGeom>
        </p:spPr>
        <p:txBody>
          <a:bodyPr/>
          <a:lstStyle>
            <a:lvl1pPr>
              <a:defRPr/>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15" name="Straight Connector 14">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6"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7"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8"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28" name="Text Placeholder 3"/>
          <p:cNvSpPr>
            <a:spLocks noGrp="1"/>
          </p:cNvSpPr>
          <p:nvPr>
            <p:ph type="body" sz="quarter" idx="18" hasCustomPrompt="1"/>
          </p:nvPr>
        </p:nvSpPr>
        <p:spPr>
          <a:xfrm>
            <a:off x="395289" y="5984876"/>
            <a:ext cx="8353424" cy="396874"/>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4" name="Inhaltsplatzhalter 8"/>
          <p:cNvSpPr>
            <a:spLocks noGrp="1"/>
          </p:cNvSpPr>
          <p:nvPr>
            <p:ph sz="quarter" idx="19" hasCustomPrompt="1"/>
          </p:nvPr>
        </p:nvSpPr>
        <p:spPr bwMode="gray">
          <a:xfrm>
            <a:off x="395288" y="1483200"/>
            <a:ext cx="2592001" cy="4498149"/>
          </a:xfrm>
          <a:prstGeom prst="rect">
            <a:avLst/>
          </a:prstGeom>
          <a:solidFill>
            <a:srgbClr val="EFEEE5"/>
          </a:solidFill>
        </p:spPr>
        <p:txBody>
          <a:bodyPr/>
          <a:lstStyle>
            <a:lvl1pPr>
              <a:defRPr/>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2"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13"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sp>
        <p:nvSpPr>
          <p:cNvPr id="20"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3989834962"/>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 Text Slide">
    <p:spTree>
      <p:nvGrpSpPr>
        <p:cNvPr id="1" name=""/>
        <p:cNvGrpSpPr/>
        <p:nvPr/>
      </p:nvGrpSpPr>
      <p:grpSpPr>
        <a:xfrm>
          <a:off x="0" y="0"/>
          <a:ext cx="0" cy="0"/>
          <a:chOff x="0" y="0"/>
          <a:chExt cx="0" cy="0"/>
        </a:xfrm>
      </p:grpSpPr>
      <p:sp>
        <p:nvSpPr>
          <p:cNvPr id="11" name="Inhaltsplatzhalter 5"/>
          <p:cNvSpPr>
            <a:spLocks noGrp="1"/>
          </p:cNvSpPr>
          <p:nvPr>
            <p:ph sz="quarter" idx="13" hasCustomPrompt="1"/>
          </p:nvPr>
        </p:nvSpPr>
        <p:spPr bwMode="gray">
          <a:xfrm>
            <a:off x="395288" y="1484730"/>
            <a:ext cx="8353425" cy="4500145"/>
          </a:xfrm>
        </p:spPr>
        <p:txBody>
          <a:bodyPr/>
          <a:lstStyle>
            <a:lvl1pPr>
              <a:defRPr/>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12" name="Straight Connector 11">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3"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4"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5"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9" name="Text Placeholder 3"/>
          <p:cNvSpPr>
            <a:spLocks noGrp="1"/>
          </p:cNvSpPr>
          <p:nvPr>
            <p:ph type="body" sz="quarter" idx="18" hasCustomPrompt="1"/>
          </p:nvPr>
        </p:nvSpPr>
        <p:spPr>
          <a:xfrm>
            <a:off x="395289" y="5984877"/>
            <a:ext cx="8353424"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0"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21"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sp>
        <p:nvSpPr>
          <p:cNvPr id="17"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303980391"/>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 Three Content Slide">
    <p:spTree>
      <p:nvGrpSpPr>
        <p:cNvPr id="1" name=""/>
        <p:cNvGrpSpPr/>
        <p:nvPr/>
      </p:nvGrpSpPr>
      <p:grpSpPr>
        <a:xfrm>
          <a:off x="0" y="0"/>
          <a:ext cx="0" cy="0"/>
          <a:chOff x="0" y="0"/>
          <a:chExt cx="0" cy="0"/>
        </a:xfrm>
      </p:grpSpPr>
      <p:sp>
        <p:nvSpPr>
          <p:cNvPr id="9" name="Inhaltsplatzhalter 8"/>
          <p:cNvSpPr>
            <a:spLocks noGrp="1"/>
          </p:cNvSpPr>
          <p:nvPr>
            <p:ph sz="quarter" idx="13" hasCustomPrompt="1"/>
          </p:nvPr>
        </p:nvSpPr>
        <p:spPr bwMode="gray">
          <a:xfrm>
            <a:off x="395288" y="1483202"/>
            <a:ext cx="2592492" cy="4500145"/>
          </a:xfrm>
          <a:prstGeom prst="rect">
            <a:avLst/>
          </a:prstGeom>
        </p:spPr>
        <p:txBody>
          <a:bodyPr/>
          <a:lstStyle>
            <a:lvl1pPr>
              <a:defRPr baseline="0"/>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0" name="Inhaltsplatzhalter 8"/>
          <p:cNvSpPr>
            <a:spLocks noGrp="1"/>
          </p:cNvSpPr>
          <p:nvPr>
            <p:ph sz="quarter" idx="14" hasCustomPrompt="1"/>
          </p:nvPr>
        </p:nvSpPr>
        <p:spPr bwMode="gray">
          <a:xfrm>
            <a:off x="3276600" y="1483200"/>
            <a:ext cx="2590800" cy="4500562"/>
          </a:xfrm>
          <a:prstGeom prst="rect">
            <a:avLst/>
          </a:prstGeom>
        </p:spPr>
        <p:txBody>
          <a:bodyPr/>
          <a:lstStyle>
            <a:lvl1pPr>
              <a:defRPr baseline="0"/>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8" name="Inhaltsplatzhalter 8"/>
          <p:cNvSpPr>
            <a:spLocks noGrp="1"/>
          </p:cNvSpPr>
          <p:nvPr>
            <p:ph sz="quarter" idx="15" hasCustomPrompt="1"/>
          </p:nvPr>
        </p:nvSpPr>
        <p:spPr bwMode="gray">
          <a:xfrm>
            <a:off x="6156220" y="1483202"/>
            <a:ext cx="2592492" cy="4500145"/>
          </a:xfrm>
          <a:prstGeom prst="rect">
            <a:avLst/>
          </a:prstGeom>
        </p:spPr>
        <p:txBody>
          <a:bodyPr/>
          <a:lstStyle>
            <a:lvl1pPr>
              <a:defRPr/>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3" name="Text Placeholder 3"/>
          <p:cNvSpPr>
            <a:spLocks noGrp="1"/>
          </p:cNvSpPr>
          <p:nvPr>
            <p:ph type="body" sz="quarter" idx="18" hasCustomPrompt="1"/>
          </p:nvPr>
        </p:nvSpPr>
        <p:spPr>
          <a:xfrm>
            <a:off x="395288"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6"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7"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8"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24" name="Text Placeholder 3"/>
          <p:cNvSpPr>
            <a:spLocks noGrp="1"/>
          </p:cNvSpPr>
          <p:nvPr>
            <p:ph type="body" sz="quarter" idx="19" hasCustomPrompt="1"/>
          </p:nvPr>
        </p:nvSpPr>
        <p:spPr>
          <a:xfrm>
            <a:off x="3276601"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5" name="Text Placeholder 3"/>
          <p:cNvSpPr>
            <a:spLocks noGrp="1"/>
          </p:cNvSpPr>
          <p:nvPr>
            <p:ph type="body" sz="quarter" idx="20" hasCustomPrompt="1"/>
          </p:nvPr>
        </p:nvSpPr>
        <p:spPr>
          <a:xfrm>
            <a:off x="6156221"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6"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27"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cxnSp>
        <p:nvCxnSpPr>
          <p:cNvPr id="28" name="Straight Connector 27">
            <a:extLst>
              <a:ext uri="{FF2B5EF4-FFF2-40B4-BE49-F238E27FC236}">
                <a16:creationId xmlns:a16="http://schemas.microsoft.com/office/drawing/2014/main" id="{C39A409F-83E8-4C88-B150-004E647F7D55}"/>
              </a:ext>
            </a:extLst>
          </p:cNvPr>
          <p:cNvCxnSpPr>
            <a:cxnSpLocks/>
          </p:cNvCxnSpPr>
          <p:nvPr userDrawn="1"/>
        </p:nvCxnSpPr>
        <p:spPr>
          <a:xfrm>
            <a:off x="396082" y="6380658"/>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5"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497233757"/>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Titel 3"/>
          <p:cNvSpPr>
            <a:spLocks noGrp="1"/>
          </p:cNvSpPr>
          <p:nvPr>
            <p:ph type="title" hasCustomPrompt="1"/>
          </p:nvPr>
        </p:nvSpPr>
        <p:spPr bwMode="gray">
          <a:xfrm>
            <a:off x="395289" y="333375"/>
            <a:ext cx="8340589" cy="359829"/>
          </a:xfrm>
          <a:prstGeom prst="rect">
            <a:avLst/>
          </a:prstGeom>
        </p:spPr>
        <p:txBody>
          <a:bodyPr/>
          <a:lstStyle>
            <a:lvl1pPr>
              <a:defRPr/>
            </a:lvl1pPr>
          </a:lstStyle>
          <a:p>
            <a:r>
              <a:rPr lang="en-GB" noProof="0" dirty="0"/>
              <a:t>AGENDA</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717923" y="1486585"/>
            <a:ext cx="3959352" cy="4678126"/>
          </a:xfrm>
          <a:prstGeom prst="rect">
            <a:avLst/>
          </a:prstGeom>
          <a:noFill/>
          <a:extLst>
            <a:ext uri="{909E8E84-426E-40DD-AFC4-6F175D3DCCD1}">
              <a14:hiddenFill xmlns:a14="http://schemas.microsoft.com/office/drawing/2010/main">
                <a:solidFill>
                  <a:srgbClr val="FFFFFF"/>
                </a:solidFill>
              </a14:hiddenFill>
            </a:ext>
          </a:extLst>
        </p:spPr>
      </p:pic>
      <p:sp>
        <p:nvSpPr>
          <p:cNvPr id="9"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0"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cxnSp>
        <p:nvCxnSpPr>
          <p:cNvPr id="14" name="Straight Connector 13">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6" name="Inhaltsplatzhalter 8"/>
          <p:cNvSpPr>
            <a:spLocks noGrp="1"/>
          </p:cNvSpPr>
          <p:nvPr>
            <p:ph sz="quarter" idx="13" hasCustomPrompt="1"/>
          </p:nvPr>
        </p:nvSpPr>
        <p:spPr bwMode="gray">
          <a:xfrm>
            <a:off x="395289" y="1484314"/>
            <a:ext cx="4032251" cy="4500562"/>
          </a:xfrm>
          <a:prstGeom prst="rect">
            <a:avLst/>
          </a:prstGeom>
        </p:spPr>
        <p:txBody>
          <a:bodyPr/>
          <a:lstStyle>
            <a:lvl1pPr>
              <a:defRPr baseline="0"/>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3"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149454322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a:t>Investment Promotion &amp; Solutions</a:t>
            </a:r>
            <a:endParaRPr lang="en-GB" dirty="0"/>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8" name="Textplatzhalter 3">
            <a:extLst>
              <a:ext uri="{FF2B5EF4-FFF2-40B4-BE49-F238E27FC236}">
                <a16:creationId xmlns:a16="http://schemas.microsoft.com/office/drawing/2014/main" id="{0122DF08-947D-4B64-B5DD-C31B70C7A044}"/>
              </a:ext>
            </a:extLst>
          </p:cNvPr>
          <p:cNvSpPr>
            <a:spLocks noGrp="1"/>
          </p:cNvSpPr>
          <p:nvPr>
            <p:ph type="body" sz="quarter" idx="14" hasCustomPrompt="1"/>
          </p:nvPr>
        </p:nvSpPr>
        <p:spPr>
          <a:xfrm>
            <a:off x="762000" y="1808165"/>
            <a:ext cx="7626001" cy="4033837"/>
          </a:xfrm>
        </p:spPr>
        <p:txBody>
          <a:bodyPr numCol="2" spcCol="288000"/>
          <a:lstStyle>
            <a:lvl1pPr marL="0" indent="0" algn="l">
              <a:lnSpc>
                <a:spcPts val="1000"/>
              </a:lnSpc>
              <a:tabLst>
                <a:tab pos="360000" algn="l"/>
              </a:tabLst>
              <a:defRPr sz="750" cap="none" baseline="0">
                <a:solidFill>
                  <a:schemeClr val="tx1"/>
                </a:solidFill>
              </a:defRPr>
            </a:lvl1pPr>
            <a:lvl2pPr marL="360000" indent="-36000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Text</a:t>
            </a:r>
          </a:p>
        </p:txBody>
      </p:sp>
    </p:spTree>
    <p:extLst>
      <p:ext uri="{BB962C8B-B14F-4D97-AF65-F5344CB8AC3E}">
        <p14:creationId xmlns:p14="http://schemas.microsoft.com/office/powerpoint/2010/main" val="2991549674"/>
      </p:ext>
    </p:extLst>
  </p:cSld>
  <p:clrMapOvr>
    <a:masterClrMapping/>
  </p:clrMapOvr>
  <p:extLst>
    <p:ext uri="{DCECCB84-F9BA-43D5-87BE-67443E8EF086}">
      <p15:sldGuideLst xmlns:p15="http://schemas.microsoft.com/office/powerpoint/2012/main">
        <p15:guide id="1" pos="476" userDrawn="1">
          <p15:clr>
            <a:srgbClr val="5ACBF0"/>
          </p15:clr>
        </p15:guide>
        <p15:guide id="2" pos="5284" userDrawn="1">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ontact Slide">
    <p:spTree>
      <p:nvGrpSpPr>
        <p:cNvPr id="1" name=""/>
        <p:cNvGrpSpPr/>
        <p:nvPr/>
      </p:nvGrpSpPr>
      <p:grpSpPr>
        <a:xfrm>
          <a:off x="0" y="0"/>
          <a:ext cx="0" cy="0"/>
          <a:chOff x="0" y="0"/>
          <a:chExt cx="0" cy="0"/>
        </a:xfrm>
      </p:grpSpPr>
      <p:sp>
        <p:nvSpPr>
          <p:cNvPr id="3" name="Textplatzhalter 2"/>
          <p:cNvSpPr>
            <a:spLocks noGrp="1"/>
          </p:cNvSpPr>
          <p:nvPr>
            <p:ph type="body" sz="quarter" idx="10" hasCustomPrompt="1"/>
          </p:nvPr>
        </p:nvSpPr>
        <p:spPr bwMode="gray">
          <a:xfrm>
            <a:off x="395288" y="2142381"/>
            <a:ext cx="2592387" cy="1008112"/>
          </a:xfrm>
        </p:spPr>
        <p:txBody>
          <a:bodyPr/>
          <a:lstStyle>
            <a:lvl1pPr marL="0" indent="0" algn="ctr">
              <a:lnSpc>
                <a:spcPts val="1500"/>
              </a:lnSpc>
              <a:spcBef>
                <a:spcPts val="0"/>
              </a:spcBef>
              <a:spcAft>
                <a:spcPts val="0"/>
              </a:spcAft>
              <a:buFont typeface="Arial" panose="020B0604020202020204" pitchFamily="34" charset="0"/>
              <a:buNone/>
              <a:defRPr sz="1500">
                <a:solidFill>
                  <a:schemeClr val="accent1"/>
                </a:solidFill>
              </a:defRPr>
            </a:lvl1pPr>
            <a:lvl2pPr marL="0" indent="0" algn="ctr">
              <a:lnSpc>
                <a:spcPts val="1500"/>
              </a:lnSpc>
              <a:spcBef>
                <a:spcPts val="0"/>
              </a:spcBef>
              <a:spcAft>
                <a:spcPts val="0"/>
              </a:spcAft>
              <a:buFont typeface="Arial" panose="020B0604020202020204" pitchFamily="34" charset="0"/>
              <a:buNone/>
              <a:defRPr sz="1500">
                <a:solidFill>
                  <a:schemeClr val="accent1"/>
                </a:solidFill>
              </a:defRPr>
            </a:lvl2pPr>
            <a:lvl3pPr marL="0" indent="0" algn="ctr">
              <a:lnSpc>
                <a:spcPts val="1500"/>
              </a:lnSpc>
              <a:spcBef>
                <a:spcPts val="0"/>
              </a:spcBef>
              <a:spcAft>
                <a:spcPts val="0"/>
              </a:spcAft>
              <a:buNone/>
              <a:defRPr sz="1500">
                <a:solidFill>
                  <a:schemeClr val="accent1"/>
                </a:solidFill>
              </a:defRPr>
            </a:lvl3pPr>
            <a:lvl4pPr marL="0" indent="0" algn="ctr">
              <a:lnSpc>
                <a:spcPts val="1500"/>
              </a:lnSpc>
              <a:spcBef>
                <a:spcPts val="0"/>
              </a:spcBef>
              <a:spcAft>
                <a:spcPts val="0"/>
              </a:spcAft>
              <a:buNone/>
              <a:defRPr sz="1500">
                <a:solidFill>
                  <a:schemeClr val="accent1"/>
                </a:solidFill>
              </a:defRPr>
            </a:lvl4pPr>
            <a:lvl5pPr marL="0" indent="0" algn="ctr">
              <a:lnSpc>
                <a:spcPts val="1500"/>
              </a:lnSpc>
              <a:spcBef>
                <a:spcPts val="0"/>
              </a:spcBef>
              <a:spcAft>
                <a:spcPts val="0"/>
              </a:spcAft>
              <a:buNone/>
              <a:defRPr sz="1500">
                <a:solidFill>
                  <a:schemeClr val="accent1"/>
                </a:solidFill>
              </a:defRPr>
            </a:lvl5pPr>
            <a:lvl6pPr marL="0" indent="0" algn="ctr">
              <a:lnSpc>
                <a:spcPts val="1500"/>
              </a:lnSpc>
              <a:spcBef>
                <a:spcPts val="0"/>
              </a:spcBef>
              <a:spcAft>
                <a:spcPts val="0"/>
              </a:spcAft>
              <a:buNone/>
              <a:defRPr sz="1500">
                <a:solidFill>
                  <a:schemeClr val="accent1"/>
                </a:solidFill>
              </a:defRPr>
            </a:lvl6pPr>
            <a:lvl7pPr marL="0" indent="0" algn="ctr">
              <a:lnSpc>
                <a:spcPts val="1500"/>
              </a:lnSpc>
              <a:spcBef>
                <a:spcPts val="0"/>
              </a:spcBef>
              <a:spcAft>
                <a:spcPts val="0"/>
              </a:spcAft>
              <a:buNone/>
              <a:defRPr sz="1500">
                <a:solidFill>
                  <a:schemeClr val="accent1"/>
                </a:solidFill>
              </a:defRPr>
            </a:lvl7pPr>
            <a:lvl8pPr marL="0" indent="0" algn="ctr">
              <a:lnSpc>
                <a:spcPts val="1500"/>
              </a:lnSpc>
              <a:spcBef>
                <a:spcPts val="0"/>
              </a:spcBef>
              <a:spcAft>
                <a:spcPts val="0"/>
              </a:spcAft>
              <a:buNone/>
              <a:defRPr sz="1500">
                <a:solidFill>
                  <a:schemeClr val="accent1"/>
                </a:solidFill>
              </a:defRPr>
            </a:lvl8pPr>
            <a:lvl9pPr marL="0" indent="0" algn="ctr">
              <a:lnSpc>
                <a:spcPts val="1500"/>
              </a:lnSpc>
              <a:spcBef>
                <a:spcPts val="0"/>
              </a:spcBef>
              <a:spcAft>
                <a:spcPts val="0"/>
              </a:spcAft>
              <a:buNone/>
              <a:defRPr sz="1500">
                <a:solidFill>
                  <a:schemeClr val="accent1"/>
                </a:solidFill>
              </a:defRPr>
            </a:lvl9pPr>
          </a:lstStyle>
          <a:p>
            <a:pPr lvl="0"/>
            <a:r>
              <a:rPr lang="en-GB" noProof="0" dirty="0"/>
              <a:t>Contact details1</a:t>
            </a:r>
          </a:p>
        </p:txBody>
      </p:sp>
      <p:sp>
        <p:nvSpPr>
          <p:cNvPr id="6" name="Textplatzhalter 2"/>
          <p:cNvSpPr>
            <a:spLocks noGrp="1"/>
          </p:cNvSpPr>
          <p:nvPr>
            <p:ph type="body" sz="quarter" idx="11" hasCustomPrompt="1"/>
          </p:nvPr>
        </p:nvSpPr>
        <p:spPr bwMode="gray">
          <a:xfrm>
            <a:off x="3276600" y="2142381"/>
            <a:ext cx="2590800" cy="1008112"/>
          </a:xfrm>
        </p:spPr>
        <p:txBody>
          <a:bodyPr/>
          <a:lstStyle>
            <a:lvl1pPr marL="0" indent="0" algn="ctr">
              <a:lnSpc>
                <a:spcPts val="1500"/>
              </a:lnSpc>
              <a:spcBef>
                <a:spcPts val="0"/>
              </a:spcBef>
              <a:spcAft>
                <a:spcPts val="0"/>
              </a:spcAft>
              <a:buFont typeface="Arial" panose="020B0604020202020204" pitchFamily="34" charset="0"/>
              <a:buNone/>
              <a:defRPr sz="1500">
                <a:solidFill>
                  <a:schemeClr val="accent1"/>
                </a:solidFill>
              </a:defRPr>
            </a:lvl1pPr>
            <a:lvl2pPr marL="0" indent="0" algn="ctr">
              <a:lnSpc>
                <a:spcPts val="1500"/>
              </a:lnSpc>
              <a:spcBef>
                <a:spcPts val="0"/>
              </a:spcBef>
              <a:spcAft>
                <a:spcPts val="0"/>
              </a:spcAft>
              <a:buFont typeface="Arial" panose="020B0604020202020204" pitchFamily="34" charset="0"/>
              <a:buNone/>
              <a:defRPr sz="1500">
                <a:solidFill>
                  <a:schemeClr val="accent1"/>
                </a:solidFill>
              </a:defRPr>
            </a:lvl2pPr>
            <a:lvl3pPr marL="0" indent="0" algn="ctr">
              <a:lnSpc>
                <a:spcPts val="1500"/>
              </a:lnSpc>
              <a:spcBef>
                <a:spcPts val="0"/>
              </a:spcBef>
              <a:spcAft>
                <a:spcPts val="0"/>
              </a:spcAft>
              <a:buNone/>
              <a:defRPr sz="1500">
                <a:solidFill>
                  <a:schemeClr val="accent1"/>
                </a:solidFill>
              </a:defRPr>
            </a:lvl3pPr>
            <a:lvl4pPr marL="0" indent="0" algn="ctr">
              <a:lnSpc>
                <a:spcPts val="1500"/>
              </a:lnSpc>
              <a:spcBef>
                <a:spcPts val="0"/>
              </a:spcBef>
              <a:spcAft>
                <a:spcPts val="0"/>
              </a:spcAft>
              <a:buNone/>
              <a:defRPr sz="1500">
                <a:solidFill>
                  <a:schemeClr val="accent1"/>
                </a:solidFill>
              </a:defRPr>
            </a:lvl4pPr>
            <a:lvl5pPr marL="0" indent="0" algn="ctr">
              <a:lnSpc>
                <a:spcPts val="1500"/>
              </a:lnSpc>
              <a:spcBef>
                <a:spcPts val="0"/>
              </a:spcBef>
              <a:spcAft>
                <a:spcPts val="0"/>
              </a:spcAft>
              <a:buNone/>
              <a:defRPr sz="1500">
                <a:solidFill>
                  <a:schemeClr val="accent1"/>
                </a:solidFill>
              </a:defRPr>
            </a:lvl5pPr>
            <a:lvl6pPr marL="0" indent="0" algn="ctr">
              <a:lnSpc>
                <a:spcPts val="1500"/>
              </a:lnSpc>
              <a:spcBef>
                <a:spcPts val="0"/>
              </a:spcBef>
              <a:spcAft>
                <a:spcPts val="0"/>
              </a:spcAft>
              <a:buNone/>
              <a:defRPr sz="1500">
                <a:solidFill>
                  <a:schemeClr val="accent1"/>
                </a:solidFill>
              </a:defRPr>
            </a:lvl6pPr>
            <a:lvl7pPr marL="0" indent="0" algn="ctr">
              <a:lnSpc>
                <a:spcPts val="1500"/>
              </a:lnSpc>
              <a:spcBef>
                <a:spcPts val="0"/>
              </a:spcBef>
              <a:spcAft>
                <a:spcPts val="0"/>
              </a:spcAft>
              <a:buNone/>
              <a:defRPr sz="1500">
                <a:solidFill>
                  <a:schemeClr val="accent1"/>
                </a:solidFill>
              </a:defRPr>
            </a:lvl7pPr>
            <a:lvl8pPr marL="0" indent="0" algn="ctr">
              <a:lnSpc>
                <a:spcPts val="1500"/>
              </a:lnSpc>
              <a:spcBef>
                <a:spcPts val="0"/>
              </a:spcBef>
              <a:spcAft>
                <a:spcPts val="0"/>
              </a:spcAft>
              <a:buNone/>
              <a:defRPr sz="1500">
                <a:solidFill>
                  <a:schemeClr val="accent1"/>
                </a:solidFill>
              </a:defRPr>
            </a:lvl8pPr>
            <a:lvl9pPr marL="0" indent="0" algn="ctr">
              <a:lnSpc>
                <a:spcPts val="1500"/>
              </a:lnSpc>
              <a:spcBef>
                <a:spcPts val="0"/>
              </a:spcBef>
              <a:spcAft>
                <a:spcPts val="0"/>
              </a:spcAft>
              <a:buNone/>
              <a:defRPr sz="1500">
                <a:solidFill>
                  <a:schemeClr val="accent1"/>
                </a:solidFill>
              </a:defRPr>
            </a:lvl9pPr>
          </a:lstStyle>
          <a:p>
            <a:pPr lvl="0"/>
            <a:r>
              <a:rPr lang="en-GB" noProof="0" dirty="0"/>
              <a:t>Contact details2</a:t>
            </a:r>
          </a:p>
        </p:txBody>
      </p:sp>
      <p:sp>
        <p:nvSpPr>
          <p:cNvPr id="8" name="Textplatzhalter 2"/>
          <p:cNvSpPr>
            <a:spLocks noGrp="1"/>
          </p:cNvSpPr>
          <p:nvPr>
            <p:ph type="body" sz="quarter" idx="12" hasCustomPrompt="1"/>
          </p:nvPr>
        </p:nvSpPr>
        <p:spPr bwMode="gray">
          <a:xfrm>
            <a:off x="6156326" y="2142381"/>
            <a:ext cx="2592388" cy="1008112"/>
          </a:xfrm>
        </p:spPr>
        <p:txBody>
          <a:bodyPr/>
          <a:lstStyle>
            <a:lvl1pPr marL="0" indent="0" algn="ctr">
              <a:lnSpc>
                <a:spcPts val="1500"/>
              </a:lnSpc>
              <a:spcBef>
                <a:spcPts val="0"/>
              </a:spcBef>
              <a:spcAft>
                <a:spcPts val="0"/>
              </a:spcAft>
              <a:buFont typeface="Arial" panose="020B0604020202020204" pitchFamily="34" charset="0"/>
              <a:buNone/>
              <a:defRPr sz="1500">
                <a:solidFill>
                  <a:schemeClr val="accent1"/>
                </a:solidFill>
              </a:defRPr>
            </a:lvl1pPr>
            <a:lvl2pPr marL="0" indent="0" algn="ctr">
              <a:lnSpc>
                <a:spcPts val="1500"/>
              </a:lnSpc>
              <a:spcBef>
                <a:spcPts val="0"/>
              </a:spcBef>
              <a:spcAft>
                <a:spcPts val="0"/>
              </a:spcAft>
              <a:buFont typeface="Arial" panose="020B0604020202020204" pitchFamily="34" charset="0"/>
              <a:buNone/>
              <a:defRPr sz="1500">
                <a:solidFill>
                  <a:schemeClr val="accent1"/>
                </a:solidFill>
              </a:defRPr>
            </a:lvl2pPr>
            <a:lvl3pPr marL="0" indent="0" algn="ctr">
              <a:lnSpc>
                <a:spcPts val="1500"/>
              </a:lnSpc>
              <a:spcBef>
                <a:spcPts val="0"/>
              </a:spcBef>
              <a:spcAft>
                <a:spcPts val="0"/>
              </a:spcAft>
              <a:buNone/>
              <a:defRPr sz="1500">
                <a:solidFill>
                  <a:schemeClr val="accent1"/>
                </a:solidFill>
              </a:defRPr>
            </a:lvl3pPr>
            <a:lvl4pPr marL="0" indent="0" algn="ctr">
              <a:lnSpc>
                <a:spcPts val="1500"/>
              </a:lnSpc>
              <a:spcBef>
                <a:spcPts val="0"/>
              </a:spcBef>
              <a:spcAft>
                <a:spcPts val="0"/>
              </a:spcAft>
              <a:buNone/>
              <a:defRPr sz="1500">
                <a:solidFill>
                  <a:schemeClr val="accent1"/>
                </a:solidFill>
              </a:defRPr>
            </a:lvl4pPr>
            <a:lvl5pPr marL="0" indent="0" algn="ctr">
              <a:lnSpc>
                <a:spcPts val="1500"/>
              </a:lnSpc>
              <a:spcBef>
                <a:spcPts val="0"/>
              </a:spcBef>
              <a:spcAft>
                <a:spcPts val="0"/>
              </a:spcAft>
              <a:buNone/>
              <a:defRPr sz="1500">
                <a:solidFill>
                  <a:schemeClr val="accent1"/>
                </a:solidFill>
              </a:defRPr>
            </a:lvl5pPr>
            <a:lvl6pPr marL="0" indent="0" algn="ctr">
              <a:lnSpc>
                <a:spcPts val="1500"/>
              </a:lnSpc>
              <a:spcBef>
                <a:spcPts val="0"/>
              </a:spcBef>
              <a:spcAft>
                <a:spcPts val="0"/>
              </a:spcAft>
              <a:buNone/>
              <a:defRPr sz="1500">
                <a:solidFill>
                  <a:schemeClr val="accent1"/>
                </a:solidFill>
              </a:defRPr>
            </a:lvl6pPr>
            <a:lvl7pPr marL="0" indent="0" algn="ctr">
              <a:lnSpc>
                <a:spcPts val="1500"/>
              </a:lnSpc>
              <a:spcBef>
                <a:spcPts val="0"/>
              </a:spcBef>
              <a:spcAft>
                <a:spcPts val="0"/>
              </a:spcAft>
              <a:buNone/>
              <a:defRPr sz="1500">
                <a:solidFill>
                  <a:schemeClr val="accent1"/>
                </a:solidFill>
              </a:defRPr>
            </a:lvl7pPr>
            <a:lvl8pPr marL="0" indent="0" algn="ctr">
              <a:lnSpc>
                <a:spcPts val="1500"/>
              </a:lnSpc>
              <a:spcBef>
                <a:spcPts val="0"/>
              </a:spcBef>
              <a:spcAft>
                <a:spcPts val="0"/>
              </a:spcAft>
              <a:buNone/>
              <a:defRPr sz="1500">
                <a:solidFill>
                  <a:schemeClr val="accent1"/>
                </a:solidFill>
              </a:defRPr>
            </a:lvl8pPr>
            <a:lvl9pPr marL="0" indent="0" algn="ctr">
              <a:lnSpc>
                <a:spcPts val="1500"/>
              </a:lnSpc>
              <a:spcBef>
                <a:spcPts val="0"/>
              </a:spcBef>
              <a:spcAft>
                <a:spcPts val="0"/>
              </a:spcAft>
              <a:buNone/>
              <a:defRPr sz="1500">
                <a:solidFill>
                  <a:schemeClr val="accent1"/>
                </a:solidFill>
              </a:defRPr>
            </a:lvl9pPr>
          </a:lstStyle>
          <a:p>
            <a:pPr lvl="0"/>
            <a:r>
              <a:rPr lang="en-GB" noProof="0" dirty="0"/>
              <a:t>Contact details3</a:t>
            </a:r>
          </a:p>
        </p:txBody>
      </p:sp>
      <p:pic>
        <p:nvPicPr>
          <p:cNvPr id="1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72" t="40286" r="12373" b="40900"/>
          <a:stretch/>
        </p:blipFill>
        <p:spPr bwMode="gray">
          <a:xfrm>
            <a:off x="0" y="3429000"/>
            <a:ext cx="914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userDrawn="1"/>
        </p:nvSpPr>
        <p:spPr bwMode="gray">
          <a:xfrm>
            <a:off x="395288" y="1485481"/>
            <a:ext cx="8353425" cy="647377"/>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b="0" noProof="0" dirty="0">
                <a:latin typeface="+mn-lt"/>
              </a:rPr>
              <a:t>Thank you very much for your attention!</a:t>
            </a:r>
          </a:p>
        </p:txBody>
      </p:sp>
      <p:pic>
        <p:nvPicPr>
          <p:cNvPr id="11"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sp>
        <p:nvSpPr>
          <p:cNvPr id="9"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531195756"/>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I_Auth_Imprint">
    <p:spTree>
      <p:nvGrpSpPr>
        <p:cNvPr id="1" name=""/>
        <p:cNvGrpSpPr/>
        <p:nvPr/>
      </p:nvGrpSpPr>
      <p:grpSpPr>
        <a:xfrm>
          <a:off x="0" y="0"/>
          <a:ext cx="0" cy="0"/>
          <a:chOff x="0" y="0"/>
          <a:chExt cx="0" cy="0"/>
        </a:xfrm>
      </p:grpSpPr>
      <p:sp>
        <p:nvSpPr>
          <p:cNvPr id="8" name="TextBox 7"/>
          <p:cNvSpPr txBox="1"/>
          <p:nvPr userDrawn="1"/>
        </p:nvSpPr>
        <p:spPr>
          <a:xfrm>
            <a:off x="396081" y="1485901"/>
            <a:ext cx="4031458"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r>
              <a:rPr lang="en-US" sz="800" b="1" dirty="0"/>
              <a:t>This publication constitutes investment research and has been produced by Bank Julius Baer &amp; Co. Ltd., Zurich, which is </a:t>
            </a:r>
            <a:r>
              <a:rPr lang="en-US" sz="800" b="1" dirty="0" err="1"/>
              <a:t>authorised</a:t>
            </a:r>
            <a:r>
              <a:rPr lang="en-US" sz="800" b="1" dirty="0"/>
              <a:t> and regulated by the Swiss Financial Market Supervisory Authority (</a:t>
            </a:r>
            <a:r>
              <a:rPr lang="en-US" sz="800" b="1" dirty="0" err="1"/>
              <a:t>FINMA</a:t>
            </a:r>
            <a:r>
              <a:rPr lang="en-US" sz="800" b="1" dirty="0"/>
              <a:t>), save in respect of analyses and recommendations expressly identified in this report as being made by an independent third party from Bank Julius Baer &amp; Co. Ltd., Zurich. This publication series is issued regularly. Information on financial instruments and issuers will be updated irregularly or in response to important events.</a:t>
            </a:r>
            <a:br>
              <a:rPr lang="en-GB" sz="800" b="1" dirty="0"/>
            </a:br>
            <a:r>
              <a:rPr lang="en-GB" sz="800" b="1" dirty="0"/>
              <a:t> </a:t>
            </a:r>
          </a:p>
        </p:txBody>
      </p:sp>
      <p:sp>
        <p:nvSpPr>
          <p:cNvPr id="9" name="TextBox 8"/>
          <p:cNvSpPr txBox="1"/>
          <p:nvPr userDrawn="1"/>
        </p:nvSpPr>
        <p:spPr>
          <a:xfrm>
            <a:off x="4716464" y="1485901"/>
            <a:ext cx="403225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r>
              <a:rPr lang="en-GB" sz="1200" b="1" dirty="0">
                <a:solidFill>
                  <a:schemeClr val="accent1"/>
                </a:solidFill>
              </a:rPr>
              <a:t>APPENDIX</a:t>
            </a:r>
          </a:p>
          <a:p>
            <a:r>
              <a:rPr lang="en-GB" sz="900" dirty="0">
                <a:solidFill>
                  <a:srgbClr val="001489"/>
                </a:solidFill>
              </a:rPr>
              <a:t>Analyst certification</a:t>
            </a:r>
            <a:br>
              <a:rPr lang="en-GB" sz="800" dirty="0">
                <a:solidFill>
                  <a:srgbClr val="001489"/>
                </a:solidFill>
              </a:rPr>
            </a:br>
            <a:r>
              <a:rPr lang="en-GB" sz="800" dirty="0"/>
              <a:t>The analysts hereby certify that views about the companies discussed in this report accurately reflect their personal view about the companies and securities. They further certify that no part of their compensation was, is, or will be directly or indirectly linked to the specific recommendations or views in this report.</a:t>
            </a:r>
          </a:p>
          <a:p>
            <a:r>
              <a:rPr lang="en-GB" sz="900" dirty="0">
                <a:solidFill>
                  <a:srgbClr val="001489"/>
                </a:solidFill>
              </a:rPr>
              <a:t>Methodology </a:t>
            </a:r>
            <a:br>
              <a:rPr lang="en-GB" sz="800" dirty="0">
                <a:solidFill>
                  <a:srgbClr val="001489"/>
                </a:solidFill>
              </a:rPr>
            </a:br>
            <a:r>
              <a:rPr lang="en-GB" sz="800" dirty="0"/>
              <a:t>Please refer to the following link for more information on the research methodology used by Julius Baer analysts: </a:t>
            </a:r>
            <a:br>
              <a:rPr lang="en-GB" sz="800" dirty="0"/>
            </a:br>
            <a:r>
              <a:rPr lang="en-GB" sz="800" dirty="0">
                <a:solidFill>
                  <a:schemeClr val="accent3"/>
                </a:solidFill>
                <a:hlinkClick r:id="rId2"/>
              </a:rPr>
              <a:t>www.juliusbaer.com/research-methodology</a:t>
            </a:r>
            <a:endParaRPr lang="en-GB" sz="800" dirty="0">
              <a:solidFill>
                <a:schemeClr val="accent3"/>
              </a:solidFill>
            </a:endParaRPr>
          </a:p>
          <a:p>
            <a:r>
              <a:rPr lang="en-GB" sz="900" dirty="0">
                <a:solidFill>
                  <a:srgbClr val="001489"/>
                </a:solidFill>
              </a:rPr>
              <a:t>Structure</a:t>
            </a:r>
            <a:br>
              <a:rPr lang="en-GB" sz="800" dirty="0"/>
            </a:br>
            <a:r>
              <a:rPr lang="en-GB" sz="800" dirty="0"/>
              <a:t>References in this publication to Julius Baer include subsidiaries and affiliates. For additional information on our structure, please refer to the following link: </a:t>
            </a:r>
            <a:r>
              <a:rPr lang="en-GB" sz="800" u="sng" dirty="0">
                <a:solidFill>
                  <a:schemeClr val="accent3"/>
                </a:solidFill>
                <a:hlinkClick r:id="rId3"/>
              </a:rPr>
              <a:t>www.juliusbaer.com/structure</a:t>
            </a:r>
            <a:endParaRPr lang="en-GB" sz="800" u="sng" dirty="0">
              <a:solidFill>
                <a:schemeClr val="accent3"/>
              </a:solidFill>
            </a:endParaRPr>
          </a:p>
          <a:p>
            <a:r>
              <a:rPr lang="en-GB" sz="900" dirty="0">
                <a:solidFill>
                  <a:srgbClr val="001489"/>
                </a:solidFill>
              </a:rPr>
              <a:t>Price information</a:t>
            </a:r>
            <a:br>
              <a:rPr lang="en-GB" sz="800" dirty="0">
                <a:solidFill>
                  <a:srgbClr val="001489"/>
                </a:solidFill>
              </a:rPr>
            </a:br>
            <a:r>
              <a:rPr lang="en-GB" sz="800" dirty="0"/>
              <a:t>Unless otherwise stated, the price information reflects the closing price of the previous trading day.</a:t>
            </a:r>
          </a:p>
          <a:p>
            <a:pPr marL="0" indent="0">
              <a:lnSpc>
                <a:spcPct val="100000"/>
              </a:lnSpc>
              <a:spcBef>
                <a:spcPts val="0"/>
              </a:spcBef>
              <a:spcAft>
                <a:spcPts val="600"/>
              </a:spcAft>
              <a:buNone/>
            </a:pPr>
            <a:br>
              <a:rPr lang="en-GB" sz="800" noProof="0" dirty="0"/>
            </a:br>
            <a:endParaRPr lang="en-GB" sz="800" noProof="0" dirty="0"/>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4" name="TextBox 13"/>
          <p:cNvSpPr txBox="1"/>
          <p:nvPr userDrawn="1"/>
        </p:nvSpPr>
        <p:spPr bwMode="gray">
          <a:xfrm>
            <a:off x="395274" y="350656"/>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15" name="Rectangle 14"/>
          <p:cNvSpPr/>
          <p:nvPr userDrawn="1"/>
        </p:nvSpPr>
        <p:spPr bwMode="gray">
          <a:xfrm>
            <a:off x="395289" y="709208"/>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Imprint and appendix</a:t>
            </a:r>
          </a:p>
        </p:txBody>
      </p:sp>
    </p:spTree>
    <p:extLst>
      <p:ext uri="{BB962C8B-B14F-4D97-AF65-F5344CB8AC3E}">
        <p14:creationId xmlns:p14="http://schemas.microsoft.com/office/powerpoint/2010/main" val="1295150799"/>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I_Metd_Strat">
    <p:spTree>
      <p:nvGrpSpPr>
        <p:cNvPr id="1" name=""/>
        <p:cNvGrpSpPr/>
        <p:nvPr/>
      </p:nvGrpSpPr>
      <p:grpSpPr>
        <a:xfrm>
          <a:off x="0" y="0"/>
          <a:ext cx="0" cy="0"/>
          <a:chOff x="0" y="0"/>
          <a:chExt cx="0" cy="0"/>
        </a:xfrm>
      </p:grpSpPr>
      <p:sp>
        <p:nvSpPr>
          <p:cNvPr id="2" name="TextBox 1"/>
          <p:cNvSpPr txBox="1"/>
          <p:nvPr userDrawn="1"/>
        </p:nvSpPr>
        <p:spPr bwMode="gray">
          <a:xfrm>
            <a:off x="395274" y="350656"/>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5289" y="709208"/>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Abbreviations, equity strategy, currency and commodity research</a:t>
            </a:r>
          </a:p>
        </p:txBody>
      </p:sp>
      <p:graphicFrame>
        <p:nvGraphicFramePr>
          <p:cNvPr id="15" name="Table 14"/>
          <p:cNvGraphicFramePr>
            <a:graphicFrameLocks noGrp="1"/>
          </p:cNvGraphicFramePr>
          <p:nvPr userDrawn="1"/>
        </p:nvGraphicFramePr>
        <p:xfrm>
          <a:off x="4709334" y="2992565"/>
          <a:ext cx="4047642" cy="3385920"/>
        </p:xfrm>
        <a:graphic>
          <a:graphicData uri="http://schemas.openxmlformats.org/drawingml/2006/table">
            <a:tbl>
              <a:tblPr/>
              <a:tblGrid>
                <a:gridCol w="750886">
                  <a:extLst>
                    <a:ext uri="{9D8B030D-6E8A-4147-A177-3AD203B41FA5}">
                      <a16:colId xmlns:a16="http://schemas.microsoft.com/office/drawing/2014/main" val="20000"/>
                    </a:ext>
                  </a:extLst>
                </a:gridCol>
                <a:gridCol w="3296756">
                  <a:extLst>
                    <a:ext uri="{9D8B030D-6E8A-4147-A177-3AD203B41FA5}">
                      <a16:colId xmlns:a16="http://schemas.microsoft.com/office/drawing/2014/main" val="1393253964"/>
                    </a:ext>
                  </a:extLst>
                </a:gridCol>
              </a:tblGrid>
              <a:tr h="285750">
                <a:tc gridSpan="2">
                  <a:txBody>
                    <a:bodyPr/>
                    <a:lstStyle/>
                    <a:p>
                      <a:pPr algn="l" fontAlgn="t"/>
                      <a:r>
                        <a:rPr lang="de-CH" sz="900" b="1" i="0" u="none" strike="noStrike" dirty="0">
                          <a:solidFill>
                            <a:srgbClr val="001489"/>
                          </a:solidFill>
                          <a:effectLst/>
                          <a:latin typeface="Verlag Office"/>
                        </a:rPr>
                        <a:t>Equity </a:t>
                      </a:r>
                      <a:r>
                        <a:rPr lang="de-CH" sz="900" b="1" i="0" u="none" strike="noStrike" dirty="0" err="1">
                          <a:solidFill>
                            <a:srgbClr val="001489"/>
                          </a:solidFill>
                          <a:effectLst/>
                          <a:latin typeface="Verlag Office"/>
                        </a:rPr>
                        <a:t>strategy</a:t>
                      </a:r>
                      <a:r>
                        <a:rPr lang="de-CH" sz="900" b="1" i="0" u="none" strike="noStrike" dirty="0">
                          <a:solidFill>
                            <a:srgbClr val="001489"/>
                          </a:solidFill>
                          <a:effectLst/>
                          <a:latin typeface="Verlag Office"/>
                        </a:rPr>
                        <a:t> Research</a:t>
                      </a:r>
                      <a:br>
                        <a:rPr lang="de-CH" sz="900" b="1" i="0" u="none" strike="noStrike" dirty="0">
                          <a:solidFill>
                            <a:srgbClr val="001489"/>
                          </a:solidFill>
                          <a:effectLst/>
                          <a:latin typeface="Verlag Office"/>
                        </a:rPr>
                      </a:br>
                      <a:r>
                        <a:rPr lang="de-CH" sz="900" b="1" i="0" u="none" strike="noStrike" dirty="0">
                          <a:solidFill>
                            <a:srgbClr val="001489"/>
                          </a:solidFill>
                          <a:effectLst/>
                          <a:latin typeface="Verlag Office"/>
                        </a:rPr>
                        <a:t> </a:t>
                      </a:r>
                    </a:p>
                  </a:txBody>
                  <a:tcPr marL="0" marR="0" marT="0" marB="0">
                    <a:lnL>
                      <a:noFill/>
                    </a:lnL>
                    <a:lnR>
                      <a:noFill/>
                    </a:lnR>
                    <a:lnT>
                      <a:noFill/>
                    </a:lnT>
                    <a:lnB>
                      <a:noFill/>
                    </a:lnB>
                  </a:tcPr>
                </a:tc>
                <a:tc hMerge="1">
                  <a:txBody>
                    <a:bodyPr/>
                    <a:lstStyle/>
                    <a:p>
                      <a:endParaRPr lang="en-GB"/>
                    </a:p>
                  </a:txBody>
                  <a:tcPr/>
                </a:tc>
                <a:extLst>
                  <a:ext uri="{0D108BD9-81ED-4DB2-BD59-A6C34878D82A}">
                    <a16:rowId xmlns:a16="http://schemas.microsoft.com/office/drawing/2014/main" val="10000"/>
                  </a:ext>
                </a:extLst>
              </a:tr>
              <a:tr h="322217">
                <a:tc gridSpan="2">
                  <a:txBody>
                    <a:bodyPr/>
                    <a:lstStyle/>
                    <a:p>
                      <a:pPr algn="l" fontAlgn="t"/>
                      <a:r>
                        <a:rPr lang="en-US" sz="800" b="0" i="0" u="none" strike="noStrike" dirty="0">
                          <a:solidFill>
                            <a:srgbClr val="000000"/>
                          </a:solidFill>
                          <a:effectLst/>
                          <a:latin typeface="Verlag Office"/>
                        </a:rPr>
                        <a:t>Countries, sectors and investment styles are rated ‘Overweight’, ‘Neutral’ or ‘Underweight’. These ratings are based on our expectations for relative performance versus regional and global benchmark indices.</a:t>
                      </a:r>
                    </a:p>
                    <a:p>
                      <a:pPr algn="l" fontAlgn="t"/>
                      <a:endParaRPr lang="en-US" sz="800" b="0" i="0" u="none" strike="noStrike" dirty="0">
                        <a:solidFill>
                          <a:srgbClr val="000000"/>
                        </a:solidFill>
                        <a:effectLst/>
                        <a:latin typeface="Verlag Office"/>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1"/>
                  </a:ext>
                </a:extLst>
              </a:tr>
              <a:tr h="180000">
                <a:tc>
                  <a:txBody>
                    <a:bodyPr/>
                    <a:lstStyle/>
                    <a:p>
                      <a:pPr algn="l" fontAlgn="t"/>
                      <a:r>
                        <a:rPr lang="de-CH" sz="800" b="0" i="0" u="none" strike="noStrike" dirty="0" err="1">
                          <a:solidFill>
                            <a:srgbClr val="000000"/>
                          </a:solidFill>
                          <a:effectLst/>
                          <a:latin typeface="Verlag Office"/>
                        </a:rPr>
                        <a:t>Overweight</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outperform regional or global benchmark indices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fontAlgn="t"/>
                      <a:r>
                        <a:rPr lang="de-CH" sz="800" b="0" i="0" u="none" strike="noStrike" dirty="0">
                          <a:solidFill>
                            <a:srgbClr val="000000"/>
                          </a:solidFill>
                          <a:effectLst/>
                          <a:latin typeface="Verlag Office"/>
                        </a:rPr>
                        <a:t>Neutral</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perform in line with regional or global benchmark indices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t"/>
                      <a:r>
                        <a:rPr lang="de-CH" sz="800" b="0" i="0" u="none" strike="noStrike" dirty="0" err="1">
                          <a:solidFill>
                            <a:srgbClr val="000000"/>
                          </a:solidFill>
                          <a:effectLst/>
                          <a:latin typeface="Verlag Office"/>
                        </a:rPr>
                        <a:t>Underweight</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underperform regional or global benchmark indices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1925">
                <a:tc gridSpan="2">
                  <a:txBody>
                    <a:bodyPr/>
                    <a:lstStyle/>
                    <a:p>
                      <a:pPr algn="l" fontAlgn="t"/>
                      <a:r>
                        <a:rPr lang="de-CH" sz="800" b="0" i="0" u="none" strike="noStrike" dirty="0">
                          <a:solidFill>
                            <a:srgbClr val="000000"/>
                          </a:solidFill>
                          <a:effectLst/>
                          <a:latin typeface="Verlag Office"/>
                        </a:rPr>
                        <a:t>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GB"/>
                    </a:p>
                  </a:txBody>
                  <a:tcPr/>
                </a:tc>
                <a:extLst>
                  <a:ext uri="{0D108BD9-81ED-4DB2-BD59-A6C34878D82A}">
                    <a16:rowId xmlns:a16="http://schemas.microsoft.com/office/drawing/2014/main" val="10005"/>
                  </a:ext>
                </a:extLst>
              </a:tr>
              <a:tr h="285504">
                <a:tc gridSpan="2">
                  <a:txBody>
                    <a:bodyPr/>
                    <a:lstStyle/>
                    <a:p>
                      <a:pPr algn="l" fontAlgn="t"/>
                      <a:r>
                        <a:rPr lang="en-US" sz="800" b="0" i="0" u="none" strike="noStrike" dirty="0">
                          <a:solidFill>
                            <a:srgbClr val="000000"/>
                          </a:solidFill>
                          <a:effectLst/>
                          <a:latin typeface="Verlag Office"/>
                        </a:rPr>
                        <a:t>Equity investments are divided into three different risk segments. Risk here is defined as the historical five-year volatility based on monthly returns in </a:t>
                      </a:r>
                      <a:r>
                        <a:rPr lang="en-US" sz="800" b="0" i="0" u="none" strike="noStrike" dirty="0" err="1">
                          <a:solidFill>
                            <a:srgbClr val="000000"/>
                          </a:solidFill>
                          <a:effectLst/>
                          <a:latin typeface="Verlag Office"/>
                        </a:rPr>
                        <a:t>CHF</a:t>
                      </a:r>
                      <a:r>
                        <a:rPr lang="en-US" sz="800" b="0" i="0" u="none" strike="noStrike" dirty="0">
                          <a:solidFill>
                            <a:srgbClr val="000000"/>
                          </a:solidFill>
                          <a:effectLst/>
                          <a:latin typeface="Verlag Office"/>
                        </a:rPr>
                        <a:t>. Based on the data of all segments considered (developed markets, emerging markets, global sectors, investment styles) the following distinction is made:</a:t>
                      </a:r>
                    </a:p>
                    <a:p>
                      <a:pPr algn="l" fontAlgn="t"/>
                      <a:endParaRPr lang="en-US" sz="800" b="0" i="0" u="none" strike="noStrike" dirty="0">
                        <a:solidFill>
                          <a:srgbClr val="000000"/>
                        </a:solidFill>
                        <a:effectLst/>
                        <a:latin typeface="Verlag Office"/>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6"/>
                  </a:ext>
                </a:extLst>
              </a:tr>
              <a:tr h="180000">
                <a:tc>
                  <a:txBody>
                    <a:bodyPr/>
                    <a:lstStyle/>
                    <a:p>
                      <a:pPr algn="l" fontAlgn="t"/>
                      <a:r>
                        <a:rPr lang="de-CH" sz="800" b="0" i="0" u="none" strike="noStrike" dirty="0" err="1">
                          <a:solidFill>
                            <a:srgbClr val="000000"/>
                          </a:solidFill>
                          <a:effectLst/>
                          <a:latin typeface="Verlag Office"/>
                        </a:rPr>
                        <a:t>Conservative</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Investments whose historical volatility is in the bottom quartile of the universe described above.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0000">
                <a:tc>
                  <a:txBody>
                    <a:bodyPr/>
                    <a:lstStyle/>
                    <a:p>
                      <a:pPr algn="l" fontAlgn="t"/>
                      <a:r>
                        <a:rPr lang="de-CH" sz="800" b="0" i="0" u="none" strike="noStrike" dirty="0">
                          <a:solidFill>
                            <a:srgbClr val="000000"/>
                          </a:solidFill>
                          <a:effectLst/>
                          <a:latin typeface="Verlag Office"/>
                        </a:rPr>
                        <a:t>Medium</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Investments whose historical volatility is in the middle two quartiles of the universe described above.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0000">
                <a:tc>
                  <a:txBody>
                    <a:bodyPr/>
                    <a:lstStyle/>
                    <a:p>
                      <a:pPr algn="l" fontAlgn="t"/>
                      <a:r>
                        <a:rPr lang="de-CH" sz="800" b="0" i="0" u="none" strike="noStrike" dirty="0" err="1">
                          <a:solidFill>
                            <a:srgbClr val="000000"/>
                          </a:solidFill>
                          <a:effectLst/>
                          <a:latin typeface="Verlag Office"/>
                        </a:rPr>
                        <a:t>Opportunistic</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Investments whose historical volatility is in the top quartile of the universe described above.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61925">
                <a:tc gridSpan="2">
                  <a:txBody>
                    <a:bodyPr/>
                    <a:lstStyle/>
                    <a:p>
                      <a:pPr algn="l" fontAlgn="t"/>
                      <a:r>
                        <a:rPr lang="de-CH" sz="800" b="0" i="0" u="none" strike="noStrike" dirty="0">
                          <a:solidFill>
                            <a:srgbClr val="000000"/>
                          </a:solidFill>
                          <a:effectLst/>
                          <a:latin typeface="Verlag Office"/>
                        </a:rPr>
                        <a:t>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GB"/>
                    </a:p>
                  </a:txBody>
                  <a:tcPr/>
                </a:tc>
                <a:extLst>
                  <a:ext uri="{0D108BD9-81ED-4DB2-BD59-A6C34878D82A}">
                    <a16:rowId xmlns:a16="http://schemas.microsoft.com/office/drawing/2014/main" val="10010"/>
                  </a:ext>
                </a:extLst>
              </a:tr>
            </a:tbl>
          </a:graphicData>
        </a:graphic>
      </p:graphicFrame>
      <p:graphicFrame>
        <p:nvGraphicFramePr>
          <p:cNvPr id="16" name="Table 15"/>
          <p:cNvGraphicFramePr>
            <a:graphicFrameLocks noGrp="1"/>
          </p:cNvGraphicFramePr>
          <p:nvPr userDrawn="1"/>
        </p:nvGraphicFramePr>
        <p:xfrm>
          <a:off x="4709335" y="1484313"/>
          <a:ext cx="4029362" cy="1325128"/>
        </p:xfrm>
        <a:graphic>
          <a:graphicData uri="http://schemas.openxmlformats.org/drawingml/2006/table">
            <a:tbl>
              <a:tblPr/>
              <a:tblGrid>
                <a:gridCol w="710343">
                  <a:extLst>
                    <a:ext uri="{9D8B030D-6E8A-4147-A177-3AD203B41FA5}">
                      <a16:colId xmlns:a16="http://schemas.microsoft.com/office/drawing/2014/main" val="20000"/>
                    </a:ext>
                  </a:extLst>
                </a:gridCol>
                <a:gridCol w="3319019">
                  <a:extLst>
                    <a:ext uri="{9D8B030D-6E8A-4147-A177-3AD203B41FA5}">
                      <a16:colId xmlns:a16="http://schemas.microsoft.com/office/drawing/2014/main" val="20001"/>
                    </a:ext>
                  </a:extLst>
                </a:gridCol>
              </a:tblGrid>
              <a:tr h="224871">
                <a:tc gridSpan="2">
                  <a:txBody>
                    <a:bodyPr/>
                    <a:lstStyle/>
                    <a:p>
                      <a:pPr algn="l" fontAlgn="t"/>
                      <a:r>
                        <a:rPr lang="de-CH" sz="900" b="1" i="0" u="none" strike="noStrike" dirty="0">
                          <a:solidFill>
                            <a:srgbClr val="001489"/>
                          </a:solidFill>
                          <a:effectLst/>
                          <a:latin typeface="+mn-lt"/>
                        </a:rPr>
                        <a:t>Currency Research</a:t>
                      </a:r>
                      <a:endParaRPr lang="de-CH" sz="900" b="1" i="0" u="none" strike="noStrike" dirty="0">
                        <a:solidFill>
                          <a:srgbClr val="001489"/>
                        </a:solidFill>
                        <a:effectLst/>
                        <a:latin typeface="Verlag Office"/>
                      </a:endParaRPr>
                    </a:p>
                  </a:txBody>
                  <a:tcPr marL="0" marR="0" marT="0" marB="0">
                    <a:lnL>
                      <a:noFill/>
                    </a:lnL>
                    <a:lnR>
                      <a:noFill/>
                    </a:lnR>
                    <a:lnT>
                      <a:noFill/>
                    </a:lnT>
                    <a:lnB>
                      <a:noFill/>
                    </a:lnB>
                  </a:tcPr>
                </a:tc>
                <a:tc hMerge="1">
                  <a:txBody>
                    <a:bodyPr/>
                    <a:lstStyle/>
                    <a:p>
                      <a:endParaRPr lang="de-CH"/>
                    </a:p>
                  </a:txBody>
                  <a:tcPr/>
                </a:tc>
                <a:extLst>
                  <a:ext uri="{0D108BD9-81ED-4DB2-BD59-A6C34878D82A}">
                    <a16:rowId xmlns:a16="http://schemas.microsoft.com/office/drawing/2014/main" val="10000"/>
                  </a:ext>
                </a:extLst>
              </a:tr>
              <a:tr h="138817">
                <a:tc gridSpan="2">
                  <a:txBody>
                    <a:bodyPr/>
                    <a:lstStyle/>
                    <a:p>
                      <a:pPr algn="l" fontAlgn="t"/>
                      <a:r>
                        <a:rPr lang="en-US" sz="900" b="0" i="0" u="none" strike="noStrike" dirty="0">
                          <a:solidFill>
                            <a:srgbClr val="001489"/>
                          </a:solidFill>
                          <a:effectLst/>
                          <a:latin typeface="Verlag Office"/>
                        </a:rPr>
                        <a:t>Rating System</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1"/>
                  </a:ext>
                </a:extLst>
              </a:tr>
              <a:tr h="180000">
                <a:tc>
                  <a:txBody>
                    <a:bodyPr/>
                    <a:lstStyle/>
                    <a:p>
                      <a:pPr algn="l" fontAlgn="t"/>
                      <a:r>
                        <a:rPr lang="de-CH" sz="800" b="0" i="0" u="none" strike="noStrike" dirty="0" err="1">
                          <a:solidFill>
                            <a:srgbClr val="000000"/>
                          </a:solidFill>
                          <a:effectLst/>
                          <a:latin typeface="Verlag Office"/>
                        </a:rPr>
                        <a:t>Bullish</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Volatility-adjusted total expected return ranks in the upper quartile of a normal distribution-scaled ranking of covered currencies.</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fontAlgn="t"/>
                      <a:r>
                        <a:rPr lang="de-CH" sz="800" b="0" i="0" u="none" strike="noStrike" dirty="0">
                          <a:solidFill>
                            <a:srgbClr val="000000"/>
                          </a:solidFill>
                          <a:effectLst/>
                          <a:latin typeface="Verlag Office"/>
                        </a:rPr>
                        <a:t>Neutral</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Volatility-adjusted total expected return ranks between the upper and lower quartile of the normal distribution-scaled ranking of covered currencies.</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t"/>
                      <a:r>
                        <a:rPr lang="de-CH" sz="800" b="0" i="0" u="none" strike="noStrike" dirty="0" err="1">
                          <a:solidFill>
                            <a:srgbClr val="000000"/>
                          </a:solidFill>
                          <a:effectLst/>
                          <a:latin typeface="Verlag Office"/>
                        </a:rPr>
                        <a:t>Bearish</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Volatility-adjusted total expected return ranks in the lower quartile of a normal distribution-scaled ranking of covered currencies.</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7" name="Table 16"/>
          <p:cNvGraphicFramePr>
            <a:graphicFrameLocks noGrp="1"/>
          </p:cNvGraphicFramePr>
          <p:nvPr userDrawn="1"/>
        </p:nvGraphicFramePr>
        <p:xfrm>
          <a:off x="386686" y="4721530"/>
          <a:ext cx="4040852" cy="1363528"/>
        </p:xfrm>
        <a:graphic>
          <a:graphicData uri="http://schemas.openxmlformats.org/drawingml/2006/table">
            <a:tbl>
              <a:tblPr/>
              <a:tblGrid>
                <a:gridCol w="732040">
                  <a:extLst>
                    <a:ext uri="{9D8B030D-6E8A-4147-A177-3AD203B41FA5}">
                      <a16:colId xmlns:a16="http://schemas.microsoft.com/office/drawing/2014/main" val="20000"/>
                    </a:ext>
                  </a:extLst>
                </a:gridCol>
                <a:gridCol w="3308812">
                  <a:extLst>
                    <a:ext uri="{9D8B030D-6E8A-4147-A177-3AD203B41FA5}">
                      <a16:colId xmlns:a16="http://schemas.microsoft.com/office/drawing/2014/main" val="20001"/>
                    </a:ext>
                  </a:extLst>
                </a:gridCol>
              </a:tblGrid>
              <a:tr h="224871">
                <a:tc gridSpan="2">
                  <a:txBody>
                    <a:bodyPr/>
                    <a:lstStyle/>
                    <a:p>
                      <a:pPr algn="l" fontAlgn="t"/>
                      <a:r>
                        <a:rPr lang="de-CH" sz="900" b="1" i="0" u="none" strike="noStrike" dirty="0">
                          <a:solidFill>
                            <a:srgbClr val="001489"/>
                          </a:solidFill>
                          <a:effectLst/>
                          <a:latin typeface="+mn-lt"/>
                        </a:rPr>
                        <a:t>Commodity Research</a:t>
                      </a:r>
                      <a:endParaRPr lang="de-CH" sz="900" b="1" i="0" u="none" strike="noStrike" dirty="0">
                        <a:solidFill>
                          <a:srgbClr val="001489"/>
                        </a:solidFill>
                        <a:effectLst/>
                        <a:latin typeface="Verlag Office"/>
                      </a:endParaRPr>
                    </a:p>
                  </a:txBody>
                  <a:tcPr marL="0" marR="0" marT="0" marB="0">
                    <a:lnL>
                      <a:noFill/>
                    </a:lnL>
                    <a:lnR>
                      <a:noFill/>
                    </a:lnR>
                    <a:lnT>
                      <a:noFill/>
                    </a:lnT>
                    <a:lnB>
                      <a:noFill/>
                    </a:lnB>
                  </a:tcPr>
                </a:tc>
                <a:tc hMerge="1">
                  <a:txBody>
                    <a:bodyPr/>
                    <a:lstStyle/>
                    <a:p>
                      <a:endParaRPr lang="de-CH"/>
                    </a:p>
                  </a:txBody>
                  <a:tcPr/>
                </a:tc>
                <a:extLst>
                  <a:ext uri="{0D108BD9-81ED-4DB2-BD59-A6C34878D82A}">
                    <a16:rowId xmlns:a16="http://schemas.microsoft.com/office/drawing/2014/main" val="10000"/>
                  </a:ext>
                </a:extLst>
              </a:tr>
              <a:tr h="138817">
                <a:tc gridSpan="2">
                  <a:txBody>
                    <a:bodyPr/>
                    <a:lstStyle/>
                    <a:p>
                      <a:pPr algn="l" fontAlgn="t"/>
                      <a:r>
                        <a:rPr lang="en-US" sz="900" b="0" i="0" u="none" strike="noStrike" dirty="0">
                          <a:solidFill>
                            <a:srgbClr val="001489"/>
                          </a:solidFill>
                          <a:effectLst/>
                          <a:latin typeface="Verlag Office"/>
                        </a:rPr>
                        <a:t>Rating System</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1"/>
                  </a:ext>
                </a:extLst>
              </a:tr>
              <a:tr h="180000">
                <a:tc>
                  <a:txBody>
                    <a:bodyPr/>
                    <a:lstStyle/>
                    <a:p>
                      <a:pPr algn="l" fontAlgn="t"/>
                      <a:r>
                        <a:rPr lang="de-CH" sz="800" b="0" i="0" u="none" strike="noStrike" dirty="0" err="1">
                          <a:solidFill>
                            <a:srgbClr val="000000"/>
                          </a:solidFill>
                          <a:effectLst/>
                          <a:latin typeface="Verlag Office"/>
                        </a:rPr>
                        <a:t>Bullish</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Upward-sloping price path, taking into account historical volatility.</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fontAlgn="t"/>
                      <a:r>
                        <a:rPr lang="de-CH" sz="800" b="0" i="0" u="none" strike="noStrike" dirty="0" err="1">
                          <a:solidFill>
                            <a:srgbClr val="000000"/>
                          </a:solidFill>
                          <a:effectLst/>
                          <a:latin typeface="+mn-lt"/>
                        </a:rPr>
                        <a:t>Constructive</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Future price path has more upside than downside.</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t"/>
                      <a:r>
                        <a:rPr lang="de-CH" sz="800" b="0" i="0" u="none" strike="noStrike" dirty="0">
                          <a:solidFill>
                            <a:srgbClr val="000000"/>
                          </a:solidFill>
                          <a:effectLst/>
                          <a:latin typeface="+mn-lt"/>
                        </a:rPr>
                        <a:t>Neutral</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Sideways-trading prices, taking into account historical volatility.</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000">
                <a:tc>
                  <a:txBody>
                    <a:bodyPr/>
                    <a:lstStyle/>
                    <a:p>
                      <a:pPr algn="l" fontAlgn="t"/>
                      <a:r>
                        <a:rPr lang="de-CH" sz="800" b="0" i="0" u="none" strike="noStrike" dirty="0" err="1">
                          <a:solidFill>
                            <a:srgbClr val="000000"/>
                          </a:solidFill>
                          <a:effectLst/>
                          <a:latin typeface="Verlag Office"/>
                        </a:rPr>
                        <a:t>Cautious</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Future price path has more downside than upside.</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896832"/>
                  </a:ext>
                </a:extLst>
              </a:tr>
              <a:tr h="180000">
                <a:tc>
                  <a:txBody>
                    <a:bodyPr/>
                    <a:lstStyle/>
                    <a:p>
                      <a:pPr algn="l" fontAlgn="t"/>
                      <a:r>
                        <a:rPr lang="de-CH" sz="800" b="0" i="0" u="none" strike="noStrike" dirty="0" err="1">
                          <a:solidFill>
                            <a:srgbClr val="000000"/>
                          </a:solidFill>
                          <a:effectLst/>
                          <a:latin typeface="+mn-lt"/>
                        </a:rPr>
                        <a:t>Bearish</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Downward-sloping price path, taking into account historical volatility.</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280325"/>
                  </a:ext>
                </a:extLst>
              </a:tr>
            </a:tbl>
          </a:graphicData>
        </a:graphic>
      </p:graphicFrame>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graphicFrame>
        <p:nvGraphicFramePr>
          <p:cNvPr id="9" name="Table 8"/>
          <p:cNvGraphicFramePr>
            <a:graphicFrameLocks noGrp="1"/>
          </p:cNvGraphicFramePr>
          <p:nvPr userDrawn="1"/>
        </p:nvGraphicFramePr>
        <p:xfrm>
          <a:off x="403384" y="1484313"/>
          <a:ext cx="4024155" cy="3002430"/>
        </p:xfrm>
        <a:graphic>
          <a:graphicData uri="http://schemas.openxmlformats.org/drawingml/2006/table">
            <a:tbl>
              <a:tblPr/>
              <a:tblGrid>
                <a:gridCol w="447129">
                  <a:extLst>
                    <a:ext uri="{9D8B030D-6E8A-4147-A177-3AD203B41FA5}">
                      <a16:colId xmlns:a16="http://schemas.microsoft.com/office/drawing/2014/main" val="2642427734"/>
                    </a:ext>
                  </a:extLst>
                </a:gridCol>
                <a:gridCol w="894256">
                  <a:extLst>
                    <a:ext uri="{9D8B030D-6E8A-4147-A177-3AD203B41FA5}">
                      <a16:colId xmlns:a16="http://schemas.microsoft.com/office/drawing/2014/main" val="3141753813"/>
                    </a:ext>
                  </a:extLst>
                </a:gridCol>
                <a:gridCol w="447129">
                  <a:extLst>
                    <a:ext uri="{9D8B030D-6E8A-4147-A177-3AD203B41FA5}">
                      <a16:colId xmlns:a16="http://schemas.microsoft.com/office/drawing/2014/main" val="3504448237"/>
                    </a:ext>
                  </a:extLst>
                </a:gridCol>
                <a:gridCol w="894256">
                  <a:extLst>
                    <a:ext uri="{9D8B030D-6E8A-4147-A177-3AD203B41FA5}">
                      <a16:colId xmlns:a16="http://schemas.microsoft.com/office/drawing/2014/main" val="3886189024"/>
                    </a:ext>
                  </a:extLst>
                </a:gridCol>
                <a:gridCol w="447129">
                  <a:extLst>
                    <a:ext uri="{9D8B030D-6E8A-4147-A177-3AD203B41FA5}">
                      <a16:colId xmlns:a16="http://schemas.microsoft.com/office/drawing/2014/main" val="2431718830"/>
                    </a:ext>
                  </a:extLst>
                </a:gridCol>
                <a:gridCol w="894256">
                  <a:extLst>
                    <a:ext uri="{9D8B030D-6E8A-4147-A177-3AD203B41FA5}">
                      <a16:colId xmlns:a16="http://schemas.microsoft.com/office/drawing/2014/main" val="750855523"/>
                    </a:ext>
                  </a:extLst>
                </a:gridCol>
              </a:tblGrid>
              <a:tr h="161925">
                <a:tc gridSpan="6">
                  <a:txBody>
                    <a:bodyPr/>
                    <a:lstStyle/>
                    <a:p>
                      <a:pPr algn="l" fontAlgn="ctr"/>
                      <a:r>
                        <a:rPr lang="de-CH" sz="900" b="0" i="0" u="none" strike="noStrike" dirty="0" err="1">
                          <a:solidFill>
                            <a:srgbClr val="001489"/>
                          </a:solidFill>
                          <a:effectLst/>
                          <a:latin typeface="Verlag Office" pitchFamily="2" charset="0"/>
                        </a:rPr>
                        <a:t>Frequently</a:t>
                      </a:r>
                      <a:r>
                        <a:rPr lang="de-CH" sz="900" b="0" i="0" u="none" strike="noStrike" dirty="0">
                          <a:solidFill>
                            <a:srgbClr val="001489"/>
                          </a:solidFill>
                          <a:effectLst/>
                          <a:latin typeface="Verlag Office" pitchFamily="2" charset="0"/>
                        </a:rPr>
                        <a:t> </a:t>
                      </a:r>
                      <a:r>
                        <a:rPr lang="de-CH" sz="900" b="0" i="0" u="none" strike="noStrike" dirty="0" err="1">
                          <a:solidFill>
                            <a:srgbClr val="001489"/>
                          </a:solidFill>
                          <a:effectLst/>
                          <a:latin typeface="Verlag Office" pitchFamily="2" charset="0"/>
                        </a:rPr>
                        <a:t>used</a:t>
                      </a:r>
                      <a:r>
                        <a:rPr lang="de-CH" sz="900" b="0" i="0" u="none" strike="noStrike" dirty="0">
                          <a:solidFill>
                            <a:srgbClr val="001489"/>
                          </a:solidFill>
                          <a:effectLst/>
                          <a:latin typeface="Verlag Office" pitchFamily="2" charset="0"/>
                        </a:rPr>
                        <a:t> </a:t>
                      </a:r>
                      <a:r>
                        <a:rPr lang="de-CH" sz="900" b="0" i="0" u="none" strike="noStrike" dirty="0" err="1">
                          <a:solidFill>
                            <a:srgbClr val="001489"/>
                          </a:solidFill>
                          <a:effectLst/>
                          <a:latin typeface="Verlag Office" pitchFamily="2" charset="0"/>
                        </a:rPr>
                        <a:t>abbreviations</a:t>
                      </a:r>
                      <a:r>
                        <a:rPr lang="de-CH" sz="900" b="0" i="0" u="none" strike="noStrike" dirty="0">
                          <a:solidFill>
                            <a:srgbClr val="001489"/>
                          </a:solidFill>
                          <a:effectLst/>
                          <a:latin typeface="Verlag Office" pitchFamily="2"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2871902520"/>
                  </a:ext>
                </a:extLst>
              </a:tr>
              <a:tr h="200025">
                <a:tc>
                  <a:txBody>
                    <a:bodyPr/>
                    <a:lstStyle/>
                    <a:p>
                      <a:pPr algn="l" fontAlgn="t"/>
                      <a:r>
                        <a:rPr lang="de-CH" sz="800" b="0" i="0" u="none" strike="noStrike" dirty="0" err="1">
                          <a:solidFill>
                            <a:srgbClr val="000000"/>
                          </a:solidFill>
                          <a:effectLst/>
                          <a:latin typeface="Verlag Office" pitchFamily="2" charset="0"/>
                        </a:rPr>
                        <a:t>adj.</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pitchFamily="2" charset="0"/>
                        </a:rPr>
                        <a:t>adjusted</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bps</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basis points</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c.c.</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constant currencies</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589974"/>
                  </a:ext>
                </a:extLst>
              </a:tr>
              <a:tr h="200025">
                <a:tc>
                  <a:txBody>
                    <a:bodyPr/>
                    <a:lstStyle/>
                    <a:p>
                      <a:pPr algn="l" fontAlgn="t"/>
                      <a:r>
                        <a:rPr lang="de-CH" sz="800" b="0" i="0" u="none" strike="noStrike">
                          <a:solidFill>
                            <a:srgbClr val="000000"/>
                          </a:solidFill>
                          <a:effectLst/>
                          <a:latin typeface="Verlag Office" pitchFamily="2" charset="0"/>
                        </a:rPr>
                        <a:t>capex</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pitchFamily="2" charset="0"/>
                        </a:rPr>
                        <a:t>capital</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expenditure</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pitchFamily="2" charset="0"/>
                        </a:rPr>
                        <a:t>consensus</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average analyst expectation </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DM</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developed market(s)</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9715771"/>
                  </a:ext>
                </a:extLst>
              </a:tr>
              <a:tr h="200025">
                <a:tc>
                  <a:txBody>
                    <a:bodyPr/>
                    <a:lstStyle/>
                    <a:p>
                      <a:pPr algn="l" fontAlgn="t"/>
                      <a:r>
                        <a:rPr lang="de-CH" sz="800" b="0" i="0" u="none" strike="noStrike">
                          <a:solidFill>
                            <a:srgbClr val="000000"/>
                          </a:solidFill>
                          <a:effectLst/>
                          <a:latin typeface="Verlag Office" pitchFamily="2" charset="0"/>
                        </a:rPr>
                        <a:t>E</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pitchFamily="2" charset="0"/>
                        </a:rPr>
                        <a:t>estimate</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pitchFamily="2" charset="0"/>
                        </a:rPr>
                        <a:t>ECB</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pitchFamily="2" charset="0"/>
                        </a:rPr>
                        <a:t>European Central Bank</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EM</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emerging market(s)</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515959"/>
                  </a:ext>
                </a:extLst>
              </a:tr>
              <a:tr h="200025">
                <a:tc>
                  <a:txBody>
                    <a:bodyPr/>
                    <a:lstStyle/>
                    <a:p>
                      <a:pPr algn="l" fontAlgn="t"/>
                      <a:r>
                        <a:rPr lang="de-CH" sz="800" b="0" i="0" u="none" strike="noStrike">
                          <a:solidFill>
                            <a:srgbClr val="000000"/>
                          </a:solidFill>
                          <a:effectLst/>
                          <a:latin typeface="Verlag Office" pitchFamily="2" charset="0"/>
                        </a:rPr>
                        <a:t>Fed</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pitchFamily="2" charset="0"/>
                        </a:rPr>
                        <a:t>US Federal Reserve</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pitchFamily="2" charset="0"/>
                        </a:rPr>
                        <a:t>FX</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pitchFamily="2" charset="0"/>
                        </a:rPr>
                        <a:t>foreign</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exchange</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FY</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Fiscal year</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1111628"/>
                  </a:ext>
                </a:extLst>
              </a:tr>
              <a:tr h="200025">
                <a:tc>
                  <a:txBody>
                    <a:bodyPr/>
                    <a:lstStyle/>
                    <a:p>
                      <a:pPr algn="l" fontAlgn="t"/>
                      <a:r>
                        <a:rPr lang="de-CH" sz="800" b="0" i="0" u="none" strike="noStrike">
                          <a:solidFill>
                            <a:srgbClr val="000000"/>
                          </a:solidFill>
                          <a:effectLst/>
                          <a:latin typeface="Verlag Office" pitchFamily="2" charset="0"/>
                        </a:rPr>
                        <a:t>GDP</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pitchFamily="2" charset="0"/>
                        </a:rPr>
                        <a:t>gross </a:t>
                      </a:r>
                      <a:r>
                        <a:rPr lang="de-CH" sz="800" b="0" i="0" u="none" strike="noStrike" dirty="0" err="1">
                          <a:solidFill>
                            <a:srgbClr val="000000"/>
                          </a:solidFill>
                          <a:effectLst/>
                          <a:latin typeface="Verlag Office" pitchFamily="2" charset="0"/>
                        </a:rPr>
                        <a:t>domestic</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product</a:t>
                      </a:r>
                      <a:r>
                        <a:rPr lang="de-CH" sz="800" b="0" i="0" u="none" strike="noStrike" dirty="0">
                          <a:solidFill>
                            <a:srgbClr val="000000"/>
                          </a:solidFill>
                          <a:effectLst/>
                          <a:latin typeface="Verlag Office" pitchFamily="2" charset="0"/>
                        </a:rPr>
                        <a:t> </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pitchFamily="2" charset="0"/>
                        </a:rPr>
                        <a:t>H1; H2</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pitchFamily="2" charset="0"/>
                        </a:rPr>
                        <a:t>first/second half of the year</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ISM</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Institute for Supply Management</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2260474"/>
                  </a:ext>
                </a:extLst>
              </a:tr>
              <a:tr h="200025">
                <a:tc>
                  <a:txBody>
                    <a:bodyPr/>
                    <a:lstStyle/>
                    <a:p>
                      <a:pPr algn="l" fontAlgn="t"/>
                      <a:r>
                        <a:rPr lang="de-CH" sz="800" b="0" i="0" u="none" strike="noStrike">
                          <a:solidFill>
                            <a:srgbClr val="000000"/>
                          </a:solidFill>
                          <a:effectLst/>
                          <a:latin typeface="Verlag Office" pitchFamily="2" charset="0"/>
                        </a:rPr>
                        <a:t>l.h.s.</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left-hand scale</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m/m</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pitchFamily="2" charset="0"/>
                        </a:rPr>
                        <a:t>month</a:t>
                      </a:r>
                      <a:r>
                        <a:rPr lang="de-CH" sz="800" b="0" i="0" u="none" strike="noStrike" dirty="0">
                          <a:solidFill>
                            <a:srgbClr val="000000"/>
                          </a:solidFill>
                          <a:effectLst/>
                          <a:latin typeface="Verlag Office" pitchFamily="2" charset="0"/>
                        </a:rPr>
                        <a:t>-on-</a:t>
                      </a:r>
                      <a:r>
                        <a:rPr lang="de-CH" sz="800" b="0" i="0" u="none" strike="noStrike" dirty="0" err="1">
                          <a:solidFill>
                            <a:srgbClr val="000000"/>
                          </a:solidFill>
                          <a:effectLst/>
                          <a:latin typeface="Verlag Office" pitchFamily="2" charset="0"/>
                        </a:rPr>
                        <a:t>month</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pitchFamily="2" charset="0"/>
                        </a:rPr>
                        <a:t>market</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cap</a:t>
                      </a:r>
                      <a:r>
                        <a:rPr lang="de-CH" sz="800" b="0" i="0" u="none" strike="noStrike" dirty="0">
                          <a:solidFill>
                            <a:srgbClr val="000000"/>
                          </a:solidFill>
                          <a:effectLst/>
                          <a:latin typeface="Verlag Office" pitchFamily="2" charset="0"/>
                        </a:rPr>
                        <a:t>.</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market capitalisation</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63435"/>
                  </a:ext>
                </a:extLst>
              </a:tr>
              <a:tr h="200025">
                <a:tc>
                  <a:txBody>
                    <a:bodyPr/>
                    <a:lstStyle/>
                    <a:p>
                      <a:pPr algn="l" fontAlgn="t"/>
                      <a:r>
                        <a:rPr lang="de-CH" sz="800" b="0" i="0" u="none" strike="noStrike" dirty="0">
                          <a:solidFill>
                            <a:srgbClr val="000000"/>
                          </a:solidFill>
                          <a:effectLst/>
                          <a:latin typeface="Verlag Office" pitchFamily="2" charset="0"/>
                        </a:rPr>
                        <a:t>p.a.</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per annum</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PMI</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pitchFamily="2" charset="0"/>
                        </a:rPr>
                        <a:t>purchasing</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managers</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index</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pitchFamily="2" charset="0"/>
                        </a:rPr>
                        <a:t>PPP</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purchasing power parity</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230399"/>
                  </a:ext>
                </a:extLst>
              </a:tr>
              <a:tr h="200025">
                <a:tc>
                  <a:txBody>
                    <a:bodyPr/>
                    <a:lstStyle/>
                    <a:p>
                      <a:pPr algn="l" fontAlgn="t"/>
                      <a:r>
                        <a:rPr lang="de-CH" sz="800" b="0" i="0" u="none" strike="noStrike">
                          <a:solidFill>
                            <a:srgbClr val="000000"/>
                          </a:solidFill>
                          <a:effectLst/>
                          <a:latin typeface="Verlag Office" pitchFamily="2" charset="0"/>
                        </a:rPr>
                        <a:t>Ppt</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percentage point(s)</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q/q</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pitchFamily="2" charset="0"/>
                        </a:rPr>
                        <a:t>quarter-on-</a:t>
                      </a:r>
                      <a:r>
                        <a:rPr lang="de-CH" sz="800" b="0" i="0" u="none" strike="noStrike" dirty="0" err="1">
                          <a:solidFill>
                            <a:srgbClr val="000000"/>
                          </a:solidFill>
                          <a:effectLst/>
                          <a:latin typeface="Verlag Office" pitchFamily="2" charset="0"/>
                        </a:rPr>
                        <a:t>quarter</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pitchFamily="2" charset="0"/>
                        </a:rPr>
                        <a:t>Q1; Q2</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pitchFamily="2" charset="0"/>
                        </a:rPr>
                        <a:t>first</a:t>
                      </a:r>
                      <a:r>
                        <a:rPr lang="de-CH" sz="800" b="0" i="0" u="none" strike="noStrike" dirty="0">
                          <a:solidFill>
                            <a:srgbClr val="000000"/>
                          </a:solidFill>
                          <a:effectLst/>
                          <a:latin typeface="Verlag Office" pitchFamily="2" charset="0"/>
                        </a:rPr>
                        <a:t>/</a:t>
                      </a:r>
                      <a:r>
                        <a:rPr lang="de-CH" sz="800" b="0" i="0" u="none" strike="noStrike" dirty="0" err="1">
                          <a:solidFill>
                            <a:srgbClr val="000000"/>
                          </a:solidFill>
                          <a:effectLst/>
                          <a:latin typeface="Verlag Office" pitchFamily="2" charset="0"/>
                        </a:rPr>
                        <a:t>second</a:t>
                      </a:r>
                      <a:r>
                        <a:rPr lang="de-CH" sz="800" b="0" i="0" u="none" strike="noStrike" dirty="0">
                          <a:solidFill>
                            <a:srgbClr val="000000"/>
                          </a:solidFill>
                          <a:effectLst/>
                          <a:latin typeface="Verlag Office" pitchFamily="2" charset="0"/>
                        </a:rPr>
                        <a:t>/</a:t>
                      </a:r>
                      <a:r>
                        <a:rPr lang="de-CH" sz="800" b="0" i="0" u="none" strike="noStrike" dirty="0" err="1">
                          <a:solidFill>
                            <a:srgbClr val="000000"/>
                          </a:solidFill>
                          <a:effectLst/>
                          <a:latin typeface="Verlag Office" pitchFamily="2" charset="0"/>
                        </a:rPr>
                        <a:t>third</a:t>
                      </a:r>
                      <a:r>
                        <a:rPr lang="de-CH" sz="800" b="0" i="0" u="none" strike="noStrike" dirty="0">
                          <a:solidFill>
                            <a:srgbClr val="000000"/>
                          </a:solidFill>
                          <a:effectLst/>
                          <a:latin typeface="Verlag Office" pitchFamily="2" charset="0"/>
                        </a:rPr>
                        <a:t>/</a:t>
                      </a:r>
                      <a:r>
                        <a:rPr lang="de-CH" sz="800" b="0" i="0" u="none" strike="noStrike" dirty="0" err="1">
                          <a:solidFill>
                            <a:srgbClr val="000000"/>
                          </a:solidFill>
                          <a:effectLst/>
                          <a:latin typeface="Verlag Office" pitchFamily="2" charset="0"/>
                        </a:rPr>
                        <a:t>fourth</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quarter</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8851551"/>
                  </a:ext>
                </a:extLst>
              </a:tr>
              <a:tr h="200025">
                <a:tc>
                  <a:txBody>
                    <a:bodyPr/>
                    <a:lstStyle/>
                    <a:p>
                      <a:pPr algn="l" fontAlgn="t"/>
                      <a:r>
                        <a:rPr lang="de-CH" sz="800" b="0" i="0" u="none" strike="noStrike">
                          <a:solidFill>
                            <a:srgbClr val="000000"/>
                          </a:solidFill>
                          <a:effectLst/>
                          <a:latin typeface="Verlag Office" pitchFamily="2" charset="0"/>
                        </a:rPr>
                        <a:t>REIT</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real estate investment trust</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r.h.s.</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pitchFamily="2" charset="0"/>
                        </a:rPr>
                        <a:t>right</a:t>
                      </a:r>
                      <a:r>
                        <a:rPr lang="de-CH" sz="800" b="0" i="0" u="none" strike="noStrike" dirty="0">
                          <a:solidFill>
                            <a:srgbClr val="000000"/>
                          </a:solidFill>
                          <a:effectLst/>
                          <a:latin typeface="Verlag Office" pitchFamily="2" charset="0"/>
                        </a:rPr>
                        <a:t>-hand </a:t>
                      </a:r>
                      <a:r>
                        <a:rPr lang="de-CH" sz="800" b="0" i="0" u="none" strike="noStrike" dirty="0" err="1">
                          <a:solidFill>
                            <a:srgbClr val="000000"/>
                          </a:solidFill>
                          <a:effectLst/>
                          <a:latin typeface="Verlag Office" pitchFamily="2" charset="0"/>
                        </a:rPr>
                        <a:t>scale</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pitchFamily="2" charset="0"/>
                        </a:rPr>
                        <a:t>WTI</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pitchFamily="2" charset="0"/>
                        </a:rPr>
                        <a:t>West Texas Intermediate</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4914791"/>
                  </a:ext>
                </a:extLst>
              </a:tr>
              <a:tr h="200025">
                <a:tc>
                  <a:txBody>
                    <a:bodyPr/>
                    <a:lstStyle/>
                    <a:p>
                      <a:pPr algn="l" fontAlgn="t"/>
                      <a:r>
                        <a:rPr lang="de-CH" sz="800" b="0" i="0" u="none" strike="noStrike">
                          <a:solidFill>
                            <a:srgbClr val="000000"/>
                          </a:solidFill>
                          <a:effectLst/>
                          <a:latin typeface="Verlag Office" pitchFamily="2" charset="0"/>
                        </a:rPr>
                        <a:t>y/y</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year-on-year</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YTD</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year-to-date</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pitchFamily="2" charset="0"/>
                        </a:rPr>
                        <a:t> </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de-CH" sz="800" b="0" i="0" u="none" strike="noStrike" dirty="0">
                          <a:solidFill>
                            <a:srgbClr val="000000"/>
                          </a:solidFill>
                          <a:effectLst/>
                          <a:latin typeface="Verlag Office" pitchFamily="2" charset="0"/>
                        </a:rPr>
                        <a:t> </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6756209"/>
                  </a:ext>
                </a:extLst>
              </a:tr>
            </a:tbl>
          </a:graphicData>
        </a:graphic>
      </p:graphicFrame>
    </p:spTree>
    <p:extLst>
      <p:ext uri="{BB962C8B-B14F-4D97-AF65-F5344CB8AC3E}">
        <p14:creationId xmlns:p14="http://schemas.microsoft.com/office/powerpoint/2010/main" val="663977183"/>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I_Metd_EQ">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5288" y="709200"/>
            <a:ext cx="8353425"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Equity research</a:t>
            </a:r>
          </a:p>
        </p:txBody>
      </p:sp>
      <p:graphicFrame>
        <p:nvGraphicFramePr>
          <p:cNvPr id="14" name="Table 13"/>
          <p:cNvGraphicFramePr>
            <a:graphicFrameLocks noGrp="1"/>
          </p:cNvGraphicFramePr>
          <p:nvPr userDrawn="1"/>
        </p:nvGraphicFramePr>
        <p:xfrm>
          <a:off x="395289" y="4525901"/>
          <a:ext cx="4040587" cy="649605"/>
        </p:xfrm>
        <a:graphic>
          <a:graphicData uri="http://schemas.openxmlformats.org/drawingml/2006/table">
            <a:tbl>
              <a:tblPr/>
              <a:tblGrid>
                <a:gridCol w="4040587">
                  <a:extLst>
                    <a:ext uri="{9D8B030D-6E8A-4147-A177-3AD203B41FA5}">
                      <a16:colId xmlns:a16="http://schemas.microsoft.com/office/drawing/2014/main" val="20000"/>
                    </a:ext>
                  </a:extLst>
                </a:gridCol>
              </a:tblGrid>
              <a:tr h="161925">
                <a:tc>
                  <a:txBody>
                    <a:bodyPr/>
                    <a:lstStyle/>
                    <a:p>
                      <a:pPr algn="l" fontAlgn="ctr"/>
                      <a:r>
                        <a:rPr lang="en-US" sz="900" b="0" i="0" u="none" strike="noStrike" dirty="0">
                          <a:solidFill>
                            <a:srgbClr val="001489"/>
                          </a:solidFill>
                          <a:effectLst/>
                          <a:latin typeface="Verlag Office"/>
                        </a:rPr>
                        <a:t>Equity recommendation history</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1920">
                <a:tc>
                  <a:txBody>
                    <a:bodyPr/>
                    <a:lstStyle/>
                    <a:p>
                      <a:pPr algn="l" fontAlgn="b"/>
                      <a:r>
                        <a:rPr lang="en-US" sz="800" b="0" i="0" u="none" strike="noStrike" dirty="0">
                          <a:solidFill>
                            <a:srgbClr val="000000"/>
                          </a:solidFill>
                          <a:effectLst/>
                          <a:latin typeface="+mn-lt"/>
                        </a:rPr>
                        <a:t>Please refer to the following link for more information on the current and 12-month historical investment recommendations made in relation to equities covered by Julius Baer Research.</a:t>
                      </a:r>
                      <a:r>
                        <a:rPr lang="de-CH" sz="800" b="0" i="0" u="none" strike="noStrike" dirty="0">
                          <a:solidFill>
                            <a:srgbClr val="000000"/>
                          </a:solidFill>
                          <a:effectLst/>
                          <a:latin typeface="Verlag Office"/>
                        </a:rPr>
                        <a:t> </a:t>
                      </a: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4104">
                <a:tc>
                  <a:txBody>
                    <a:bodyPr/>
                    <a:lstStyle/>
                    <a:p>
                      <a:pPr algn="l" fontAlgn="b"/>
                      <a:r>
                        <a:rPr lang="de-CH" sz="800" b="0" i="0" u="sng" strike="noStrike" dirty="0">
                          <a:solidFill>
                            <a:srgbClr val="007FA3"/>
                          </a:solidFill>
                          <a:effectLst/>
                          <a:latin typeface="+mn-lt"/>
                          <a:hlinkClick r:id="rId2"/>
                        </a:rPr>
                        <a:t>www.juliusbaer.com/recommendation-history</a:t>
                      </a:r>
                      <a:endParaRPr lang="de-CH" sz="800" b="0" i="0" u="sng" strike="noStrike" dirty="0">
                        <a:solidFill>
                          <a:srgbClr val="007FA3"/>
                        </a:solidFill>
                        <a:effectLst/>
                        <a:latin typeface="Verlag Office"/>
                      </a:endParaRP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3" name="Text Placeholder 3"/>
          <p:cNvSpPr txBox="1">
            <a:spLocks/>
          </p:cNvSpPr>
          <p:nvPr userDrawn="1"/>
        </p:nvSpPr>
        <p:spPr bwMode="gray">
          <a:xfrm>
            <a:off x="4725319" y="3516301"/>
            <a:ext cx="4023395" cy="70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0"/>
              </a:spcBef>
              <a:spcAft>
                <a:spcPts val="600"/>
              </a:spcAft>
              <a:buClr>
                <a:schemeClr val="tx2"/>
              </a:buClr>
              <a:buFont typeface="Wingdings" pitchFamily="2" charset="2"/>
              <a:buNone/>
              <a:defRPr sz="800">
                <a:solidFill>
                  <a:schemeClr val="tx1"/>
                </a:solidFill>
                <a:latin typeface="+mj-lt"/>
                <a:ea typeface="+mn-ea"/>
                <a:cs typeface="+mn-cs"/>
              </a:defRPr>
            </a:lvl1pPr>
            <a:lvl2pPr marL="538163" indent="-263525" algn="l" rtl="0" eaLnBrk="1" fontAlgn="base" hangingPunct="1">
              <a:lnSpc>
                <a:spcPct val="110000"/>
              </a:lnSpc>
              <a:spcBef>
                <a:spcPct val="30000"/>
              </a:spcBef>
              <a:spcAft>
                <a:spcPct val="0"/>
              </a:spcAft>
              <a:buClr>
                <a:schemeClr val="tx2"/>
              </a:buClr>
              <a:buFont typeface="Arial" pitchFamily="34" charset="0"/>
              <a:buChar char="–"/>
              <a:defRPr>
                <a:solidFill>
                  <a:schemeClr val="tx1"/>
                </a:solidFill>
                <a:latin typeface="+mn-lt"/>
              </a:defRPr>
            </a:lvl2pPr>
            <a:lvl3pPr marL="801688" indent="-261938" algn="l" rtl="0" eaLnBrk="1" fontAlgn="base" hangingPunct="1">
              <a:lnSpc>
                <a:spcPct val="110000"/>
              </a:lnSpc>
              <a:spcBef>
                <a:spcPct val="30000"/>
              </a:spcBef>
              <a:spcAft>
                <a:spcPct val="0"/>
              </a:spcAft>
              <a:buClr>
                <a:schemeClr val="tx2"/>
              </a:buClr>
              <a:buFont typeface="Courier New" pitchFamily="49" charset="0"/>
              <a:buChar char="o"/>
              <a:defRPr>
                <a:solidFill>
                  <a:schemeClr val="tx1"/>
                </a:solidFill>
                <a:latin typeface="+mn-lt"/>
              </a:defRPr>
            </a:lvl3pPr>
            <a:lvl4pPr marL="107473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4pPr>
            <a:lvl5pPr marL="134778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5pPr>
            <a:lvl6pPr marL="180498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6pPr>
            <a:lvl7pPr marL="226218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7pPr>
            <a:lvl8pPr marL="271938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8pPr>
            <a:lvl9pPr marL="317658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9pPr>
          </a:lstStyle>
          <a:p>
            <a:r>
              <a:rPr lang="en-GB" sz="900" dirty="0">
                <a:solidFill>
                  <a:srgbClr val="001489"/>
                </a:solidFill>
              </a:rPr>
              <a:t>Risk rating system for global equity research</a:t>
            </a:r>
            <a:br>
              <a:rPr lang="en-GB" sz="800" dirty="0">
                <a:solidFill>
                  <a:srgbClr val="001489"/>
                </a:solidFill>
              </a:rPr>
            </a:br>
            <a:r>
              <a:rPr lang="en-GB" sz="800" dirty="0"/>
              <a:t>The risk rating (High/Medium/Low) is a measure of a stock’s expected volatility and risk of losses in case of negative news flow. This non-quantitative rating is based on criteria such as historical volatility, industry, earnings risk, valuation and balance sheet strength.</a:t>
            </a:r>
          </a:p>
        </p:txBody>
      </p:sp>
      <p:graphicFrame>
        <p:nvGraphicFramePr>
          <p:cNvPr id="24" name="Table 23"/>
          <p:cNvGraphicFramePr>
            <a:graphicFrameLocks noGrp="1"/>
          </p:cNvGraphicFramePr>
          <p:nvPr userDrawn="1"/>
        </p:nvGraphicFramePr>
        <p:xfrm>
          <a:off x="4734568" y="1484784"/>
          <a:ext cx="3949975" cy="1254810"/>
        </p:xfrm>
        <a:graphic>
          <a:graphicData uri="http://schemas.openxmlformats.org/drawingml/2006/table">
            <a:tbl>
              <a:tblPr/>
              <a:tblGrid>
                <a:gridCol w="877772">
                  <a:extLst>
                    <a:ext uri="{9D8B030D-6E8A-4147-A177-3AD203B41FA5}">
                      <a16:colId xmlns:a16="http://schemas.microsoft.com/office/drawing/2014/main" val="20000"/>
                    </a:ext>
                  </a:extLst>
                </a:gridCol>
                <a:gridCol w="3072203">
                  <a:extLst>
                    <a:ext uri="{9D8B030D-6E8A-4147-A177-3AD203B41FA5}">
                      <a16:colId xmlns:a16="http://schemas.microsoft.com/office/drawing/2014/main" val="20001"/>
                    </a:ext>
                  </a:extLst>
                </a:gridCol>
              </a:tblGrid>
              <a:tr h="171450">
                <a:tc gridSpan="2">
                  <a:txBody>
                    <a:bodyPr/>
                    <a:lstStyle/>
                    <a:p>
                      <a:pPr algn="l" fontAlgn="t"/>
                      <a:r>
                        <a:rPr lang="en-US" sz="900" b="0" i="0" u="none" strike="noStrike" dirty="0">
                          <a:solidFill>
                            <a:srgbClr val="001489"/>
                          </a:solidFill>
                          <a:effectLst/>
                          <a:latin typeface="Verlag Office"/>
                        </a:rPr>
                        <a:t>Rating system for global equity research (stock rating)</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0"/>
                  </a:ext>
                </a:extLst>
              </a:tr>
              <a:tr h="180000">
                <a:tc>
                  <a:txBody>
                    <a:bodyPr/>
                    <a:lstStyle/>
                    <a:p>
                      <a:pPr algn="l" fontAlgn="t"/>
                      <a:r>
                        <a:rPr lang="de-CH" sz="800" b="0" i="0" u="none" strike="noStrike" dirty="0" err="1">
                          <a:solidFill>
                            <a:srgbClr val="000000"/>
                          </a:solidFill>
                          <a:effectLst/>
                          <a:latin typeface="Verlag Office"/>
                        </a:rPr>
                        <a:t>Buy</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outperform the </a:t>
                      </a:r>
                      <a:r>
                        <a:rPr lang="en-US" sz="800" b="0" i="0" u="none" strike="noStrike" dirty="0" err="1">
                          <a:solidFill>
                            <a:srgbClr val="000000"/>
                          </a:solidFill>
                          <a:effectLst/>
                          <a:latin typeface="Verlag Office"/>
                        </a:rPr>
                        <a:t>MSCI</a:t>
                      </a:r>
                      <a:r>
                        <a:rPr lang="en-US" sz="800" b="0" i="0" u="none" strike="noStrike" dirty="0">
                          <a:solidFill>
                            <a:srgbClr val="000000"/>
                          </a:solidFill>
                          <a:effectLst/>
                          <a:latin typeface="Verlag Office"/>
                        </a:rPr>
                        <a:t> regional industry group by at least 5%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0000">
                <a:tc>
                  <a:txBody>
                    <a:bodyPr/>
                    <a:lstStyle/>
                    <a:p>
                      <a:pPr algn="l" fontAlgn="t"/>
                      <a:r>
                        <a:rPr lang="de-CH" sz="800" b="0" i="0" u="none" strike="noStrike" dirty="0">
                          <a:solidFill>
                            <a:srgbClr val="000000"/>
                          </a:solidFill>
                          <a:effectLst/>
                          <a:latin typeface="Verlag Office"/>
                        </a:rPr>
                        <a:t>Hold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perform in line (±5%) with the </a:t>
                      </a:r>
                      <a:r>
                        <a:rPr lang="en-US" sz="800" b="0" i="0" u="none" strike="noStrike" dirty="0" err="1">
                          <a:solidFill>
                            <a:srgbClr val="000000"/>
                          </a:solidFill>
                          <a:effectLst/>
                          <a:latin typeface="Verlag Office"/>
                        </a:rPr>
                        <a:t>MSCI</a:t>
                      </a:r>
                      <a:r>
                        <a:rPr lang="en-US" sz="800" b="0" i="0" u="none" strike="noStrike" dirty="0">
                          <a:solidFill>
                            <a:srgbClr val="000000"/>
                          </a:solidFill>
                          <a:effectLst/>
                          <a:latin typeface="Verlag Office"/>
                        </a:rPr>
                        <a:t> regional industry group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fontAlgn="t"/>
                      <a:r>
                        <a:rPr lang="de-CH" sz="800" b="0" i="0" u="none" strike="noStrike" dirty="0" err="1">
                          <a:solidFill>
                            <a:srgbClr val="000000"/>
                          </a:solidFill>
                          <a:effectLst/>
                          <a:latin typeface="Verlag Office"/>
                        </a:rPr>
                        <a:t>Reduce</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underperform the </a:t>
                      </a:r>
                      <a:r>
                        <a:rPr lang="en-US" sz="800" b="0" i="0" u="none" strike="noStrike" dirty="0" err="1">
                          <a:solidFill>
                            <a:srgbClr val="000000"/>
                          </a:solidFill>
                          <a:effectLst/>
                          <a:latin typeface="Verlag Office"/>
                        </a:rPr>
                        <a:t>MSCI</a:t>
                      </a:r>
                      <a:r>
                        <a:rPr lang="en-US" sz="800" b="0" i="0" u="none" strike="noStrike" dirty="0">
                          <a:solidFill>
                            <a:srgbClr val="000000"/>
                          </a:solidFill>
                          <a:effectLst/>
                          <a:latin typeface="Verlag Office"/>
                        </a:rPr>
                        <a:t> regional industry group by at least 5%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25" name="Table 24"/>
          <p:cNvGraphicFramePr>
            <a:graphicFrameLocks noGrp="1"/>
          </p:cNvGraphicFramePr>
          <p:nvPr userDrawn="1"/>
        </p:nvGraphicFramePr>
        <p:xfrm>
          <a:off x="4732966" y="2909958"/>
          <a:ext cx="4015747" cy="502920"/>
        </p:xfrm>
        <a:graphic>
          <a:graphicData uri="http://schemas.openxmlformats.org/drawingml/2006/table">
            <a:tbl>
              <a:tblPr/>
              <a:tblGrid>
                <a:gridCol w="4015747">
                  <a:extLst>
                    <a:ext uri="{9D8B030D-6E8A-4147-A177-3AD203B41FA5}">
                      <a16:colId xmlns:a16="http://schemas.microsoft.com/office/drawing/2014/main" val="20000"/>
                    </a:ext>
                  </a:extLst>
                </a:gridCol>
              </a:tblGrid>
              <a:tr h="85725">
                <a:tc>
                  <a:txBody>
                    <a:bodyPr/>
                    <a:lstStyle/>
                    <a:p>
                      <a:pPr algn="l" fontAlgn="t"/>
                      <a:r>
                        <a:rPr lang="en-US" sz="900" b="0" i="0" u="none" strike="noStrike" dirty="0">
                          <a:solidFill>
                            <a:srgbClr val="001489"/>
                          </a:solidFill>
                          <a:effectLst/>
                          <a:latin typeface="Verlag Office"/>
                        </a:rPr>
                        <a:t>Frequency of equity rating updates</a:t>
                      </a:r>
                    </a:p>
                  </a:txBody>
                  <a:tcPr marL="0" marR="0" marT="0" marB="0">
                    <a:lnL>
                      <a:noFill/>
                    </a:lnL>
                    <a:lnR>
                      <a:noFill/>
                    </a:lnR>
                    <a:lnT>
                      <a:noFill/>
                    </a:lnT>
                    <a:lnB>
                      <a:noFill/>
                    </a:lnB>
                  </a:tcPr>
                </a:tc>
                <a:extLst>
                  <a:ext uri="{0D108BD9-81ED-4DB2-BD59-A6C34878D82A}">
                    <a16:rowId xmlns:a16="http://schemas.microsoft.com/office/drawing/2014/main" val="10000"/>
                  </a:ext>
                </a:extLst>
              </a:tr>
              <a:tr h="107057">
                <a:tc>
                  <a:txBody>
                    <a:bodyPr/>
                    <a:lstStyle/>
                    <a:p>
                      <a:pPr algn="l" fontAlgn="t"/>
                      <a:r>
                        <a:rPr lang="en-US" sz="800" b="0" i="0" u="none" strike="noStrike" dirty="0">
                          <a:solidFill>
                            <a:srgbClr val="000000"/>
                          </a:solidFill>
                          <a:effectLst/>
                          <a:latin typeface="Verlag Office"/>
                        </a:rPr>
                        <a:t>An update on Buy-rated equities will be provided on a quarterly basis. An update for Hold and Reduce-rated equities will be provided semi-annually or on an ad-hoc basis. </a:t>
                      </a:r>
                    </a:p>
                  </a:txBody>
                  <a:tcPr marL="0" marR="0" marT="0" marB="0">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userDrawn="1"/>
        </p:nvGraphicFramePr>
        <p:xfrm>
          <a:off x="395288" y="4023942"/>
          <a:ext cx="4032249" cy="485775"/>
        </p:xfrm>
        <a:graphic>
          <a:graphicData uri="http://schemas.openxmlformats.org/drawingml/2006/table">
            <a:tbl>
              <a:tblPr/>
              <a:tblGrid>
                <a:gridCol w="448028">
                  <a:extLst>
                    <a:ext uri="{9D8B030D-6E8A-4147-A177-3AD203B41FA5}">
                      <a16:colId xmlns:a16="http://schemas.microsoft.com/office/drawing/2014/main" val="20000"/>
                    </a:ext>
                  </a:extLst>
                </a:gridCol>
                <a:gridCol w="896055">
                  <a:extLst>
                    <a:ext uri="{9D8B030D-6E8A-4147-A177-3AD203B41FA5}">
                      <a16:colId xmlns:a16="http://schemas.microsoft.com/office/drawing/2014/main" val="20001"/>
                    </a:ext>
                  </a:extLst>
                </a:gridCol>
                <a:gridCol w="448028">
                  <a:extLst>
                    <a:ext uri="{9D8B030D-6E8A-4147-A177-3AD203B41FA5}">
                      <a16:colId xmlns:a16="http://schemas.microsoft.com/office/drawing/2014/main" val="20002"/>
                    </a:ext>
                  </a:extLst>
                </a:gridCol>
                <a:gridCol w="896055">
                  <a:extLst>
                    <a:ext uri="{9D8B030D-6E8A-4147-A177-3AD203B41FA5}">
                      <a16:colId xmlns:a16="http://schemas.microsoft.com/office/drawing/2014/main" val="20003"/>
                    </a:ext>
                  </a:extLst>
                </a:gridCol>
                <a:gridCol w="448028">
                  <a:extLst>
                    <a:ext uri="{9D8B030D-6E8A-4147-A177-3AD203B41FA5}">
                      <a16:colId xmlns:a16="http://schemas.microsoft.com/office/drawing/2014/main" val="20004"/>
                    </a:ext>
                  </a:extLst>
                </a:gridCol>
                <a:gridCol w="896055">
                  <a:extLst>
                    <a:ext uri="{9D8B030D-6E8A-4147-A177-3AD203B41FA5}">
                      <a16:colId xmlns:a16="http://schemas.microsoft.com/office/drawing/2014/main" val="20005"/>
                    </a:ext>
                  </a:extLst>
                </a:gridCol>
              </a:tblGrid>
              <a:tr h="161925">
                <a:tc gridSpan="6">
                  <a:txBody>
                    <a:bodyPr/>
                    <a:lstStyle/>
                    <a:p>
                      <a:pPr algn="l" fontAlgn="ctr"/>
                      <a:r>
                        <a:rPr lang="en-US" sz="900" b="0" i="0" u="none" strike="noStrike" dirty="0">
                          <a:solidFill>
                            <a:srgbClr val="001489"/>
                          </a:solidFill>
                          <a:effectLst/>
                          <a:latin typeface="Verlag Office"/>
                        </a:rPr>
                        <a:t>Equity rating allocation as of</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0"/>
                  </a:ext>
                </a:extLst>
              </a:tr>
              <a:tr h="161925">
                <a:tc>
                  <a:txBody>
                    <a:bodyPr/>
                    <a:lstStyle/>
                    <a:p>
                      <a:pPr algn="l" fontAlgn="t"/>
                      <a:r>
                        <a:rPr lang="de-CH" sz="800" b="0" i="0" u="none" strike="noStrike" dirty="0" err="1">
                          <a:solidFill>
                            <a:srgbClr val="000000"/>
                          </a:solidFill>
                          <a:effectLst/>
                          <a:latin typeface="Verlag Office"/>
                        </a:rPr>
                        <a:t>Buy</a:t>
                      </a:r>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Hold</a:t>
                      </a: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a:rPr>
                        <a:t>Reduce</a:t>
                      </a:r>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1925">
                <a:tc gridSpan="6">
                  <a:txBody>
                    <a:bodyPr/>
                    <a:lstStyle/>
                    <a:p>
                      <a:pPr algn="l" fontAlgn="b"/>
                      <a:r>
                        <a:rPr lang="de-CH" sz="700" b="0" i="0" u="none" strike="noStrike" dirty="0">
                          <a:solidFill>
                            <a:srgbClr val="000000"/>
                          </a:solidFill>
                          <a:effectLst/>
                          <a:latin typeface="Verlag Office"/>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2"/>
                  </a:ext>
                </a:extLst>
              </a:tr>
            </a:tbl>
          </a:graphicData>
        </a:graphic>
      </p:graphicFrame>
      <p:sp>
        <p:nvSpPr>
          <p:cNvPr id="16" name="Text Placeholder 4"/>
          <p:cNvSpPr>
            <a:spLocks noGrp="1"/>
          </p:cNvSpPr>
          <p:nvPr>
            <p:ph type="body" sz="quarter" idx="15" hasCustomPrompt="1"/>
          </p:nvPr>
        </p:nvSpPr>
        <p:spPr>
          <a:xfrm>
            <a:off x="850920" y="4191914"/>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sp>
        <p:nvSpPr>
          <p:cNvPr id="17" name="Text Placeholder 4"/>
          <p:cNvSpPr>
            <a:spLocks noGrp="1"/>
          </p:cNvSpPr>
          <p:nvPr>
            <p:ph type="body" sz="quarter" idx="16" hasCustomPrompt="1"/>
          </p:nvPr>
        </p:nvSpPr>
        <p:spPr>
          <a:xfrm>
            <a:off x="1964344" y="4011305"/>
            <a:ext cx="1800225" cy="180750"/>
          </a:xfrm>
        </p:spPr>
        <p:txBody>
          <a:bodyPr lIns="36000" tIns="18000" bIns="18000">
            <a:spAutoFit/>
          </a:bodyPr>
          <a:lstStyle>
            <a:lvl1pPr>
              <a:defRPr sz="900" b="0">
                <a:solidFill>
                  <a:srgbClr val="001489"/>
                </a:solidFill>
              </a:defRPr>
            </a:lvl1pPr>
          </a:lstStyle>
          <a:p>
            <a:pPr lvl="0"/>
            <a:r>
              <a:rPr lang="en-GB" dirty="0"/>
              <a:t>DD/MM/</a:t>
            </a:r>
            <a:r>
              <a:rPr lang="en-GB" dirty="0" err="1"/>
              <a:t>YYYY</a:t>
            </a:r>
            <a:endParaRPr lang="en-GB" dirty="0"/>
          </a:p>
        </p:txBody>
      </p:sp>
      <p:sp>
        <p:nvSpPr>
          <p:cNvPr id="18" name="Text Placeholder 4"/>
          <p:cNvSpPr>
            <a:spLocks noGrp="1"/>
          </p:cNvSpPr>
          <p:nvPr>
            <p:ph type="body" sz="quarter" idx="17" hasCustomPrompt="1"/>
          </p:nvPr>
        </p:nvSpPr>
        <p:spPr>
          <a:xfrm>
            <a:off x="2204559" y="4184358"/>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sp>
        <p:nvSpPr>
          <p:cNvPr id="19" name="Text Placeholder 4"/>
          <p:cNvSpPr>
            <a:spLocks noGrp="1"/>
          </p:cNvSpPr>
          <p:nvPr>
            <p:ph type="body" sz="quarter" idx="18" hasCustomPrompt="1"/>
          </p:nvPr>
        </p:nvSpPr>
        <p:spPr>
          <a:xfrm>
            <a:off x="3525194" y="4191914"/>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cxnSp>
        <p:nvCxnSpPr>
          <p:cNvPr id="20" name="Straight Connector 19">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22"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graphicFrame>
        <p:nvGraphicFramePr>
          <p:cNvPr id="4" name="Table 3"/>
          <p:cNvGraphicFramePr>
            <a:graphicFrameLocks noGrp="1"/>
          </p:cNvGraphicFramePr>
          <p:nvPr userDrawn="1"/>
        </p:nvGraphicFramePr>
        <p:xfrm>
          <a:off x="395288" y="1477171"/>
          <a:ext cx="4032252" cy="2347695"/>
        </p:xfrm>
        <a:graphic>
          <a:graphicData uri="http://schemas.openxmlformats.org/drawingml/2006/table">
            <a:tbl>
              <a:tblPr/>
              <a:tblGrid>
                <a:gridCol w="448028">
                  <a:extLst>
                    <a:ext uri="{9D8B030D-6E8A-4147-A177-3AD203B41FA5}">
                      <a16:colId xmlns:a16="http://schemas.microsoft.com/office/drawing/2014/main" val="1698331949"/>
                    </a:ext>
                  </a:extLst>
                </a:gridCol>
                <a:gridCol w="896056">
                  <a:extLst>
                    <a:ext uri="{9D8B030D-6E8A-4147-A177-3AD203B41FA5}">
                      <a16:colId xmlns:a16="http://schemas.microsoft.com/office/drawing/2014/main" val="441422770"/>
                    </a:ext>
                  </a:extLst>
                </a:gridCol>
                <a:gridCol w="448028">
                  <a:extLst>
                    <a:ext uri="{9D8B030D-6E8A-4147-A177-3AD203B41FA5}">
                      <a16:colId xmlns:a16="http://schemas.microsoft.com/office/drawing/2014/main" val="3545228787"/>
                    </a:ext>
                  </a:extLst>
                </a:gridCol>
                <a:gridCol w="896056">
                  <a:extLst>
                    <a:ext uri="{9D8B030D-6E8A-4147-A177-3AD203B41FA5}">
                      <a16:colId xmlns:a16="http://schemas.microsoft.com/office/drawing/2014/main" val="4126587831"/>
                    </a:ext>
                  </a:extLst>
                </a:gridCol>
                <a:gridCol w="448028">
                  <a:extLst>
                    <a:ext uri="{9D8B030D-6E8A-4147-A177-3AD203B41FA5}">
                      <a16:colId xmlns:a16="http://schemas.microsoft.com/office/drawing/2014/main" val="2575749835"/>
                    </a:ext>
                  </a:extLst>
                </a:gridCol>
                <a:gridCol w="896056">
                  <a:extLst>
                    <a:ext uri="{9D8B030D-6E8A-4147-A177-3AD203B41FA5}">
                      <a16:colId xmlns:a16="http://schemas.microsoft.com/office/drawing/2014/main" val="4084297366"/>
                    </a:ext>
                  </a:extLst>
                </a:gridCol>
              </a:tblGrid>
              <a:tr h="180975">
                <a:tc gridSpan="6">
                  <a:txBody>
                    <a:bodyPr/>
                    <a:lstStyle/>
                    <a:p>
                      <a:pPr algn="l" fontAlgn="ctr"/>
                      <a:r>
                        <a:rPr lang="de-CH" sz="900" b="0" i="0" u="none" strike="noStrike" dirty="0" err="1">
                          <a:solidFill>
                            <a:srgbClr val="001489"/>
                          </a:solidFill>
                          <a:effectLst/>
                          <a:latin typeface="Verlag Office" pitchFamily="2" charset="0"/>
                        </a:rPr>
                        <a:t>Frequently</a:t>
                      </a:r>
                      <a:r>
                        <a:rPr lang="de-CH" sz="900" b="0" i="0" u="none" strike="noStrike" dirty="0">
                          <a:solidFill>
                            <a:srgbClr val="001489"/>
                          </a:solidFill>
                          <a:effectLst/>
                          <a:latin typeface="Verlag Office" pitchFamily="2" charset="0"/>
                        </a:rPr>
                        <a:t> </a:t>
                      </a:r>
                      <a:r>
                        <a:rPr lang="de-CH" sz="900" b="0" i="0" u="none" strike="noStrike" dirty="0" err="1">
                          <a:solidFill>
                            <a:srgbClr val="001489"/>
                          </a:solidFill>
                          <a:effectLst/>
                          <a:latin typeface="Verlag Office" pitchFamily="2" charset="0"/>
                        </a:rPr>
                        <a:t>used</a:t>
                      </a:r>
                      <a:r>
                        <a:rPr lang="de-CH" sz="900" b="0" i="0" u="none" strike="noStrike" dirty="0">
                          <a:solidFill>
                            <a:srgbClr val="001489"/>
                          </a:solidFill>
                          <a:effectLst/>
                          <a:latin typeface="Verlag Office" pitchFamily="2" charset="0"/>
                        </a:rPr>
                        <a:t> </a:t>
                      </a:r>
                      <a:r>
                        <a:rPr lang="de-CH" sz="900" b="0" i="0" u="none" strike="noStrike" dirty="0" err="1">
                          <a:solidFill>
                            <a:srgbClr val="001489"/>
                          </a:solidFill>
                          <a:effectLst/>
                          <a:latin typeface="Verlag Office" pitchFamily="2" charset="0"/>
                        </a:rPr>
                        <a:t>abbreviations</a:t>
                      </a:r>
                      <a:r>
                        <a:rPr lang="de-CH" sz="900" b="0" i="0" u="none" strike="noStrike" dirty="0">
                          <a:solidFill>
                            <a:srgbClr val="001489"/>
                          </a:solidFill>
                          <a:effectLst/>
                          <a:latin typeface="Verlag Office" pitchFamily="2"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883946295"/>
                  </a:ext>
                </a:extLst>
              </a:tr>
              <a:tr h="276225">
                <a:tc>
                  <a:txBody>
                    <a:bodyPr/>
                    <a:lstStyle/>
                    <a:p>
                      <a:pPr algn="l" fontAlgn="t"/>
                      <a:r>
                        <a:rPr lang="de-CH" sz="800" b="0" i="0" u="none" strike="noStrike" dirty="0" err="1">
                          <a:solidFill>
                            <a:srgbClr val="000000"/>
                          </a:solidFill>
                          <a:effectLst/>
                          <a:latin typeface="Verlag Office" pitchFamily="2" charset="0"/>
                        </a:rPr>
                        <a:t>CAGR</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pitchFamily="2" charset="0"/>
                        </a:rPr>
                        <a:t>Compound</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annual</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growth</a:t>
                      </a:r>
                      <a:r>
                        <a:rPr lang="de-CH" sz="800" b="0" i="0" u="none" strike="noStrike" dirty="0">
                          <a:solidFill>
                            <a:srgbClr val="000000"/>
                          </a:solidFill>
                          <a:effectLst/>
                          <a:latin typeface="Verlag Office" pitchFamily="2" charset="0"/>
                        </a:rPr>
                        <a:t> </a:t>
                      </a:r>
                      <a:br>
                        <a:rPr lang="de-CH" sz="800" b="0" i="0" u="none" strike="noStrike" dirty="0">
                          <a:solidFill>
                            <a:srgbClr val="000000"/>
                          </a:solidFill>
                          <a:effectLst/>
                          <a:latin typeface="Verlag Office" pitchFamily="2" charset="0"/>
                        </a:rPr>
                      </a:br>
                      <a:r>
                        <a:rPr lang="de-CH" sz="800" b="0" i="0" u="none" strike="noStrike" dirty="0">
                          <a:solidFill>
                            <a:srgbClr val="000000"/>
                          </a:solidFill>
                          <a:effectLst/>
                          <a:latin typeface="Verlag Office" pitchFamily="2" charset="0"/>
                        </a:rPr>
                        <a:t>rate</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DCF</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Discounted cash flow</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EBIT</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a:solidFill>
                            <a:srgbClr val="000000"/>
                          </a:solidFill>
                          <a:effectLst/>
                          <a:latin typeface="Verlag Office" pitchFamily="2" charset="0"/>
                        </a:rPr>
                        <a:t>Earnings before interest and taxes</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499072"/>
                  </a:ext>
                </a:extLst>
              </a:tr>
              <a:tr h="152400">
                <a:tc>
                  <a:txBody>
                    <a:bodyPr/>
                    <a:lstStyle/>
                    <a:p>
                      <a:pPr algn="l" fontAlgn="t"/>
                      <a:r>
                        <a:rPr lang="de-CH" sz="800" b="0" i="0" u="none" strike="noStrike">
                          <a:solidFill>
                            <a:srgbClr val="000000"/>
                          </a:solidFill>
                          <a:effectLst/>
                          <a:latin typeface="Verlag Office" pitchFamily="2" charset="0"/>
                        </a:rPr>
                        <a:t>EBITDA</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pitchFamily="2" charset="0"/>
                        </a:rPr>
                        <a:t>Earnings before interest, taxes, depreciation and </a:t>
                      </a:r>
                      <a:r>
                        <a:rPr lang="en-US" sz="800" b="0" i="0" u="none" strike="noStrike" dirty="0" err="1">
                          <a:solidFill>
                            <a:srgbClr val="000000"/>
                          </a:solidFill>
                          <a:effectLst/>
                          <a:latin typeface="Verlag Office" pitchFamily="2" charset="0"/>
                        </a:rPr>
                        <a:t>amortisation</a:t>
                      </a:r>
                      <a:endParaRPr lang="en-US"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pitchFamily="2" charset="0"/>
                        </a:rPr>
                        <a:t>EPS</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pitchFamily="2" charset="0"/>
                        </a:rPr>
                        <a:t>Earnings</a:t>
                      </a:r>
                      <a:r>
                        <a:rPr lang="de-CH" sz="800" b="0" i="0" u="none" strike="noStrike" dirty="0">
                          <a:solidFill>
                            <a:srgbClr val="000000"/>
                          </a:solidFill>
                          <a:effectLst/>
                          <a:latin typeface="Verlag Office" pitchFamily="2" charset="0"/>
                        </a:rPr>
                        <a:t> per </a:t>
                      </a:r>
                      <a:r>
                        <a:rPr lang="de-CH" sz="800" b="0" i="0" u="none" strike="noStrike" dirty="0" err="1">
                          <a:solidFill>
                            <a:srgbClr val="000000"/>
                          </a:solidFill>
                          <a:effectLst/>
                          <a:latin typeface="Verlag Office" pitchFamily="2" charset="0"/>
                        </a:rPr>
                        <a:t>share</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EV</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Enterprise value</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1719342"/>
                  </a:ext>
                </a:extLst>
              </a:tr>
              <a:tr h="276225">
                <a:tc>
                  <a:txBody>
                    <a:bodyPr/>
                    <a:lstStyle/>
                    <a:p>
                      <a:pPr algn="l" fontAlgn="t"/>
                      <a:r>
                        <a:rPr lang="de-CH" sz="800" b="0" i="0" u="none" strike="noStrike">
                          <a:solidFill>
                            <a:srgbClr val="000000"/>
                          </a:solidFill>
                          <a:effectLst/>
                          <a:latin typeface="Verlag Office" pitchFamily="2" charset="0"/>
                        </a:rPr>
                        <a:t>FCF</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Free cash flow</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MV</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pitchFamily="2" charset="0"/>
                        </a:rPr>
                        <a:t>Market </a:t>
                      </a:r>
                      <a:r>
                        <a:rPr lang="de-CH" sz="800" b="0" i="0" u="none" strike="noStrike" dirty="0" err="1">
                          <a:solidFill>
                            <a:srgbClr val="000000"/>
                          </a:solidFill>
                          <a:effectLst/>
                          <a:latin typeface="Verlag Office" pitchFamily="2" charset="0"/>
                        </a:rPr>
                        <a:t>value</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pitchFamily="2" charset="0"/>
                        </a:rPr>
                        <a:t>PEG</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a:solidFill>
                            <a:srgbClr val="000000"/>
                          </a:solidFill>
                          <a:effectLst/>
                          <a:latin typeface="Verlag Office" pitchFamily="2" charset="0"/>
                        </a:rPr>
                        <a:t>P/E divided by year-on-year EPS growth</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1770991"/>
                  </a:ext>
                </a:extLst>
              </a:tr>
              <a:tr h="266700">
                <a:tc>
                  <a:txBody>
                    <a:bodyPr/>
                    <a:lstStyle/>
                    <a:p>
                      <a:pPr algn="l" fontAlgn="t"/>
                      <a:r>
                        <a:rPr lang="de-CH" sz="800" b="0" i="0" u="none" strike="noStrike">
                          <a:solidFill>
                            <a:srgbClr val="000000"/>
                          </a:solidFill>
                          <a:effectLst/>
                          <a:latin typeface="Verlag Office" pitchFamily="2" charset="0"/>
                        </a:rPr>
                        <a:t>P/B</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pitchFamily="2" charset="0"/>
                        </a:rPr>
                        <a:t>Price-</a:t>
                      </a:r>
                      <a:r>
                        <a:rPr lang="de-CH" sz="800" b="0" i="0" u="none" strike="noStrike" dirty="0" err="1">
                          <a:solidFill>
                            <a:srgbClr val="000000"/>
                          </a:solidFill>
                          <a:effectLst/>
                          <a:latin typeface="Verlag Office" pitchFamily="2" charset="0"/>
                        </a:rPr>
                        <a:t>to</a:t>
                      </a:r>
                      <a:r>
                        <a:rPr lang="de-CH" sz="800" b="0" i="0" u="none" strike="noStrike" dirty="0">
                          <a:solidFill>
                            <a:srgbClr val="000000"/>
                          </a:solidFill>
                          <a:effectLst/>
                          <a:latin typeface="Verlag Office" pitchFamily="2" charset="0"/>
                        </a:rPr>
                        <a:t>-</a:t>
                      </a:r>
                      <a:r>
                        <a:rPr lang="de-CH" sz="800" b="0" i="0" u="none" strike="noStrike" dirty="0" err="1">
                          <a:solidFill>
                            <a:srgbClr val="000000"/>
                          </a:solidFill>
                          <a:effectLst/>
                          <a:latin typeface="Verlag Office" pitchFamily="2" charset="0"/>
                        </a:rPr>
                        <a:t>book</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value</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P/E</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Price-to-earnings ratio</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pitchFamily="2" charset="0"/>
                        </a:rPr>
                        <a:t>P/</a:t>
                      </a:r>
                      <a:r>
                        <a:rPr lang="de-CH" sz="800" b="0" i="0" u="none" strike="noStrike" dirty="0" err="1">
                          <a:solidFill>
                            <a:srgbClr val="000000"/>
                          </a:solidFill>
                          <a:effectLst/>
                          <a:latin typeface="Verlag Office" pitchFamily="2" charset="0"/>
                        </a:rPr>
                        <a:t>TBV</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pitchFamily="2" charset="0"/>
                        </a:rPr>
                        <a:t>Price-</a:t>
                      </a:r>
                      <a:r>
                        <a:rPr lang="de-CH" sz="800" b="0" i="0" u="none" strike="noStrike" dirty="0" err="1">
                          <a:solidFill>
                            <a:srgbClr val="000000"/>
                          </a:solidFill>
                          <a:effectLst/>
                          <a:latin typeface="Verlag Office" pitchFamily="2" charset="0"/>
                        </a:rPr>
                        <a:t>to</a:t>
                      </a:r>
                      <a:r>
                        <a:rPr lang="de-CH" sz="800" b="0" i="0" u="none" strike="noStrike" dirty="0">
                          <a:solidFill>
                            <a:srgbClr val="000000"/>
                          </a:solidFill>
                          <a:effectLst/>
                          <a:latin typeface="Verlag Office" pitchFamily="2" charset="0"/>
                        </a:rPr>
                        <a:t>-</a:t>
                      </a:r>
                      <a:r>
                        <a:rPr lang="de-CH" sz="800" b="0" i="0" u="none" strike="noStrike" dirty="0" err="1">
                          <a:solidFill>
                            <a:srgbClr val="000000"/>
                          </a:solidFill>
                          <a:effectLst/>
                          <a:latin typeface="Verlag Office" pitchFamily="2" charset="0"/>
                        </a:rPr>
                        <a:t>tangible</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book</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value</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786080"/>
                  </a:ext>
                </a:extLst>
              </a:tr>
              <a:tr h="228600">
                <a:tc>
                  <a:txBody>
                    <a:bodyPr/>
                    <a:lstStyle/>
                    <a:p>
                      <a:pPr algn="l" fontAlgn="t"/>
                      <a:r>
                        <a:rPr lang="de-CH" sz="800" b="0" i="0" u="none" strike="noStrike">
                          <a:solidFill>
                            <a:srgbClr val="000000"/>
                          </a:solidFill>
                          <a:effectLst/>
                          <a:latin typeface="Verlag Office" pitchFamily="2" charset="0"/>
                        </a:rPr>
                        <a:t>ROE</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Return on equity</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ROI</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Return on investment</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ROIC</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pitchFamily="2" charset="0"/>
                        </a:rPr>
                        <a:t>Return on </a:t>
                      </a:r>
                      <a:r>
                        <a:rPr lang="de-CH" sz="800" b="0" i="0" u="none" strike="noStrike" dirty="0" err="1">
                          <a:solidFill>
                            <a:srgbClr val="000000"/>
                          </a:solidFill>
                          <a:effectLst/>
                          <a:latin typeface="Verlag Office" pitchFamily="2" charset="0"/>
                        </a:rPr>
                        <a:t>invested</a:t>
                      </a:r>
                      <a:r>
                        <a:rPr lang="de-CH" sz="800" b="0" i="0" u="none" strike="noStrike" dirty="0">
                          <a:solidFill>
                            <a:srgbClr val="000000"/>
                          </a:solidFill>
                          <a:effectLst/>
                          <a:latin typeface="Verlag Office" pitchFamily="2" charset="0"/>
                        </a:rPr>
                        <a:t> </a:t>
                      </a:r>
                      <a:r>
                        <a:rPr lang="de-CH" sz="800" b="0" i="0" u="none" strike="noStrike" dirty="0" err="1">
                          <a:solidFill>
                            <a:srgbClr val="000000"/>
                          </a:solidFill>
                          <a:effectLst/>
                          <a:latin typeface="Verlag Office" pitchFamily="2" charset="0"/>
                        </a:rPr>
                        <a:t>capital</a:t>
                      </a:r>
                      <a:endParaRPr lang="de-CH" sz="800" b="0" i="0" u="none" strike="noStrike" dirty="0">
                        <a:solidFill>
                          <a:srgbClr val="000000"/>
                        </a:solidFill>
                        <a:effectLst/>
                        <a:latin typeface="Verlag Office" pitchFamily="2" charset="0"/>
                      </a:endParaRP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350873"/>
                  </a:ext>
                </a:extLst>
              </a:tr>
              <a:tr h="228600">
                <a:tc>
                  <a:txBody>
                    <a:bodyPr/>
                    <a:lstStyle/>
                    <a:p>
                      <a:pPr algn="l" fontAlgn="t"/>
                      <a:r>
                        <a:rPr lang="de-CH" sz="800" b="0" i="0" u="none" strike="noStrike">
                          <a:solidFill>
                            <a:srgbClr val="000000"/>
                          </a:solidFill>
                          <a:effectLst/>
                          <a:latin typeface="Verlag Office" pitchFamily="2" charset="0"/>
                        </a:rPr>
                        <a:t>RoTE</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pitchFamily="2" charset="0"/>
                        </a:rPr>
                        <a:t>Return on tangible equity</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pitchFamily="2" charset="0"/>
                        </a:rPr>
                        <a:t> </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de-CH" sz="800" b="0" i="0" u="none" strike="noStrike">
                          <a:solidFill>
                            <a:srgbClr val="000000"/>
                          </a:solidFill>
                          <a:effectLst/>
                          <a:latin typeface="Verlag Office" pitchFamily="2" charset="0"/>
                        </a:rPr>
                        <a:t> </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de-CH" sz="800" b="0" i="0" u="none" strike="noStrike">
                          <a:solidFill>
                            <a:srgbClr val="000000"/>
                          </a:solidFill>
                          <a:effectLst/>
                          <a:latin typeface="Verlag Office" pitchFamily="2" charset="0"/>
                        </a:rPr>
                        <a:t> </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de-CH" sz="800" b="0" i="0" u="none" strike="noStrike" dirty="0">
                          <a:solidFill>
                            <a:srgbClr val="000000"/>
                          </a:solidFill>
                          <a:effectLst/>
                          <a:latin typeface="Verlag Office" pitchFamily="2" charset="0"/>
                        </a:rPr>
                        <a:t> </a:t>
                      </a:r>
                    </a:p>
                  </a:txBody>
                  <a:tcPr marL="36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0779975"/>
                  </a:ext>
                </a:extLst>
              </a:tr>
            </a:tbl>
          </a:graphicData>
        </a:graphic>
      </p:graphicFrame>
    </p:spTree>
    <p:extLst>
      <p:ext uri="{BB962C8B-B14F-4D97-AF65-F5344CB8AC3E}">
        <p14:creationId xmlns:p14="http://schemas.microsoft.com/office/powerpoint/2010/main" val="3907653337"/>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I_Metd_FI_1-2">
    <p:spTree>
      <p:nvGrpSpPr>
        <p:cNvPr id="1" name=""/>
        <p:cNvGrpSpPr/>
        <p:nvPr/>
      </p:nvGrpSpPr>
      <p:grpSpPr>
        <a:xfrm>
          <a:off x="0" y="0"/>
          <a:ext cx="0" cy="0"/>
          <a:chOff x="0" y="0"/>
          <a:chExt cx="0" cy="0"/>
        </a:xfrm>
      </p:grpSpPr>
      <p:sp>
        <p:nvSpPr>
          <p:cNvPr id="2" name="TextBox 1"/>
          <p:cNvSpPr txBox="1"/>
          <p:nvPr userDrawn="1"/>
        </p:nvSpPr>
        <p:spPr bwMode="gray">
          <a:xfrm>
            <a:off x="396080"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6094" y="709200"/>
            <a:ext cx="8352633"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Fixed income (1/2)</a:t>
            </a:r>
          </a:p>
        </p:txBody>
      </p:sp>
      <p:cxnSp>
        <p:nvCxnSpPr>
          <p:cNvPr id="20" name="Straight Connector 19">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26"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graphicFrame>
        <p:nvGraphicFramePr>
          <p:cNvPr id="21" name="Table 20"/>
          <p:cNvGraphicFramePr>
            <a:graphicFrameLocks noGrp="1"/>
          </p:cNvGraphicFramePr>
          <p:nvPr userDrawn="1"/>
        </p:nvGraphicFramePr>
        <p:xfrm>
          <a:off x="396082" y="1487984"/>
          <a:ext cx="4031457" cy="1296184"/>
        </p:xfrm>
        <a:graphic>
          <a:graphicData uri="http://schemas.openxmlformats.org/drawingml/2006/table">
            <a:tbl>
              <a:tblPr/>
              <a:tblGrid>
                <a:gridCol w="447940">
                  <a:extLst>
                    <a:ext uri="{9D8B030D-6E8A-4147-A177-3AD203B41FA5}">
                      <a16:colId xmlns:a16="http://schemas.microsoft.com/office/drawing/2014/main" val="20000"/>
                    </a:ext>
                  </a:extLst>
                </a:gridCol>
                <a:gridCol w="895879">
                  <a:extLst>
                    <a:ext uri="{9D8B030D-6E8A-4147-A177-3AD203B41FA5}">
                      <a16:colId xmlns:a16="http://schemas.microsoft.com/office/drawing/2014/main" val="20001"/>
                    </a:ext>
                  </a:extLst>
                </a:gridCol>
                <a:gridCol w="447940">
                  <a:extLst>
                    <a:ext uri="{9D8B030D-6E8A-4147-A177-3AD203B41FA5}">
                      <a16:colId xmlns:a16="http://schemas.microsoft.com/office/drawing/2014/main" val="20002"/>
                    </a:ext>
                  </a:extLst>
                </a:gridCol>
                <a:gridCol w="895879">
                  <a:extLst>
                    <a:ext uri="{9D8B030D-6E8A-4147-A177-3AD203B41FA5}">
                      <a16:colId xmlns:a16="http://schemas.microsoft.com/office/drawing/2014/main" val="20003"/>
                    </a:ext>
                  </a:extLst>
                </a:gridCol>
                <a:gridCol w="447940">
                  <a:extLst>
                    <a:ext uri="{9D8B030D-6E8A-4147-A177-3AD203B41FA5}">
                      <a16:colId xmlns:a16="http://schemas.microsoft.com/office/drawing/2014/main" val="20004"/>
                    </a:ext>
                  </a:extLst>
                </a:gridCol>
                <a:gridCol w="895879">
                  <a:extLst>
                    <a:ext uri="{9D8B030D-6E8A-4147-A177-3AD203B41FA5}">
                      <a16:colId xmlns:a16="http://schemas.microsoft.com/office/drawing/2014/main" val="20005"/>
                    </a:ext>
                  </a:extLst>
                </a:gridCol>
              </a:tblGrid>
              <a:tr h="212824">
                <a:tc gridSpan="6">
                  <a:txBody>
                    <a:bodyPr/>
                    <a:lstStyle/>
                    <a:p>
                      <a:pPr algn="l" fontAlgn="ctr"/>
                      <a:r>
                        <a:rPr lang="de-CH" sz="900" b="0" i="0" u="none" strike="noStrike" dirty="0" err="1">
                          <a:solidFill>
                            <a:srgbClr val="001489"/>
                          </a:solidFill>
                          <a:effectLst/>
                          <a:latin typeface="Verlag Office"/>
                        </a:rPr>
                        <a:t>Frequently</a:t>
                      </a:r>
                      <a:r>
                        <a:rPr lang="de-CH" sz="900" b="0" i="0" u="none" strike="noStrike" dirty="0">
                          <a:solidFill>
                            <a:srgbClr val="001489"/>
                          </a:solidFill>
                          <a:effectLst/>
                          <a:latin typeface="Verlag Office"/>
                        </a:rPr>
                        <a:t> </a:t>
                      </a:r>
                      <a:r>
                        <a:rPr lang="de-CH" sz="900" b="0" i="0" u="none" strike="noStrike" dirty="0" err="1">
                          <a:solidFill>
                            <a:srgbClr val="001489"/>
                          </a:solidFill>
                          <a:effectLst/>
                          <a:latin typeface="Verlag Office"/>
                        </a:rPr>
                        <a:t>used</a:t>
                      </a:r>
                      <a:r>
                        <a:rPr lang="de-CH" sz="900" b="0" i="0" u="none" strike="noStrike" dirty="0">
                          <a:solidFill>
                            <a:srgbClr val="001489"/>
                          </a:solidFill>
                          <a:effectLst/>
                          <a:latin typeface="Verlag Office"/>
                        </a:rPr>
                        <a:t> </a:t>
                      </a:r>
                      <a:r>
                        <a:rPr lang="de-CH" sz="900" b="0" i="0" u="none" strike="noStrike" dirty="0" err="1">
                          <a:solidFill>
                            <a:srgbClr val="001489"/>
                          </a:solidFill>
                          <a:effectLst/>
                          <a:latin typeface="Verlag Office"/>
                        </a:rPr>
                        <a:t>abbreviations</a:t>
                      </a:r>
                      <a:r>
                        <a:rPr lang="de-CH" sz="900" b="0" i="0" u="none" strike="noStrike" dirty="0">
                          <a:solidFill>
                            <a:srgbClr val="001489"/>
                          </a:solidFill>
                          <a:effectLst/>
                          <a:latin typeface="Verlag Office"/>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0"/>
                  </a:ext>
                </a:extLst>
              </a:tr>
              <a:tr h="65968">
                <a:tc>
                  <a:txBody>
                    <a:bodyPr/>
                    <a:lstStyle/>
                    <a:p>
                      <a:pPr algn="l" fontAlgn="t"/>
                      <a:r>
                        <a:rPr lang="de-CH" sz="800" b="0" i="0" u="none" strike="noStrike" dirty="0" err="1">
                          <a:solidFill>
                            <a:srgbClr val="000000"/>
                          </a:solidFill>
                          <a:effectLst/>
                          <a:latin typeface="Verlag Office"/>
                        </a:rPr>
                        <a:t>FCF</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a:rPr>
                        <a:t>Free cash </a:t>
                      </a:r>
                      <a:r>
                        <a:rPr lang="de-CH" sz="800" b="0" i="0" u="none" strike="noStrike" dirty="0" err="1">
                          <a:solidFill>
                            <a:srgbClr val="000000"/>
                          </a:solidFill>
                          <a:effectLst/>
                          <a:latin typeface="Verlag Office"/>
                        </a:rPr>
                        <a:t>flow</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a:rPr>
                        <a:t>CFI</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a:rPr>
                        <a:t>Cash </a:t>
                      </a:r>
                      <a:r>
                        <a:rPr lang="de-CH" sz="800" b="0" i="0" u="none" strike="noStrike" dirty="0" err="1">
                          <a:solidFill>
                            <a:srgbClr val="000000"/>
                          </a:solidFill>
                          <a:effectLst/>
                          <a:latin typeface="Verlag Office"/>
                        </a:rPr>
                        <a:t>flow</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from</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investing</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a:rPr>
                        <a:t>EBIT</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a:rPr>
                        <a:t>Earnings</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before</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interest</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and</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taxes</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2426">
                <a:tc>
                  <a:txBody>
                    <a:bodyPr/>
                    <a:lstStyle/>
                    <a:p>
                      <a:pPr algn="l" fontAlgn="t"/>
                      <a:r>
                        <a:rPr lang="de-CH" sz="800" b="0" i="0" u="none" strike="noStrike" dirty="0">
                          <a:solidFill>
                            <a:srgbClr val="000000"/>
                          </a:solidFill>
                          <a:effectLst/>
                          <a:latin typeface="Verlag Office"/>
                        </a:rPr>
                        <a:t>CFO</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a:rPr>
                        <a:t>Cash </a:t>
                      </a:r>
                      <a:r>
                        <a:rPr lang="de-CH" sz="800" b="0" i="0" u="none" strike="noStrike" dirty="0" err="1">
                          <a:solidFill>
                            <a:srgbClr val="000000"/>
                          </a:solidFill>
                          <a:effectLst/>
                          <a:latin typeface="Verlag Office"/>
                        </a:rPr>
                        <a:t>flow</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from</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operation</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a:rPr>
                        <a:t>FFO</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a:rPr>
                        <a:t>Funds </a:t>
                      </a:r>
                      <a:r>
                        <a:rPr lang="de-CH" sz="800" b="0" i="0" u="none" strike="noStrike" dirty="0" err="1">
                          <a:solidFill>
                            <a:srgbClr val="000000"/>
                          </a:solidFill>
                          <a:effectLst/>
                          <a:latin typeface="Verlag Office"/>
                        </a:rPr>
                        <a:t>from</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operation</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a:rPr>
                        <a:t>EBITDA</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a:rPr>
                        <a:t>Earnings</a:t>
                      </a:r>
                      <a:r>
                        <a:rPr lang="de-CH" sz="800" b="0" i="0" u="none" strike="noStrike" baseline="0" dirty="0">
                          <a:solidFill>
                            <a:srgbClr val="000000"/>
                          </a:solidFill>
                          <a:effectLst/>
                          <a:latin typeface="Verlag Office"/>
                        </a:rPr>
                        <a:t> </a:t>
                      </a:r>
                      <a:r>
                        <a:rPr lang="de-CH" sz="800" b="0" i="0" u="none" strike="noStrike" baseline="0" dirty="0" err="1">
                          <a:solidFill>
                            <a:srgbClr val="000000"/>
                          </a:solidFill>
                          <a:effectLst/>
                          <a:latin typeface="Verlag Office"/>
                        </a:rPr>
                        <a:t>before</a:t>
                      </a:r>
                      <a:r>
                        <a:rPr lang="de-CH" sz="800" b="0" i="0" u="none" strike="noStrike" baseline="0" dirty="0">
                          <a:solidFill>
                            <a:srgbClr val="000000"/>
                          </a:solidFill>
                          <a:effectLst/>
                          <a:latin typeface="Verlag Office"/>
                        </a:rPr>
                        <a:t> </a:t>
                      </a:r>
                      <a:r>
                        <a:rPr lang="de-CH" sz="800" b="0" i="0" u="none" strike="noStrike" baseline="0" dirty="0" err="1">
                          <a:solidFill>
                            <a:srgbClr val="000000"/>
                          </a:solidFill>
                          <a:effectLst/>
                          <a:latin typeface="Verlag Office"/>
                        </a:rPr>
                        <a:t>interest</a:t>
                      </a:r>
                      <a:r>
                        <a:rPr lang="de-CH" sz="800" b="0" i="0" u="none" strike="noStrike" baseline="0" dirty="0">
                          <a:solidFill>
                            <a:srgbClr val="000000"/>
                          </a:solidFill>
                          <a:effectLst/>
                          <a:latin typeface="Verlag Office"/>
                        </a:rPr>
                        <a:t>, </a:t>
                      </a:r>
                      <a:r>
                        <a:rPr lang="de-CH" sz="800" b="0" i="0" u="none" strike="noStrike" baseline="0" dirty="0" err="1">
                          <a:solidFill>
                            <a:srgbClr val="000000"/>
                          </a:solidFill>
                          <a:effectLst/>
                          <a:latin typeface="Verlag Office"/>
                        </a:rPr>
                        <a:t>taxes</a:t>
                      </a:r>
                      <a:r>
                        <a:rPr lang="de-CH" sz="800" b="0" i="0" u="none" strike="noStrike" baseline="0" dirty="0">
                          <a:solidFill>
                            <a:srgbClr val="000000"/>
                          </a:solidFill>
                          <a:effectLst/>
                          <a:latin typeface="Verlag Office"/>
                        </a:rPr>
                        <a:t>, </a:t>
                      </a:r>
                      <a:r>
                        <a:rPr lang="de-CH" sz="800" b="0" i="0" u="none" strike="noStrike" baseline="0" dirty="0" err="1">
                          <a:solidFill>
                            <a:srgbClr val="000000"/>
                          </a:solidFill>
                          <a:effectLst/>
                          <a:latin typeface="Verlag Office"/>
                        </a:rPr>
                        <a:t>depreciation</a:t>
                      </a:r>
                      <a:r>
                        <a:rPr lang="de-CH" sz="800" b="0" i="0" u="none" strike="noStrike" baseline="0" dirty="0">
                          <a:solidFill>
                            <a:srgbClr val="000000"/>
                          </a:solidFill>
                          <a:effectLst/>
                          <a:latin typeface="Verlag Office"/>
                        </a:rPr>
                        <a:t> </a:t>
                      </a:r>
                      <a:r>
                        <a:rPr lang="de-CH" sz="800" b="0" i="0" u="none" strike="noStrike" baseline="0" dirty="0" err="1">
                          <a:solidFill>
                            <a:srgbClr val="000000"/>
                          </a:solidFill>
                          <a:effectLst/>
                          <a:latin typeface="Verlag Office"/>
                        </a:rPr>
                        <a:t>and</a:t>
                      </a:r>
                      <a:r>
                        <a:rPr lang="de-CH" sz="800" b="0" i="0" u="none" strike="noStrike" baseline="0" dirty="0">
                          <a:solidFill>
                            <a:srgbClr val="000000"/>
                          </a:solidFill>
                          <a:effectLst/>
                          <a:latin typeface="Verlag Office"/>
                        </a:rPr>
                        <a:t> </a:t>
                      </a:r>
                      <a:r>
                        <a:rPr lang="de-CH" sz="800" b="0" i="0" u="none" strike="noStrike" baseline="0" dirty="0" err="1">
                          <a:solidFill>
                            <a:srgbClr val="000000"/>
                          </a:solidFill>
                          <a:effectLst/>
                          <a:latin typeface="Verlag Office"/>
                        </a:rPr>
                        <a:t>amortisation</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fontAlgn="t"/>
                      <a:r>
                        <a:rPr lang="de-CH" sz="800" b="0" i="0" u="none" strike="noStrike" dirty="0" err="1">
                          <a:solidFill>
                            <a:srgbClr val="000000"/>
                          </a:solidFill>
                          <a:effectLst/>
                          <a:latin typeface="Verlag Office"/>
                        </a:rPr>
                        <a:t>CFF</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Cash flow from financing</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a:rPr>
                        <a:t>RCF</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err="1">
                          <a:solidFill>
                            <a:srgbClr val="000000"/>
                          </a:solidFill>
                          <a:effectLst/>
                          <a:latin typeface="Verlag Office"/>
                        </a:rPr>
                        <a:t>Retained</a:t>
                      </a:r>
                      <a:r>
                        <a:rPr lang="de-CH" sz="800" b="0" i="0" u="none" strike="noStrike" dirty="0">
                          <a:solidFill>
                            <a:srgbClr val="000000"/>
                          </a:solidFill>
                          <a:effectLst/>
                          <a:latin typeface="Verlag Office"/>
                        </a:rPr>
                        <a:t> cash </a:t>
                      </a:r>
                      <a:r>
                        <a:rPr lang="de-CH" sz="800" b="0" i="0" u="none" strike="noStrike" dirty="0" err="1">
                          <a:solidFill>
                            <a:srgbClr val="000000"/>
                          </a:solidFill>
                          <a:effectLst/>
                          <a:latin typeface="Verlag Office"/>
                        </a:rPr>
                        <a:t>flow</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EM</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Emerging markets</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27" name="Table 26"/>
          <p:cNvGraphicFramePr>
            <a:graphicFrameLocks noGrp="1"/>
          </p:cNvGraphicFramePr>
          <p:nvPr userDrawn="1"/>
        </p:nvGraphicFramePr>
        <p:xfrm>
          <a:off x="396081" y="4198782"/>
          <a:ext cx="4031459" cy="502920"/>
        </p:xfrm>
        <a:graphic>
          <a:graphicData uri="http://schemas.openxmlformats.org/drawingml/2006/table">
            <a:tbl>
              <a:tblPr/>
              <a:tblGrid>
                <a:gridCol w="4031459">
                  <a:extLst>
                    <a:ext uri="{9D8B030D-6E8A-4147-A177-3AD203B41FA5}">
                      <a16:colId xmlns:a16="http://schemas.microsoft.com/office/drawing/2014/main" val="20000"/>
                    </a:ext>
                  </a:extLst>
                </a:gridCol>
              </a:tblGrid>
              <a:tr h="0">
                <a:tc>
                  <a:txBody>
                    <a:bodyPr/>
                    <a:lstStyle/>
                    <a:p>
                      <a:pPr algn="l" fontAlgn="t"/>
                      <a:r>
                        <a:rPr lang="en-US" sz="900" b="0" i="0" u="none" strike="noStrike" dirty="0">
                          <a:solidFill>
                            <a:srgbClr val="001489"/>
                          </a:solidFill>
                          <a:effectLst/>
                          <a:latin typeface="Verlag Office"/>
                        </a:rPr>
                        <a:t>Frequency of issuer rating updates</a:t>
                      </a:r>
                    </a:p>
                  </a:txBody>
                  <a:tcPr marL="0" marR="0" marT="0" marB="0">
                    <a:lnL>
                      <a:noFill/>
                    </a:lnL>
                    <a:lnR>
                      <a:noFill/>
                    </a:lnR>
                    <a:lnT>
                      <a:noFill/>
                    </a:lnT>
                    <a:lnB>
                      <a:noFill/>
                    </a:lnB>
                  </a:tcPr>
                </a:tc>
                <a:extLst>
                  <a:ext uri="{0D108BD9-81ED-4DB2-BD59-A6C34878D82A}">
                    <a16:rowId xmlns:a16="http://schemas.microsoft.com/office/drawing/2014/main" val="10000"/>
                  </a:ext>
                </a:extLst>
              </a:tr>
              <a:tr h="152400">
                <a:tc>
                  <a:txBody>
                    <a:bodyPr/>
                    <a:lstStyle/>
                    <a:p>
                      <a:pPr algn="l" fontAlgn="t"/>
                      <a:r>
                        <a:rPr lang="en-US" sz="800" b="0" i="0" u="none" strike="noStrike" dirty="0">
                          <a:solidFill>
                            <a:srgbClr val="000000"/>
                          </a:solidFill>
                          <a:effectLst/>
                          <a:latin typeface="+mn-lt"/>
                        </a:rPr>
                        <a:t>Financial or corporate issuers will be updated as events warrant but no less than semi-annually. Sovereign or supranational issuers will be updated as events warrant but no less than annually.</a:t>
                      </a:r>
                      <a:endParaRPr lang="en-US" sz="800" b="0" i="0" u="none" strike="noStrike" dirty="0">
                        <a:solidFill>
                          <a:srgbClr val="000000"/>
                        </a:solidFill>
                        <a:effectLst/>
                        <a:latin typeface="Verlag Office"/>
                      </a:endParaRPr>
                    </a:p>
                  </a:txBody>
                  <a:tcPr marL="0" marR="0" marT="0" marB="0">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28" name="Table 27"/>
          <p:cNvGraphicFramePr>
            <a:graphicFrameLocks noGrp="1"/>
          </p:cNvGraphicFramePr>
          <p:nvPr userDrawn="1"/>
        </p:nvGraphicFramePr>
        <p:xfrm>
          <a:off x="396080" y="3006233"/>
          <a:ext cx="4031460" cy="485775"/>
        </p:xfrm>
        <a:graphic>
          <a:graphicData uri="http://schemas.openxmlformats.org/drawingml/2006/table">
            <a:tbl>
              <a:tblPr/>
              <a:tblGrid>
                <a:gridCol w="447940">
                  <a:extLst>
                    <a:ext uri="{9D8B030D-6E8A-4147-A177-3AD203B41FA5}">
                      <a16:colId xmlns:a16="http://schemas.microsoft.com/office/drawing/2014/main" val="20000"/>
                    </a:ext>
                  </a:extLst>
                </a:gridCol>
                <a:gridCol w="895880">
                  <a:extLst>
                    <a:ext uri="{9D8B030D-6E8A-4147-A177-3AD203B41FA5}">
                      <a16:colId xmlns:a16="http://schemas.microsoft.com/office/drawing/2014/main" val="20001"/>
                    </a:ext>
                  </a:extLst>
                </a:gridCol>
                <a:gridCol w="447940">
                  <a:extLst>
                    <a:ext uri="{9D8B030D-6E8A-4147-A177-3AD203B41FA5}">
                      <a16:colId xmlns:a16="http://schemas.microsoft.com/office/drawing/2014/main" val="20002"/>
                    </a:ext>
                  </a:extLst>
                </a:gridCol>
                <a:gridCol w="895880">
                  <a:extLst>
                    <a:ext uri="{9D8B030D-6E8A-4147-A177-3AD203B41FA5}">
                      <a16:colId xmlns:a16="http://schemas.microsoft.com/office/drawing/2014/main" val="20003"/>
                    </a:ext>
                  </a:extLst>
                </a:gridCol>
                <a:gridCol w="447940">
                  <a:extLst>
                    <a:ext uri="{9D8B030D-6E8A-4147-A177-3AD203B41FA5}">
                      <a16:colId xmlns:a16="http://schemas.microsoft.com/office/drawing/2014/main" val="20004"/>
                    </a:ext>
                  </a:extLst>
                </a:gridCol>
                <a:gridCol w="895880">
                  <a:extLst>
                    <a:ext uri="{9D8B030D-6E8A-4147-A177-3AD203B41FA5}">
                      <a16:colId xmlns:a16="http://schemas.microsoft.com/office/drawing/2014/main" val="20005"/>
                    </a:ext>
                  </a:extLst>
                </a:gridCol>
              </a:tblGrid>
              <a:tr h="161925">
                <a:tc gridSpan="6">
                  <a:txBody>
                    <a:bodyPr/>
                    <a:lstStyle/>
                    <a:p>
                      <a:pPr algn="l" fontAlgn="ctr"/>
                      <a:r>
                        <a:rPr lang="en-US" sz="900" b="0" i="0" u="none" strike="noStrike" dirty="0">
                          <a:solidFill>
                            <a:srgbClr val="001489"/>
                          </a:solidFill>
                          <a:effectLst/>
                          <a:latin typeface="Verlag Office"/>
                        </a:rPr>
                        <a:t>Issuer rating allocation as of</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0"/>
                  </a:ext>
                </a:extLst>
              </a:tr>
              <a:tr h="161925">
                <a:tc>
                  <a:txBody>
                    <a:bodyPr/>
                    <a:lstStyle/>
                    <a:p>
                      <a:pPr algn="l" fontAlgn="t"/>
                      <a:r>
                        <a:rPr lang="de-CH" sz="800" b="0" i="0" u="none" strike="noStrike" dirty="0" err="1">
                          <a:solidFill>
                            <a:srgbClr val="000000"/>
                          </a:solidFill>
                          <a:effectLst/>
                          <a:latin typeface="Verlag Office"/>
                        </a:rPr>
                        <a:t>Buy</a:t>
                      </a:r>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Hold</a:t>
                      </a: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Sell</a:t>
                      </a: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1925">
                <a:tc gridSpan="6">
                  <a:txBody>
                    <a:bodyPr/>
                    <a:lstStyle/>
                    <a:p>
                      <a:pPr algn="l" fontAlgn="b"/>
                      <a:r>
                        <a:rPr lang="de-CH" sz="700" b="0" i="0" u="none" strike="noStrike" dirty="0">
                          <a:solidFill>
                            <a:srgbClr val="000000"/>
                          </a:solidFill>
                          <a:effectLst/>
                          <a:latin typeface="Verlag Office"/>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userDrawn="1"/>
        </p:nvGraphicFramePr>
        <p:xfrm>
          <a:off x="396081" y="3428947"/>
          <a:ext cx="4031459" cy="680085"/>
        </p:xfrm>
        <a:graphic>
          <a:graphicData uri="http://schemas.openxmlformats.org/drawingml/2006/table">
            <a:tbl>
              <a:tblPr/>
              <a:tblGrid>
                <a:gridCol w="4031459">
                  <a:extLst>
                    <a:ext uri="{9D8B030D-6E8A-4147-A177-3AD203B41FA5}">
                      <a16:colId xmlns:a16="http://schemas.microsoft.com/office/drawing/2014/main" val="20000"/>
                    </a:ext>
                  </a:extLst>
                </a:gridCol>
              </a:tblGrid>
              <a:tr h="161925">
                <a:tc>
                  <a:txBody>
                    <a:bodyPr/>
                    <a:lstStyle/>
                    <a:p>
                      <a:pPr algn="l" fontAlgn="ctr"/>
                      <a:r>
                        <a:rPr lang="en-US" sz="900" b="0" i="0" u="none" strike="noStrike" dirty="0">
                          <a:solidFill>
                            <a:srgbClr val="001489"/>
                          </a:solidFill>
                          <a:effectLst/>
                          <a:latin typeface="Verlag Office"/>
                        </a:rPr>
                        <a:t>Issuer recommendation history</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0991">
                <a:tc>
                  <a:txBody>
                    <a:bodyPr/>
                    <a:lstStyle/>
                    <a:p>
                      <a:pPr algn="l" fontAlgn="b"/>
                      <a:r>
                        <a:rPr lang="de-CH" sz="800" b="0" i="0" u="none" strike="noStrike" dirty="0">
                          <a:solidFill>
                            <a:srgbClr val="000000"/>
                          </a:solidFill>
                          <a:effectLst/>
                          <a:latin typeface="Verlag Office"/>
                        </a:rPr>
                        <a:t> </a:t>
                      </a:r>
                      <a:r>
                        <a:rPr lang="en-US" sz="800" b="0" i="0" u="none" strike="noStrike" dirty="0">
                          <a:solidFill>
                            <a:srgbClr val="000000"/>
                          </a:solidFill>
                          <a:effectLst/>
                          <a:latin typeface="+mn-lt"/>
                        </a:rPr>
                        <a:t>Please refer to the following link for more information on the current and 12-month historical investment recommendations made in relation to fixed income issuers covered by Julius Baer Research.</a:t>
                      </a:r>
                      <a:endParaRPr lang="de-CH" sz="800" b="0" i="0" u="none" strike="noStrike" dirty="0">
                        <a:solidFill>
                          <a:srgbClr val="000000"/>
                        </a:solidFill>
                        <a:effectLst/>
                        <a:latin typeface="Verlag Office"/>
                      </a:endParaRP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2400">
                <a:tc>
                  <a:txBody>
                    <a:bodyPr/>
                    <a:lstStyle/>
                    <a:p>
                      <a:pPr algn="l" fontAlgn="b"/>
                      <a:r>
                        <a:rPr lang="de-CH" sz="800" b="0" i="0" u="sng" strike="noStrike" dirty="0">
                          <a:solidFill>
                            <a:srgbClr val="007FA3"/>
                          </a:solidFill>
                          <a:effectLst/>
                          <a:latin typeface="+mn-lt"/>
                          <a:hlinkClick r:id="rId2"/>
                        </a:rPr>
                        <a:t>www.juliusbaer.com/recommendation-history</a:t>
                      </a:r>
                      <a:endParaRPr lang="de-CH" sz="800" b="0" i="0" u="sng" strike="noStrike" dirty="0">
                        <a:solidFill>
                          <a:srgbClr val="007FA3"/>
                        </a:solidFill>
                        <a:effectLst/>
                        <a:latin typeface="Verlag Office"/>
                      </a:endParaRP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30" name="Table 29"/>
          <p:cNvGraphicFramePr>
            <a:graphicFrameLocks noGrp="1"/>
          </p:cNvGraphicFramePr>
          <p:nvPr userDrawn="1"/>
        </p:nvGraphicFramePr>
        <p:xfrm>
          <a:off x="396080" y="4766303"/>
          <a:ext cx="4032987" cy="1367548"/>
        </p:xfrm>
        <a:graphic>
          <a:graphicData uri="http://schemas.openxmlformats.org/drawingml/2006/table">
            <a:tbl>
              <a:tblPr/>
              <a:tblGrid>
                <a:gridCol w="727667">
                  <a:extLst>
                    <a:ext uri="{9D8B030D-6E8A-4147-A177-3AD203B41FA5}">
                      <a16:colId xmlns:a16="http://schemas.microsoft.com/office/drawing/2014/main" val="20000"/>
                    </a:ext>
                  </a:extLst>
                </a:gridCol>
                <a:gridCol w="3305320">
                  <a:extLst>
                    <a:ext uri="{9D8B030D-6E8A-4147-A177-3AD203B41FA5}">
                      <a16:colId xmlns:a16="http://schemas.microsoft.com/office/drawing/2014/main" val="20001"/>
                    </a:ext>
                  </a:extLst>
                </a:gridCol>
              </a:tblGrid>
              <a:tr h="162268">
                <a:tc gridSpan="2">
                  <a:txBody>
                    <a:bodyPr/>
                    <a:lstStyle/>
                    <a:p>
                      <a:pPr algn="l" fontAlgn="t"/>
                      <a:r>
                        <a:rPr lang="en-US" sz="900" b="0" i="0" u="none" strike="noStrike" dirty="0">
                          <a:solidFill>
                            <a:srgbClr val="001489"/>
                          </a:solidFill>
                          <a:effectLst/>
                          <a:latin typeface="Verlag Office"/>
                        </a:rPr>
                        <a:t>Rating system</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0"/>
                  </a:ext>
                </a:extLst>
              </a:tr>
              <a:tr h="126374">
                <a:tc>
                  <a:txBody>
                    <a:bodyPr/>
                    <a:lstStyle/>
                    <a:p>
                      <a:pPr algn="l" fontAlgn="t"/>
                      <a:r>
                        <a:rPr lang="de-CH" sz="800" b="0" i="0" u="none" strike="noStrike" dirty="0" err="1">
                          <a:solidFill>
                            <a:srgbClr val="000000"/>
                          </a:solidFill>
                          <a:effectLst/>
                          <a:latin typeface="Verlag Office"/>
                        </a:rPr>
                        <a:t>Buy</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The issuer has a strong financial and business profile (e.g. strong balance sheet, income statement and cash flow) and its bonds are an attractive investment from a risk/return perspective.</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2268">
                <a:tc>
                  <a:txBody>
                    <a:bodyPr/>
                    <a:lstStyle/>
                    <a:p>
                      <a:pPr algn="l" fontAlgn="t"/>
                      <a:r>
                        <a:rPr lang="de-CH" sz="800" b="0" i="0" u="none" strike="noStrike" dirty="0">
                          <a:solidFill>
                            <a:srgbClr val="000000"/>
                          </a:solidFill>
                          <a:effectLst/>
                          <a:latin typeface="Verlag Office"/>
                        </a:rPr>
                        <a:t>Hold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The issuer has stable credit fundamentals and/or average expected return characteristics relative to industry peers and its bonds remain an attractive investment from a risk/return perspective. </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2178">
                <a:tc>
                  <a:txBody>
                    <a:bodyPr/>
                    <a:lstStyle/>
                    <a:p>
                      <a:pPr algn="l" fontAlgn="t"/>
                      <a:r>
                        <a:rPr lang="de-CH" sz="800" b="0" i="0" u="none" strike="noStrike" dirty="0">
                          <a:solidFill>
                            <a:srgbClr val="000000"/>
                          </a:solidFill>
                          <a:effectLst/>
                          <a:latin typeface="Verlag Office"/>
                        </a:rPr>
                        <a:t>Sell</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The issuer’s fundamental data has deteriorated significantly relative to industry peers and its bonds are no longer an attractive investment from a risk/return perspective.</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 name="Text Placeholder 4"/>
          <p:cNvSpPr>
            <a:spLocks noGrp="1"/>
          </p:cNvSpPr>
          <p:nvPr>
            <p:ph type="body" sz="quarter" idx="11" hasCustomPrompt="1"/>
          </p:nvPr>
        </p:nvSpPr>
        <p:spPr>
          <a:xfrm>
            <a:off x="842045" y="3174205"/>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sp>
        <p:nvSpPr>
          <p:cNvPr id="32" name="Text Placeholder 4"/>
          <p:cNvSpPr>
            <a:spLocks noGrp="1"/>
          </p:cNvSpPr>
          <p:nvPr>
            <p:ph type="body" sz="quarter" idx="14" hasCustomPrompt="1"/>
          </p:nvPr>
        </p:nvSpPr>
        <p:spPr>
          <a:xfrm>
            <a:off x="1940069" y="2993596"/>
            <a:ext cx="1800225" cy="180750"/>
          </a:xfrm>
        </p:spPr>
        <p:txBody>
          <a:bodyPr lIns="36000" tIns="18000" bIns="18000">
            <a:spAutoFit/>
          </a:bodyPr>
          <a:lstStyle>
            <a:lvl1pPr>
              <a:defRPr sz="900" b="0">
                <a:solidFill>
                  <a:srgbClr val="001489"/>
                </a:solidFill>
              </a:defRPr>
            </a:lvl1pPr>
          </a:lstStyle>
          <a:p>
            <a:pPr lvl="0"/>
            <a:r>
              <a:rPr lang="en-GB" dirty="0"/>
              <a:t>DD/MM/</a:t>
            </a:r>
            <a:r>
              <a:rPr lang="en-GB" dirty="0" err="1"/>
              <a:t>YYYY</a:t>
            </a:r>
            <a:endParaRPr lang="en-GB" dirty="0"/>
          </a:p>
        </p:txBody>
      </p:sp>
      <p:sp>
        <p:nvSpPr>
          <p:cNvPr id="33" name="Text Placeholder 4"/>
          <p:cNvSpPr>
            <a:spLocks noGrp="1"/>
          </p:cNvSpPr>
          <p:nvPr>
            <p:ph type="body" sz="quarter" idx="15" hasCustomPrompt="1"/>
          </p:nvPr>
        </p:nvSpPr>
        <p:spPr>
          <a:xfrm>
            <a:off x="2177928" y="3166649"/>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sp>
        <p:nvSpPr>
          <p:cNvPr id="34" name="Text Placeholder 4"/>
          <p:cNvSpPr>
            <a:spLocks noGrp="1"/>
          </p:cNvSpPr>
          <p:nvPr>
            <p:ph type="body" sz="quarter" idx="16" hasCustomPrompt="1"/>
          </p:nvPr>
        </p:nvSpPr>
        <p:spPr>
          <a:xfrm>
            <a:off x="3516318" y="3174205"/>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graphicFrame>
        <p:nvGraphicFramePr>
          <p:cNvPr id="35" name="Table 34"/>
          <p:cNvGraphicFramePr>
            <a:graphicFrameLocks noGrp="1"/>
          </p:cNvGraphicFramePr>
          <p:nvPr userDrawn="1"/>
        </p:nvGraphicFramePr>
        <p:xfrm>
          <a:off x="4724556" y="1479632"/>
          <a:ext cx="4024157" cy="2134725"/>
        </p:xfrm>
        <a:graphic>
          <a:graphicData uri="http://schemas.openxmlformats.org/drawingml/2006/table">
            <a:tbl>
              <a:tblPr/>
              <a:tblGrid>
                <a:gridCol w="871369">
                  <a:extLst>
                    <a:ext uri="{9D8B030D-6E8A-4147-A177-3AD203B41FA5}">
                      <a16:colId xmlns:a16="http://schemas.microsoft.com/office/drawing/2014/main" val="20000"/>
                    </a:ext>
                  </a:extLst>
                </a:gridCol>
                <a:gridCol w="3152788">
                  <a:extLst>
                    <a:ext uri="{9D8B030D-6E8A-4147-A177-3AD203B41FA5}">
                      <a16:colId xmlns:a16="http://schemas.microsoft.com/office/drawing/2014/main" val="20001"/>
                    </a:ext>
                  </a:extLst>
                </a:gridCol>
              </a:tblGrid>
              <a:tr h="161925">
                <a:tc gridSpan="2">
                  <a:txBody>
                    <a:bodyPr/>
                    <a:lstStyle/>
                    <a:p>
                      <a:pPr algn="l" fontAlgn="t"/>
                      <a:r>
                        <a:rPr lang="en-US" sz="900" b="0" i="0" u="none" strike="noStrike" dirty="0">
                          <a:solidFill>
                            <a:srgbClr val="001489"/>
                          </a:solidFill>
                          <a:effectLst/>
                          <a:latin typeface="Verlag Office"/>
                        </a:rPr>
                        <a:t>Risk categories</a:t>
                      </a:r>
                      <a:endParaRPr lang="en-US" sz="900" b="0" i="0" u="none" strike="noStrike" dirty="0">
                        <a:solidFill>
                          <a:srgbClr val="000066"/>
                        </a:solidFill>
                        <a:effectLst/>
                        <a:latin typeface="Verlag Office"/>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0"/>
                  </a:ext>
                </a:extLst>
              </a:tr>
              <a:tr h="247650">
                <a:tc>
                  <a:txBody>
                    <a:bodyPr/>
                    <a:lstStyle/>
                    <a:p>
                      <a:pPr algn="l" fontAlgn="t"/>
                      <a:r>
                        <a:rPr lang="de-CH" sz="800" b="0" i="0" u="none" strike="noStrike" dirty="0" err="1">
                          <a:solidFill>
                            <a:srgbClr val="000000"/>
                          </a:solidFill>
                          <a:effectLst/>
                          <a:latin typeface="Verlag Office"/>
                        </a:rPr>
                        <a:t>Conservative</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Supranational issuers, top-rated sovereigns or bodies directly and fully guaranteed by such institutions. These issuers are most likely to preserve their top rating throughout the business cycle.</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7175">
                <a:tc>
                  <a:txBody>
                    <a:bodyPr/>
                    <a:lstStyle/>
                    <a:p>
                      <a:pPr algn="l" fontAlgn="t"/>
                      <a:r>
                        <a:rPr lang="de-CH" sz="800" b="0" i="0" u="none" strike="noStrike" dirty="0">
                          <a:solidFill>
                            <a:srgbClr val="000000"/>
                          </a:solidFill>
                          <a:effectLst/>
                          <a:latin typeface="Verlag Office"/>
                        </a:rPr>
                        <a:t>Quality</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Sovereigns and corporate issuers very likely to service and repay debt within a five-year credit scenario. These issuers are likely to preserve their investment-grade rating throughout a normal business cycle.</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754">
                <a:tc>
                  <a:txBody>
                    <a:bodyPr/>
                    <a:lstStyle/>
                    <a:p>
                      <a:pPr algn="l" fontAlgn="t"/>
                      <a:r>
                        <a:rPr lang="de-CH" sz="800" b="0" i="0" u="none" strike="noStrike" dirty="0" err="1">
                          <a:solidFill>
                            <a:srgbClr val="000000"/>
                          </a:solidFill>
                          <a:effectLst/>
                          <a:latin typeface="Verlag Office"/>
                        </a:rPr>
                        <a:t>Opportunistic</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Issuers quite likely to service and repay debt within a five-year credit scenario. They have an attractive risk/return profile, but are subject to rating downgrade risk and might thus be periodically replaced.</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7954">
                <a:tc>
                  <a:txBody>
                    <a:bodyPr/>
                    <a:lstStyle/>
                    <a:p>
                      <a:pPr algn="l" fontAlgn="t"/>
                      <a:r>
                        <a:rPr lang="de-CH" sz="800" b="0" i="0" u="none" strike="noStrike" dirty="0" err="1">
                          <a:solidFill>
                            <a:srgbClr val="000000"/>
                          </a:solidFill>
                          <a:effectLst/>
                          <a:latin typeface="Verlag Office"/>
                        </a:rPr>
                        <a:t>Speculative</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Sub-investment-grade issuers likely to service and repay debt in the current credit scenario. These issuers are subject to a higher downgrade and default frequency, demanding active management.</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36" name="Table 35"/>
          <p:cNvGraphicFramePr>
            <a:graphicFrameLocks noGrp="1"/>
          </p:cNvGraphicFramePr>
          <p:nvPr userDrawn="1"/>
        </p:nvGraphicFramePr>
        <p:xfrm>
          <a:off x="4724555" y="3816134"/>
          <a:ext cx="4024158" cy="1001788"/>
        </p:xfrm>
        <a:graphic>
          <a:graphicData uri="http://schemas.openxmlformats.org/drawingml/2006/table">
            <a:tbl>
              <a:tblPr/>
              <a:tblGrid>
                <a:gridCol w="871369">
                  <a:extLst>
                    <a:ext uri="{9D8B030D-6E8A-4147-A177-3AD203B41FA5}">
                      <a16:colId xmlns:a16="http://schemas.microsoft.com/office/drawing/2014/main" val="20000"/>
                    </a:ext>
                  </a:extLst>
                </a:gridCol>
                <a:gridCol w="3152789">
                  <a:extLst>
                    <a:ext uri="{9D8B030D-6E8A-4147-A177-3AD203B41FA5}">
                      <a16:colId xmlns:a16="http://schemas.microsoft.com/office/drawing/2014/main" val="20001"/>
                    </a:ext>
                  </a:extLst>
                </a:gridCol>
              </a:tblGrid>
              <a:tr h="162268">
                <a:tc gridSpan="2">
                  <a:txBody>
                    <a:bodyPr/>
                    <a:lstStyle/>
                    <a:p>
                      <a:pPr algn="l" fontAlgn="t"/>
                      <a:r>
                        <a:rPr lang="en-US" sz="900" b="0" i="0" u="none" strike="noStrike" dirty="0">
                          <a:solidFill>
                            <a:srgbClr val="001489"/>
                          </a:solidFill>
                          <a:effectLst/>
                          <a:latin typeface="Verlag Office"/>
                        </a:rPr>
                        <a:t>Fixed income market segment ratings</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0"/>
                  </a:ext>
                </a:extLst>
              </a:tr>
              <a:tr h="180000">
                <a:tc>
                  <a:txBody>
                    <a:bodyPr/>
                    <a:lstStyle/>
                    <a:p>
                      <a:pPr algn="l" fontAlgn="t"/>
                      <a:r>
                        <a:rPr lang="de-CH" sz="800" b="0" i="0" u="none" strike="noStrike" dirty="0" err="1">
                          <a:solidFill>
                            <a:srgbClr val="000000"/>
                          </a:solidFill>
                          <a:effectLst/>
                          <a:latin typeface="+mn-lt"/>
                        </a:rPr>
                        <a:t>Overweight</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Expected to outperform the broad fixed-income market over the next 3-6 months.</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0000">
                <a:tc>
                  <a:txBody>
                    <a:bodyPr/>
                    <a:lstStyle/>
                    <a:p>
                      <a:pPr algn="l" fontAlgn="t"/>
                      <a:r>
                        <a:rPr lang="de-CH" sz="800" b="0" i="0" u="none" strike="noStrike" dirty="0">
                          <a:solidFill>
                            <a:srgbClr val="000000"/>
                          </a:solidFill>
                          <a:effectLst/>
                          <a:latin typeface="+mn-lt"/>
                        </a:rPr>
                        <a:t>Neutral</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Expected to perform in line with the broad fixed-income market over the next 3-6 months.</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fontAlgn="t"/>
                      <a:r>
                        <a:rPr lang="de-CH" sz="800" b="0" i="0" u="none" strike="noStrike" dirty="0" err="1">
                          <a:solidFill>
                            <a:srgbClr val="000000"/>
                          </a:solidFill>
                          <a:effectLst/>
                          <a:latin typeface="+mn-lt"/>
                        </a:rPr>
                        <a:t>Underweight</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mn-lt"/>
                        </a:rPr>
                        <a:t>Expected to underperform the broad fixed-income market over the next 3-6 months,</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674494"/>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I_Metd_FI_2-2">
    <p:spTree>
      <p:nvGrpSpPr>
        <p:cNvPr id="1" name=""/>
        <p:cNvGrpSpPr/>
        <p:nvPr/>
      </p:nvGrpSpPr>
      <p:grpSpPr>
        <a:xfrm>
          <a:off x="0" y="0"/>
          <a:ext cx="0" cy="0"/>
          <a:chOff x="0" y="0"/>
          <a:chExt cx="0" cy="0"/>
        </a:xfrm>
      </p:grpSpPr>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6096"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Fixed income (2/2)</a:t>
            </a:r>
          </a:p>
        </p:txBody>
      </p:sp>
      <p:graphicFrame>
        <p:nvGraphicFramePr>
          <p:cNvPr id="9" name="Table 8"/>
          <p:cNvGraphicFramePr>
            <a:graphicFrameLocks noGrp="1"/>
          </p:cNvGraphicFramePr>
          <p:nvPr userDrawn="1"/>
        </p:nvGraphicFramePr>
        <p:xfrm>
          <a:off x="396083" y="1484313"/>
          <a:ext cx="8352630" cy="3036784"/>
        </p:xfrm>
        <a:graphic>
          <a:graphicData uri="http://schemas.openxmlformats.org/drawingml/2006/table">
            <a:tbl>
              <a:tblPr/>
              <a:tblGrid>
                <a:gridCol w="928070">
                  <a:extLst>
                    <a:ext uri="{9D8B030D-6E8A-4147-A177-3AD203B41FA5}">
                      <a16:colId xmlns:a16="http://schemas.microsoft.com/office/drawing/2014/main" val="20000"/>
                    </a:ext>
                  </a:extLst>
                </a:gridCol>
                <a:gridCol w="960365">
                  <a:extLst>
                    <a:ext uri="{9D8B030D-6E8A-4147-A177-3AD203B41FA5}">
                      <a16:colId xmlns:a16="http://schemas.microsoft.com/office/drawing/2014/main" val="20001"/>
                    </a:ext>
                  </a:extLst>
                </a:gridCol>
                <a:gridCol w="960365">
                  <a:extLst>
                    <a:ext uri="{9D8B030D-6E8A-4147-A177-3AD203B41FA5}">
                      <a16:colId xmlns:a16="http://schemas.microsoft.com/office/drawing/2014/main" val="20002"/>
                    </a:ext>
                  </a:extLst>
                </a:gridCol>
                <a:gridCol w="960365">
                  <a:extLst>
                    <a:ext uri="{9D8B030D-6E8A-4147-A177-3AD203B41FA5}">
                      <a16:colId xmlns:a16="http://schemas.microsoft.com/office/drawing/2014/main" val="20003"/>
                    </a:ext>
                  </a:extLst>
                </a:gridCol>
                <a:gridCol w="4543465">
                  <a:extLst>
                    <a:ext uri="{9D8B030D-6E8A-4147-A177-3AD203B41FA5}">
                      <a16:colId xmlns:a16="http://schemas.microsoft.com/office/drawing/2014/main" val="20004"/>
                    </a:ext>
                  </a:extLst>
                </a:gridCol>
              </a:tblGrid>
              <a:tr h="338224">
                <a:tc gridSpan="5">
                  <a:txBody>
                    <a:bodyPr/>
                    <a:lstStyle/>
                    <a:p>
                      <a:pPr algn="l" fontAlgn="t"/>
                      <a:r>
                        <a:rPr lang="en-US" sz="900" b="0" i="0" u="none" strike="noStrike" dirty="0">
                          <a:solidFill>
                            <a:srgbClr val="001489"/>
                          </a:solidFill>
                          <a:effectLst/>
                          <a:latin typeface="Verlag Office"/>
                        </a:rPr>
                        <a:t>Credit rating definition</a:t>
                      </a:r>
                      <a:br>
                        <a:rPr lang="en-US" sz="800" b="1" i="0" u="none" strike="noStrike" dirty="0">
                          <a:solidFill>
                            <a:srgbClr val="001489"/>
                          </a:solidFill>
                          <a:effectLst/>
                          <a:latin typeface="Verlag Office"/>
                        </a:rPr>
                      </a:br>
                      <a:r>
                        <a:rPr lang="en-US" sz="800" b="0" i="0" u="none" strike="noStrike" dirty="0">
                          <a:solidFill>
                            <a:srgbClr val="000000"/>
                          </a:solidFill>
                          <a:effectLst/>
                          <a:latin typeface="Verlag Office"/>
                        </a:rPr>
                        <a:t>Credit ratings used in our publications follow the definitions and systematic of Moody's (www.moodys.com).</a:t>
                      </a:r>
                      <a:endParaRPr lang="en-US" sz="800" b="1" i="0" u="none" strike="noStrike" dirty="0">
                        <a:solidFill>
                          <a:srgbClr val="000000"/>
                        </a:solidFill>
                        <a:effectLst/>
                        <a:latin typeface="Verlag Office"/>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0"/>
                  </a:ext>
                </a:extLst>
              </a:tr>
              <a:tr h="180000">
                <a:tc>
                  <a:txBody>
                    <a:bodyPr/>
                    <a:lstStyle/>
                    <a:p>
                      <a:pPr algn="l" fontAlgn="ctr"/>
                      <a:r>
                        <a:rPr lang="de-CH" sz="800" b="0" i="0" u="none" strike="noStrike" dirty="0">
                          <a:solidFill>
                            <a:srgbClr val="000000"/>
                          </a:solidFill>
                          <a:effectLst/>
                          <a:latin typeface="Verlag Office"/>
                        </a:rPr>
                        <a:t> </a:t>
                      </a:r>
                    </a:p>
                  </a:txBody>
                  <a:tcPr marL="36000" marR="0" marT="18000" marB="1800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ctr"/>
                      <a:r>
                        <a:rPr lang="de-CH" sz="800" b="0" i="0" u="none" strike="noStrike" dirty="0" err="1">
                          <a:solidFill>
                            <a:srgbClr val="000000"/>
                          </a:solidFill>
                          <a:effectLst/>
                          <a:latin typeface="Verlag Office"/>
                        </a:rPr>
                        <a:t>Moody’s</a:t>
                      </a:r>
                      <a:endParaRPr lang="de-CH" sz="800" b="0" i="0" u="none" strike="noStrike" dirty="0">
                        <a:solidFill>
                          <a:srgbClr val="000000"/>
                        </a:solidFill>
                        <a:effectLst/>
                        <a:latin typeface="Verlag Office"/>
                      </a:endParaRPr>
                    </a:p>
                  </a:txBody>
                  <a:tcPr marL="36000" marR="0" marT="18000" marB="1800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ctr"/>
                      <a:r>
                        <a:rPr lang="de-CH" sz="800" b="0" i="0" u="none" strike="noStrike" dirty="0">
                          <a:solidFill>
                            <a:srgbClr val="000000"/>
                          </a:solidFill>
                          <a:effectLst/>
                          <a:latin typeface="Verlag Office"/>
                        </a:rPr>
                        <a:t>Standard &amp; </a:t>
                      </a:r>
                      <a:r>
                        <a:rPr lang="de-CH" sz="800" b="0" i="0" u="none" strike="noStrike" dirty="0" err="1">
                          <a:solidFill>
                            <a:srgbClr val="000000"/>
                          </a:solidFill>
                          <a:effectLst/>
                          <a:latin typeface="Verlag Office"/>
                        </a:rPr>
                        <a:t>Poor's</a:t>
                      </a:r>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ctr"/>
                      <a:r>
                        <a:rPr lang="de-CH" sz="800" b="0" i="0" u="none" strike="noStrike" dirty="0">
                          <a:solidFill>
                            <a:srgbClr val="000000"/>
                          </a:solidFill>
                          <a:effectLst/>
                          <a:latin typeface="Verlag Office"/>
                        </a:rPr>
                        <a:t>Fitch/</a:t>
                      </a:r>
                      <a:r>
                        <a:rPr lang="de-CH" sz="800" b="0" i="0" u="none" strike="noStrike" dirty="0" err="1">
                          <a:solidFill>
                            <a:srgbClr val="000000"/>
                          </a:solidFill>
                          <a:effectLst/>
                          <a:latin typeface="Verlag Office"/>
                        </a:rPr>
                        <a:t>IBCA</a:t>
                      </a:r>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ctr"/>
                      <a:r>
                        <a:rPr lang="de-CH" sz="800" b="0" i="0" u="none" strike="noStrike" dirty="0" err="1">
                          <a:solidFill>
                            <a:srgbClr val="000000"/>
                          </a:solidFill>
                          <a:effectLst/>
                          <a:latin typeface="Verlag Office"/>
                        </a:rPr>
                        <a:t>Credit</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rating</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definition</a:t>
                      </a:r>
                      <a:endParaRPr lang="de-CH"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extLst>
                  <a:ext uri="{0D108BD9-81ED-4DB2-BD59-A6C34878D82A}">
                    <a16:rowId xmlns:a16="http://schemas.microsoft.com/office/drawing/2014/main" val="10001"/>
                  </a:ext>
                </a:extLst>
              </a:tr>
              <a:tr h="180000">
                <a:tc>
                  <a:txBody>
                    <a:bodyPr/>
                    <a:lstStyle/>
                    <a:p>
                      <a:pPr algn="l" fontAlgn="ctr"/>
                      <a:r>
                        <a:rPr lang="de-CH" sz="800" b="0" i="0" u="none" strike="noStrike" dirty="0">
                          <a:solidFill>
                            <a:srgbClr val="000000"/>
                          </a:solidFill>
                          <a:effectLst/>
                          <a:latin typeface="Verlag Office"/>
                        </a:rPr>
                        <a:t> </a:t>
                      </a:r>
                    </a:p>
                  </a:txBody>
                  <a:tcPr marL="36000" marR="0" marT="18000" marB="18000" vert="vert27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7F6F2"/>
                    </a:solidFill>
                  </a:tcPr>
                </a:tc>
                <a:tc>
                  <a:txBody>
                    <a:bodyPr/>
                    <a:lstStyle/>
                    <a:p>
                      <a:pPr algn="l" fontAlgn="t"/>
                      <a:r>
                        <a:rPr lang="de-CH" sz="800" b="0" i="0" u="none" strike="noStrike" dirty="0" err="1">
                          <a:solidFill>
                            <a:srgbClr val="000000"/>
                          </a:solidFill>
                          <a:effectLst/>
                          <a:latin typeface="Verlag Office"/>
                        </a:rPr>
                        <a:t>Aaa</a:t>
                      </a:r>
                      <a:endParaRPr lang="de-CH" sz="800" b="0" i="0" u="none" strike="noStrike" dirty="0">
                        <a:solidFill>
                          <a:srgbClr val="000000"/>
                        </a:solidFill>
                        <a:effectLst/>
                        <a:latin typeface="Verlag Office"/>
                      </a:endParaRP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AAA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AAA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effectLst/>
                          <a:latin typeface="+mn-lt"/>
                        </a:rPr>
                        <a:t>Obligations are of the highest quality, with minimal credit risk.</a:t>
                      </a:r>
                    </a:p>
                    <a:p>
                      <a:pPr algn="l" fontAlgn="t"/>
                      <a:r>
                        <a:rPr lang="en-US" sz="800" b="0" i="0" u="none" strike="noStrike" dirty="0">
                          <a:solidFill>
                            <a:srgbClr val="000000"/>
                          </a:solidFill>
                          <a:effectLst/>
                          <a:latin typeface="+mn-lt"/>
                        </a:rPr>
                        <a:t> </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ctr" fontAlgn="b"/>
                      <a:r>
                        <a:rPr lang="de-CH" sz="800" b="0" i="0" u="none" strike="noStrike">
                          <a:solidFill>
                            <a:srgbClr val="000000"/>
                          </a:solidFill>
                          <a:effectLst/>
                          <a:latin typeface="Verlag Office"/>
                        </a:rPr>
                        <a:t> </a:t>
                      </a:r>
                    </a:p>
                  </a:txBody>
                  <a:tcPr marL="36000" marR="0" marT="18000" marB="18000" anchor="b">
                    <a:lnL>
                      <a:noFill/>
                    </a:lnL>
                    <a:lnR w="6350" cap="flat" cmpd="sng" algn="ctr">
                      <a:solidFill>
                        <a:srgbClr val="000000"/>
                      </a:solidFill>
                      <a:prstDash val="solid"/>
                      <a:round/>
                      <a:headEnd type="none" w="med" len="med"/>
                      <a:tailEnd type="none" w="med" len="med"/>
                    </a:lnR>
                    <a:lnT>
                      <a:noFill/>
                    </a:lnT>
                    <a:lnB>
                      <a:noFill/>
                    </a:lnB>
                    <a:solidFill>
                      <a:srgbClr val="F7F6F2"/>
                    </a:solidFill>
                  </a:tcPr>
                </a:tc>
                <a:tc>
                  <a:txBody>
                    <a:bodyPr/>
                    <a:lstStyle/>
                    <a:p>
                      <a:pPr algn="l" fontAlgn="t"/>
                      <a:r>
                        <a:rPr lang="de-CH" sz="800" b="0" i="0" u="none" strike="noStrike" dirty="0">
                          <a:solidFill>
                            <a:srgbClr val="000000"/>
                          </a:solidFill>
                          <a:effectLst/>
                          <a:latin typeface="Verlag Office"/>
                        </a:rPr>
                        <a:t>Aa1, Aa2, Aa3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AA+, AA, AA-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AA+, AA, AA-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effectLst/>
                          <a:latin typeface="+mn-lt"/>
                        </a:rPr>
                        <a:t>Obligations are of high quality and subject to very low credit risk.</a:t>
                      </a:r>
                    </a:p>
                    <a:p>
                      <a:pPr algn="l" fontAlgn="t"/>
                      <a:r>
                        <a:rPr lang="en-US" sz="800" b="0" i="0" u="none" strike="noStrike" dirty="0">
                          <a:solidFill>
                            <a:srgbClr val="000000"/>
                          </a:solidFill>
                          <a:effectLst/>
                          <a:latin typeface="+mn-lt"/>
                        </a:rPr>
                        <a:t> </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ctr" fontAlgn="t"/>
                      <a:r>
                        <a:rPr lang="de-CH" sz="800" b="0" i="0" u="none" strike="noStrike" dirty="0">
                          <a:solidFill>
                            <a:srgbClr val="000000"/>
                          </a:solidFill>
                          <a:effectLst/>
                          <a:latin typeface="Verlag Office"/>
                        </a:rPr>
                        <a:t>Investment-</a:t>
                      </a:r>
                      <a:br>
                        <a:rPr lang="de-CH" sz="800" b="0" i="0" u="none" strike="noStrike" dirty="0">
                          <a:solidFill>
                            <a:srgbClr val="000000"/>
                          </a:solidFill>
                          <a:effectLst/>
                          <a:latin typeface="Verlag Office"/>
                        </a:rPr>
                      </a:br>
                      <a:r>
                        <a:rPr lang="de-CH" sz="800" b="0" i="0" u="none" strike="noStrike" dirty="0">
                          <a:solidFill>
                            <a:srgbClr val="000000"/>
                          </a:solidFill>
                          <a:effectLst/>
                          <a:latin typeface="Verlag Office"/>
                        </a:rPr>
                        <a:t>grade</a:t>
                      </a:r>
                    </a:p>
                  </a:txBody>
                  <a:tcPr marL="36000" marR="0" marT="18000" marB="18000">
                    <a:lnL>
                      <a:noFill/>
                    </a:lnL>
                    <a:lnR w="6350" cap="flat" cmpd="sng" algn="ctr">
                      <a:solidFill>
                        <a:srgbClr val="000000"/>
                      </a:solidFill>
                      <a:prstDash val="solid"/>
                      <a:round/>
                      <a:headEnd type="none" w="med" len="med"/>
                      <a:tailEnd type="none" w="med" len="med"/>
                    </a:lnR>
                    <a:lnT>
                      <a:noFill/>
                    </a:lnT>
                    <a:lnB>
                      <a:noFill/>
                    </a:lnB>
                    <a:solidFill>
                      <a:srgbClr val="F7F6F2"/>
                    </a:solidFill>
                  </a:tcPr>
                </a:tc>
                <a:tc>
                  <a:txBody>
                    <a:bodyPr/>
                    <a:lstStyle/>
                    <a:p>
                      <a:pPr algn="l" fontAlgn="t"/>
                      <a:r>
                        <a:rPr lang="de-CH" sz="800" b="0" i="0" u="none" strike="noStrike" dirty="0">
                          <a:solidFill>
                            <a:srgbClr val="000000"/>
                          </a:solidFill>
                          <a:effectLst/>
                          <a:latin typeface="Verlag Office"/>
                        </a:rPr>
                        <a:t>A1, A2, A3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A+, A, 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A+, A, 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effectLst/>
                          <a:latin typeface="+mn-lt"/>
                        </a:rPr>
                        <a:t>Obligations are subject to low credit risk.</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000">
                <a:tc>
                  <a:txBody>
                    <a:bodyPr/>
                    <a:lstStyle/>
                    <a:p>
                      <a:pPr algn="l" fontAlgn="ctr"/>
                      <a:r>
                        <a:rPr lang="de-CH" sz="800" b="0" i="0" u="none" strike="noStrike">
                          <a:solidFill>
                            <a:srgbClr val="000000"/>
                          </a:solidFill>
                          <a:effectLst/>
                          <a:latin typeface="Verlag Office"/>
                        </a:rPr>
                        <a:t> </a:t>
                      </a:r>
                    </a:p>
                  </a:txBody>
                  <a:tcPr marL="36000" marR="0" marT="18000" marB="18000" vert="vert27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a:rPr>
                        <a:t>Baa1, Baa2, Baa3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a:rPr>
                        <a:t>BBB</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BBB</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BBB</a:t>
                      </a:r>
                      <a:r>
                        <a:rPr lang="de-CH" sz="800" b="0" i="0" u="none" strike="noStrike" dirty="0">
                          <a:solidFill>
                            <a:srgbClr val="000000"/>
                          </a:solidFill>
                          <a:effectLst/>
                          <a:latin typeface="Verlag Office"/>
                        </a:rPr>
                        <a: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a:rPr>
                        <a:t>BBB</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BBB</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BBB</a:t>
                      </a:r>
                      <a:r>
                        <a:rPr lang="de-CH" sz="800" b="0" i="0" u="none" strike="noStrike" dirty="0">
                          <a:solidFill>
                            <a:srgbClr val="000000"/>
                          </a:solidFill>
                          <a:effectLst/>
                          <a:latin typeface="Verlag Office"/>
                        </a:rPr>
                        <a: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effectLst/>
                          <a:latin typeface="+mn-lt"/>
                        </a:rPr>
                        <a:t>Obligations have certain speculative characteristics and are subject to moderate credit risk.</a:t>
                      </a:r>
                    </a:p>
                    <a:p>
                      <a:pPr algn="l" fontAlgn="t"/>
                      <a:r>
                        <a:rPr lang="en-US" sz="800" b="0" i="0" u="none" strike="noStrike" dirty="0">
                          <a:solidFill>
                            <a:srgbClr val="000000"/>
                          </a:solidFill>
                          <a:effectLst/>
                          <a:latin typeface="+mn-lt"/>
                        </a:rPr>
                        <a:t> </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0000">
                <a:tc>
                  <a:txBody>
                    <a:bodyPr/>
                    <a:lstStyle/>
                    <a:p>
                      <a:pPr algn="l" fontAlgn="ctr"/>
                      <a:r>
                        <a:rPr lang="de-CH" sz="800" b="0" i="0" u="none" strike="noStrike">
                          <a:solidFill>
                            <a:srgbClr val="000000"/>
                          </a:solidFill>
                          <a:effectLst/>
                          <a:latin typeface="Verlag Office"/>
                        </a:rPr>
                        <a:t> </a:t>
                      </a:r>
                    </a:p>
                  </a:txBody>
                  <a:tcPr marL="36000" marR="0" marT="18000" marB="18000" vert="vert27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7F6F2"/>
                    </a:solidFill>
                  </a:tcPr>
                </a:tc>
                <a:tc>
                  <a:txBody>
                    <a:bodyPr/>
                    <a:lstStyle/>
                    <a:p>
                      <a:pPr algn="l" fontAlgn="t"/>
                      <a:r>
                        <a:rPr lang="de-CH" sz="800" b="0" i="0" u="none" strike="noStrike" dirty="0">
                          <a:solidFill>
                            <a:srgbClr val="000000"/>
                          </a:solidFill>
                          <a:effectLst/>
                          <a:latin typeface="Verlag Office"/>
                        </a:rPr>
                        <a:t>Ba1, Ba2, Ba3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a:rPr>
                        <a:t>BB</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BB</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BB</a:t>
                      </a:r>
                      <a:r>
                        <a:rPr lang="de-CH" sz="800" b="0" i="0" u="none" strike="noStrike" dirty="0">
                          <a:solidFill>
                            <a:srgbClr val="000000"/>
                          </a:solidFill>
                          <a:effectLst/>
                          <a:latin typeface="Verlag Office"/>
                        </a:rPr>
                        <a: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a:rPr>
                        <a:t>BB</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BB</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BB</a:t>
                      </a:r>
                      <a:r>
                        <a:rPr lang="de-CH" sz="800" b="0" i="0" u="none" strike="noStrike" dirty="0">
                          <a:solidFill>
                            <a:srgbClr val="000000"/>
                          </a:solidFill>
                          <a:effectLst/>
                          <a:latin typeface="Verlag Office"/>
                        </a:rPr>
                        <a: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effectLst/>
                          <a:latin typeface="+mn-lt"/>
                        </a:rPr>
                        <a:t>Obligations are subject to substantial credit risk. </a:t>
                      </a:r>
                    </a:p>
                    <a:p>
                      <a:pPr algn="l" fontAlgn="t"/>
                      <a:r>
                        <a:rPr lang="en-US" sz="800" b="0" i="0" u="none" strike="noStrike" dirty="0">
                          <a:solidFill>
                            <a:srgbClr val="000000"/>
                          </a:solidFill>
                          <a:effectLst/>
                          <a:latin typeface="+mn-lt"/>
                        </a:rPr>
                        <a:t> </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0000">
                <a:tc>
                  <a:txBody>
                    <a:bodyPr/>
                    <a:lstStyle/>
                    <a:p>
                      <a:pPr algn="ctr" fontAlgn="b"/>
                      <a:r>
                        <a:rPr lang="de-CH" sz="800" b="0" i="0" u="none" strike="noStrike">
                          <a:solidFill>
                            <a:srgbClr val="000000"/>
                          </a:solidFill>
                          <a:effectLst/>
                          <a:latin typeface="Verlag Office"/>
                        </a:rPr>
                        <a:t>Non-</a:t>
                      </a:r>
                    </a:p>
                  </a:txBody>
                  <a:tcPr marL="36000" marR="0" marT="18000" marB="18000" anchor="b">
                    <a:lnL>
                      <a:noFill/>
                    </a:lnL>
                    <a:lnR w="6350" cap="flat" cmpd="sng" algn="ctr">
                      <a:solidFill>
                        <a:srgbClr val="000000"/>
                      </a:solidFill>
                      <a:prstDash val="solid"/>
                      <a:round/>
                      <a:headEnd type="none" w="med" len="med"/>
                      <a:tailEnd type="none" w="med" len="med"/>
                    </a:lnR>
                    <a:lnT>
                      <a:noFill/>
                    </a:lnT>
                    <a:lnB>
                      <a:noFill/>
                    </a:lnB>
                    <a:solidFill>
                      <a:srgbClr val="F7F6F2"/>
                    </a:solidFill>
                  </a:tcPr>
                </a:tc>
                <a:tc>
                  <a:txBody>
                    <a:bodyPr/>
                    <a:lstStyle/>
                    <a:p>
                      <a:pPr algn="l" fontAlgn="t"/>
                      <a:r>
                        <a:rPr lang="de-CH" sz="800" b="0" i="0" u="none" strike="noStrike" dirty="0">
                          <a:solidFill>
                            <a:srgbClr val="000000"/>
                          </a:solidFill>
                          <a:effectLst/>
                          <a:latin typeface="Verlag Office"/>
                        </a:rPr>
                        <a:t>B1, B2, B3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B+, B, B-</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B+, B, B-</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effectLst/>
                          <a:latin typeface="+mn-lt"/>
                        </a:rPr>
                        <a:t>Obligations are speculative and subject to high credit risk.</a:t>
                      </a:r>
                    </a:p>
                    <a:p>
                      <a:pPr algn="l" fontAlgn="t"/>
                      <a:r>
                        <a:rPr lang="en-US" sz="800" b="0" i="0" u="none" strike="noStrike" dirty="0">
                          <a:solidFill>
                            <a:srgbClr val="000000"/>
                          </a:solidFill>
                          <a:effectLst/>
                          <a:latin typeface="+mn-lt"/>
                        </a:rPr>
                        <a:t> </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0000">
                <a:tc>
                  <a:txBody>
                    <a:bodyPr/>
                    <a:lstStyle/>
                    <a:p>
                      <a:pPr algn="ctr" fontAlgn="t"/>
                      <a:r>
                        <a:rPr lang="de-CH" sz="800" b="0" i="0" u="none" strike="noStrike">
                          <a:solidFill>
                            <a:srgbClr val="000000"/>
                          </a:solidFill>
                          <a:effectLst/>
                          <a:latin typeface="Verlag Office"/>
                        </a:rPr>
                        <a:t>investment-</a:t>
                      </a:r>
                      <a:br>
                        <a:rPr lang="de-CH" sz="800" b="0" i="0" u="none" strike="noStrike">
                          <a:solidFill>
                            <a:srgbClr val="000000"/>
                          </a:solidFill>
                          <a:effectLst/>
                          <a:latin typeface="Verlag Office"/>
                        </a:rPr>
                      </a:br>
                      <a:r>
                        <a:rPr lang="de-CH" sz="800" b="0" i="0" u="none" strike="noStrike">
                          <a:solidFill>
                            <a:srgbClr val="000000"/>
                          </a:solidFill>
                          <a:effectLst/>
                          <a:latin typeface="Verlag Office"/>
                        </a:rPr>
                        <a:t>grade</a:t>
                      </a:r>
                    </a:p>
                  </a:txBody>
                  <a:tcPr marL="36000" marR="0" marT="18000" marB="18000">
                    <a:lnL>
                      <a:noFill/>
                    </a:lnL>
                    <a:lnR w="6350" cap="flat" cmpd="sng" algn="ctr">
                      <a:solidFill>
                        <a:srgbClr val="000000"/>
                      </a:solidFill>
                      <a:prstDash val="solid"/>
                      <a:round/>
                      <a:headEnd type="none" w="med" len="med"/>
                      <a:tailEnd type="none" w="med" len="med"/>
                    </a:lnR>
                    <a:lnT>
                      <a:noFill/>
                    </a:lnT>
                    <a:lnB>
                      <a:noFill/>
                    </a:lnB>
                    <a:solidFill>
                      <a:srgbClr val="F7F6F2"/>
                    </a:solidFill>
                  </a:tcPr>
                </a:tc>
                <a:tc>
                  <a:txBody>
                    <a:bodyPr/>
                    <a:lstStyle/>
                    <a:p>
                      <a:pPr algn="l" fontAlgn="t"/>
                      <a:r>
                        <a:rPr lang="de-CH" sz="800" b="0" i="0" u="none" strike="noStrike" dirty="0">
                          <a:solidFill>
                            <a:srgbClr val="000000"/>
                          </a:solidFill>
                          <a:effectLst/>
                          <a:latin typeface="Verlag Office"/>
                        </a:rPr>
                        <a:t>Caa1, Caa2, Caa3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CCC+, CCC, CCC-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CCC+, CCC ,CCC-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effectLst/>
                          <a:latin typeface="+mn-lt"/>
                        </a:rPr>
                        <a:t>Obligations are of poor standing and subject to very high credit risk.</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0000">
                <a:tc>
                  <a:txBody>
                    <a:bodyPr/>
                    <a:lstStyle/>
                    <a:p>
                      <a:pPr algn="l" fontAlgn="ctr"/>
                      <a:r>
                        <a:rPr lang="de-CH" sz="800" b="0" i="0" u="none" strike="noStrike">
                          <a:solidFill>
                            <a:srgbClr val="000000"/>
                          </a:solidFill>
                          <a:effectLst/>
                          <a:latin typeface="Verlag Office"/>
                        </a:rPr>
                        <a:t> </a:t>
                      </a:r>
                    </a:p>
                  </a:txBody>
                  <a:tcPr marL="36000" marR="0" marT="18000" marB="18000" vert="vert270" anchor="ctr">
                    <a:lnL>
                      <a:noFill/>
                    </a:lnL>
                    <a:lnR w="6350" cap="flat" cmpd="sng" algn="ctr">
                      <a:solidFill>
                        <a:srgbClr val="000000"/>
                      </a:solidFill>
                      <a:prstDash val="solid"/>
                      <a:round/>
                      <a:headEnd type="none" w="med" len="med"/>
                      <a:tailEnd type="none" w="med" len="med"/>
                    </a:lnR>
                    <a:lnT>
                      <a:noFill/>
                    </a:lnT>
                    <a:lnB>
                      <a:noFill/>
                    </a:lnB>
                    <a:solidFill>
                      <a:srgbClr val="F7F6F2"/>
                    </a:solidFill>
                  </a:tcPr>
                </a:tc>
                <a:tc>
                  <a:txBody>
                    <a:bodyPr/>
                    <a:lstStyle/>
                    <a:p>
                      <a:pPr algn="l" fontAlgn="t"/>
                      <a:r>
                        <a:rPr lang="de-CH" sz="800" b="0" i="0" u="none" strike="noStrike">
                          <a:solidFill>
                            <a:srgbClr val="000000"/>
                          </a:solidFill>
                          <a:effectLst/>
                          <a:latin typeface="Verlag Office"/>
                        </a:rPr>
                        <a:t>Ca</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CC, 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CC, 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effectLst/>
                          <a:latin typeface="+mn-lt"/>
                        </a:rPr>
                        <a:t>Obligations are highly speculative and are likely in or close to default, with some prospect of recovery of principal and interest.</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0000">
                <a:tc>
                  <a:txBody>
                    <a:bodyPr/>
                    <a:lstStyle/>
                    <a:p>
                      <a:pPr algn="l" fontAlgn="ctr"/>
                      <a:r>
                        <a:rPr lang="de-CH" sz="800" b="0" i="0" u="none" strike="noStrike">
                          <a:solidFill>
                            <a:srgbClr val="000000"/>
                          </a:solidFill>
                          <a:effectLst/>
                          <a:latin typeface="Verlag Office"/>
                        </a:rPr>
                        <a:t> </a:t>
                      </a:r>
                    </a:p>
                  </a:txBody>
                  <a:tcPr marL="36000" marR="0" marT="18000" marB="18000" vert="vert27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a:rPr>
                        <a:t>C</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a:solidFill>
                            <a:srgbClr val="000000"/>
                          </a:solidFill>
                          <a:effectLst/>
                          <a:latin typeface="Verlag Office"/>
                        </a:rPr>
                        <a:t>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effectLst/>
                          <a:latin typeface="+mn-lt"/>
                        </a:rPr>
                        <a:t>Obligations are typically in default, with little prospect of recovery of principal or interest.</a:t>
                      </a:r>
                    </a:p>
                    <a:p>
                      <a:pPr algn="l" fontAlgn="t"/>
                      <a:r>
                        <a:rPr lang="en-US" sz="800" b="0" i="0" u="none" strike="noStrike" dirty="0">
                          <a:solidFill>
                            <a:srgbClr val="000000"/>
                          </a:solidFill>
                          <a:effectLst/>
                          <a:latin typeface="+mn-lt"/>
                        </a:rPr>
                        <a:t>  </a:t>
                      </a:r>
                      <a:endParaRPr lang="en-US"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806519883"/>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I_Metd_TA">
    <p:spTree>
      <p:nvGrpSpPr>
        <p:cNvPr id="1" name=""/>
        <p:cNvGrpSpPr/>
        <p:nvPr/>
      </p:nvGrpSpPr>
      <p:grpSpPr>
        <a:xfrm>
          <a:off x="0" y="0"/>
          <a:ext cx="0" cy="0"/>
          <a:chOff x="0" y="0"/>
          <a:chExt cx="0" cy="0"/>
        </a:xfrm>
      </p:grpSpPr>
      <p:sp>
        <p:nvSpPr>
          <p:cNvPr id="2" name="TextBox 1"/>
          <p:cNvSpPr txBox="1"/>
          <p:nvPr userDrawn="1"/>
        </p:nvSpPr>
        <p:spPr bwMode="gray">
          <a:xfrm>
            <a:off x="396079"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6093" y="709200"/>
            <a:ext cx="8352634"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Technical Analysis</a:t>
            </a:r>
          </a:p>
        </p:txBody>
      </p:sp>
      <p:graphicFrame>
        <p:nvGraphicFramePr>
          <p:cNvPr id="9" name="Table 8"/>
          <p:cNvGraphicFramePr>
            <a:graphicFrameLocks noGrp="1"/>
          </p:cNvGraphicFramePr>
          <p:nvPr userDrawn="1"/>
        </p:nvGraphicFramePr>
        <p:xfrm>
          <a:off x="396079" y="1480843"/>
          <a:ext cx="4031460" cy="3823876"/>
        </p:xfrm>
        <a:graphic>
          <a:graphicData uri="http://schemas.openxmlformats.org/drawingml/2006/table">
            <a:tbl>
              <a:tblPr/>
              <a:tblGrid>
                <a:gridCol w="447940">
                  <a:extLst>
                    <a:ext uri="{9D8B030D-6E8A-4147-A177-3AD203B41FA5}">
                      <a16:colId xmlns:a16="http://schemas.microsoft.com/office/drawing/2014/main" val="20000"/>
                    </a:ext>
                  </a:extLst>
                </a:gridCol>
                <a:gridCol w="895880">
                  <a:extLst>
                    <a:ext uri="{9D8B030D-6E8A-4147-A177-3AD203B41FA5}">
                      <a16:colId xmlns:a16="http://schemas.microsoft.com/office/drawing/2014/main" val="20001"/>
                    </a:ext>
                  </a:extLst>
                </a:gridCol>
                <a:gridCol w="447940">
                  <a:extLst>
                    <a:ext uri="{9D8B030D-6E8A-4147-A177-3AD203B41FA5}">
                      <a16:colId xmlns:a16="http://schemas.microsoft.com/office/drawing/2014/main" val="20002"/>
                    </a:ext>
                  </a:extLst>
                </a:gridCol>
                <a:gridCol w="895880">
                  <a:extLst>
                    <a:ext uri="{9D8B030D-6E8A-4147-A177-3AD203B41FA5}">
                      <a16:colId xmlns:a16="http://schemas.microsoft.com/office/drawing/2014/main" val="20003"/>
                    </a:ext>
                  </a:extLst>
                </a:gridCol>
                <a:gridCol w="447940">
                  <a:extLst>
                    <a:ext uri="{9D8B030D-6E8A-4147-A177-3AD203B41FA5}">
                      <a16:colId xmlns:a16="http://schemas.microsoft.com/office/drawing/2014/main" val="20004"/>
                    </a:ext>
                  </a:extLst>
                </a:gridCol>
                <a:gridCol w="895880">
                  <a:extLst>
                    <a:ext uri="{9D8B030D-6E8A-4147-A177-3AD203B41FA5}">
                      <a16:colId xmlns:a16="http://schemas.microsoft.com/office/drawing/2014/main" val="20005"/>
                    </a:ext>
                  </a:extLst>
                </a:gridCol>
              </a:tblGrid>
              <a:tr h="923630">
                <a:tc gridSpan="6">
                  <a:txBody>
                    <a:bodyPr/>
                    <a:lstStyle/>
                    <a:p>
                      <a:pPr algn="l" fontAlgn="t"/>
                      <a:r>
                        <a:rPr lang="en-US" sz="800" b="0" i="0" u="none" strike="noStrike" dirty="0">
                          <a:solidFill>
                            <a:srgbClr val="000000"/>
                          </a:solidFill>
                          <a:effectLst/>
                          <a:latin typeface="Verlag Office"/>
                        </a:rPr>
                        <a:t>The information and opinions expressed were produced by Julius Baer Technical Analysis as of date of writing and are subject to change without notice. Julius Baer conducts primary technical analysis aimed at creating value through investment recommendations. Technical Analysis uses historic market prices in order to assess market conditions. The historic data is </a:t>
                      </a:r>
                      <a:r>
                        <a:rPr lang="en-US" sz="800" b="0" i="0" u="none" strike="noStrike" dirty="0" err="1">
                          <a:solidFill>
                            <a:srgbClr val="000000"/>
                          </a:solidFill>
                          <a:effectLst/>
                          <a:latin typeface="Verlag Office"/>
                        </a:rPr>
                        <a:t>analysed</a:t>
                      </a:r>
                      <a:r>
                        <a:rPr lang="en-US" sz="800" b="0" i="0" u="none" strike="noStrike" dirty="0">
                          <a:solidFill>
                            <a:srgbClr val="000000"/>
                          </a:solidFill>
                          <a:effectLst/>
                          <a:latin typeface="Verlag Office"/>
                        </a:rPr>
                        <a:t> by chart reading i.e. by following chart patterns and interpreting indicators calculated from historic price movements.</a:t>
                      </a:r>
                      <a:r>
                        <a:rPr lang="en-US" sz="800" b="1" i="0" u="none" strike="noStrike" dirty="0">
                          <a:solidFill>
                            <a:srgbClr val="000000"/>
                          </a:solidFill>
                          <a:effectLst/>
                          <a:latin typeface="Verlag Office"/>
                        </a:rPr>
                        <a:t> </a:t>
                      </a:r>
                      <a:br>
                        <a:rPr lang="en-US" sz="800" b="1" i="0" u="none" strike="noStrike" dirty="0">
                          <a:solidFill>
                            <a:srgbClr val="000000"/>
                          </a:solidFill>
                          <a:effectLst/>
                          <a:latin typeface="Verlag Office"/>
                        </a:rPr>
                      </a:br>
                      <a:r>
                        <a:rPr lang="en-US" sz="800" b="1" i="0" u="none" strike="noStrike" dirty="0">
                          <a:solidFill>
                            <a:srgbClr val="000000"/>
                          </a:solidFill>
                          <a:effectLst/>
                          <a:latin typeface="Verlag Office"/>
                        </a:rPr>
                        <a:t>Technical Analysis may be inconsistent with and reach different conclusions to fundamental analysis</a:t>
                      </a:r>
                      <a:r>
                        <a:rPr lang="en-US" sz="800" b="0" i="0" u="none" strike="noStrike" dirty="0">
                          <a:solidFill>
                            <a:srgbClr val="000000"/>
                          </a:solidFill>
                          <a:effectLst/>
                          <a:latin typeface="Verlag Office"/>
                        </a:rPr>
                        <a:t>.</a:t>
                      </a:r>
                      <a:r>
                        <a:rPr lang="en-US" sz="800" b="1" i="0" u="none" strike="noStrike" dirty="0">
                          <a:solidFill>
                            <a:srgbClr val="000000"/>
                          </a:solidFill>
                          <a:effectLst/>
                          <a:latin typeface="Verlag Office"/>
                        </a:rPr>
                        <a:t> It may vary at any time </a:t>
                      </a:r>
                      <a:r>
                        <a:rPr lang="en-US" sz="800" b="0" i="0" u="none" strike="noStrike" dirty="0">
                          <a:solidFill>
                            <a:srgbClr val="000000"/>
                          </a:solidFill>
                          <a:effectLst/>
                          <a:latin typeface="Verlag Office"/>
                        </a:rPr>
                        <a:t>due to the different tools used to assess market conditions and recommendations. Besides individual investment recommendations, Technical Analysis also publishes technical indicator readings, which are mechanically calculated and only provide additional information to large sets of data, and are not intended as investment recommendations. These tables show current trends on an absolute price or relative basis using up, flat and downward pointing arrows. At the same time, support and resistance levels might be displayed which are calculated using Bollinger Bands.</a:t>
                      </a:r>
                      <a:br>
                        <a:rPr lang="en-US" sz="800" b="0" i="0" u="none" strike="noStrike" dirty="0">
                          <a:solidFill>
                            <a:srgbClr val="000000"/>
                          </a:solidFill>
                          <a:effectLst/>
                          <a:latin typeface="Verlag Office"/>
                        </a:rPr>
                      </a:br>
                      <a:r>
                        <a:rPr lang="en-US" sz="800" b="0" i="0" u="none" strike="noStrike" dirty="0">
                          <a:solidFill>
                            <a:srgbClr val="000000"/>
                          </a:solidFill>
                          <a:effectLst/>
                          <a:latin typeface="Verlag Office"/>
                        </a:rPr>
                        <a:t> </a:t>
                      </a:r>
                    </a:p>
                  </a:txBody>
                  <a:tcPr marL="0" marR="0" marT="0" marB="0">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1"/>
                  </a:ext>
                </a:extLst>
              </a:tr>
              <a:tr h="153938">
                <a:tc gridSpan="6">
                  <a:txBody>
                    <a:bodyPr/>
                    <a:lstStyle/>
                    <a:p>
                      <a:pPr algn="l" fontAlgn="t"/>
                      <a:r>
                        <a:rPr lang="de-CH" sz="900" b="0" i="0" u="none" strike="noStrike" dirty="0" err="1">
                          <a:solidFill>
                            <a:srgbClr val="001489"/>
                          </a:solidFill>
                          <a:effectLst/>
                          <a:latin typeface="Verlag Office"/>
                        </a:rPr>
                        <a:t>Frequently</a:t>
                      </a:r>
                      <a:r>
                        <a:rPr lang="de-CH" sz="900" b="0" i="0" u="none" strike="noStrike" dirty="0">
                          <a:solidFill>
                            <a:srgbClr val="001489"/>
                          </a:solidFill>
                          <a:effectLst/>
                          <a:latin typeface="Verlag Office"/>
                        </a:rPr>
                        <a:t> </a:t>
                      </a:r>
                      <a:r>
                        <a:rPr lang="de-CH" sz="900" b="0" i="0" u="none" strike="noStrike" dirty="0" err="1">
                          <a:solidFill>
                            <a:srgbClr val="001489"/>
                          </a:solidFill>
                          <a:effectLst/>
                          <a:latin typeface="Verlag Office"/>
                        </a:rPr>
                        <a:t>used</a:t>
                      </a:r>
                      <a:r>
                        <a:rPr lang="de-CH" sz="900" b="0" i="0" u="none" strike="noStrike" dirty="0">
                          <a:solidFill>
                            <a:srgbClr val="001489"/>
                          </a:solidFill>
                          <a:effectLst/>
                          <a:latin typeface="Verlag Office"/>
                        </a:rPr>
                        <a:t> </a:t>
                      </a:r>
                      <a:r>
                        <a:rPr lang="de-CH" sz="900" b="0" i="0" u="none" strike="noStrike" dirty="0" err="1">
                          <a:solidFill>
                            <a:srgbClr val="001489"/>
                          </a:solidFill>
                          <a:effectLst/>
                          <a:latin typeface="Verlag Office"/>
                        </a:rPr>
                        <a:t>abbreviations</a:t>
                      </a:r>
                      <a:endParaRPr lang="de-CH" sz="900" b="0" i="0" u="none" strike="noStrike" dirty="0">
                        <a:solidFill>
                          <a:srgbClr val="001489"/>
                        </a:solidFill>
                        <a:effectLst/>
                        <a:latin typeface="Verlag Office"/>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2"/>
                  </a:ext>
                </a:extLst>
              </a:tr>
              <a:tr h="180000">
                <a:tc>
                  <a:txBody>
                    <a:bodyPr/>
                    <a:lstStyle/>
                    <a:p>
                      <a:pPr algn="l" fontAlgn="t"/>
                      <a:r>
                        <a:rPr lang="de-CH" sz="800" b="0" i="0" u="none" strike="noStrike" dirty="0">
                          <a:solidFill>
                            <a:srgbClr val="000000"/>
                          </a:solidFill>
                          <a:effectLst/>
                          <a:latin typeface="Verlag Office"/>
                        </a:rPr>
                        <a:t>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a:rPr>
                        <a:t>Closing price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a:rPr>
                        <a:t>H</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a:rPr>
                        <a:t>High price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a:rPr>
                        <a:t>L</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a:rPr>
                        <a:t>Low price</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t"/>
                      <a:r>
                        <a:rPr lang="de-CH" sz="800" b="0" i="0" u="none" strike="noStrike">
                          <a:solidFill>
                            <a:srgbClr val="000000"/>
                          </a:solidFill>
                          <a:effectLst/>
                          <a:latin typeface="Verlag Office"/>
                        </a:rPr>
                        <a:t>ST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dirty="0">
                          <a:solidFill>
                            <a:srgbClr val="000000"/>
                          </a:solidFill>
                          <a:effectLst/>
                          <a:latin typeface="Verlag Office"/>
                        </a:rPr>
                        <a:t>Short-term (2-8 </a:t>
                      </a:r>
                      <a:r>
                        <a:rPr lang="de-CH" sz="800" b="0" i="0" u="none" strike="noStrike" dirty="0" err="1">
                          <a:solidFill>
                            <a:srgbClr val="000000"/>
                          </a:solidFill>
                          <a:effectLst/>
                          <a:latin typeface="Verlag Office"/>
                        </a:rPr>
                        <a:t>weeks</a:t>
                      </a:r>
                      <a:r>
                        <a:rPr lang="de-CH" sz="800" b="0" i="0" u="none" strike="noStrike" dirty="0">
                          <a:solidFill>
                            <a:srgbClr val="000000"/>
                          </a:solidFill>
                          <a:effectLst/>
                          <a:latin typeface="Verlag Office"/>
                        </a:rPr>
                        <a: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dirty="0" err="1">
                          <a:solidFill>
                            <a:srgbClr val="000000"/>
                          </a:solidFill>
                          <a:effectLst/>
                          <a:latin typeface="Verlag Office"/>
                        </a:rPr>
                        <a:t>MT</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a:rPr>
                        <a:t>Medium-term (8-26 weeks)</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800" b="0" i="0" u="none" strike="noStrike">
                          <a:solidFill>
                            <a:srgbClr val="000000"/>
                          </a:solidFill>
                          <a:effectLst/>
                          <a:latin typeface="Verlag Office"/>
                        </a:rPr>
                        <a:t>LT</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de-CH" sz="800" b="0" i="0" u="none" strike="noStrike">
                          <a:solidFill>
                            <a:srgbClr val="000000"/>
                          </a:solidFill>
                          <a:effectLst/>
                          <a:latin typeface="Verlag Office"/>
                        </a:rPr>
                        <a:t>Long-term (&gt; 26 weeks)</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000">
                <a:tc>
                  <a:txBody>
                    <a:bodyPr/>
                    <a:lstStyle/>
                    <a:p>
                      <a:pPr algn="l" fontAlgn="t"/>
                      <a:r>
                        <a:rPr lang="de-CH" sz="800" b="0" i="0" u="none" strike="noStrike">
                          <a:solidFill>
                            <a:srgbClr val="000000"/>
                          </a:solidFill>
                          <a:effectLst/>
                          <a:latin typeface="Verlag Office"/>
                        </a:rPr>
                        <a:t>MAV</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gridSpan="5">
                  <a:txBody>
                    <a:bodyPr/>
                    <a:lstStyle/>
                    <a:p>
                      <a:pPr algn="l" fontAlgn="t"/>
                      <a:r>
                        <a:rPr lang="de-CH" sz="800" b="0" i="0" u="none" strike="noStrike" dirty="0" err="1">
                          <a:solidFill>
                            <a:srgbClr val="000000"/>
                          </a:solidFill>
                          <a:effectLst/>
                          <a:latin typeface="Verlag Office"/>
                        </a:rPr>
                        <a:t>Moving</a:t>
                      </a:r>
                      <a:r>
                        <a:rPr lang="de-CH" sz="800" b="0" i="0" u="none" strike="noStrike" dirty="0">
                          <a:solidFill>
                            <a:srgbClr val="000000"/>
                          </a:solidFill>
                          <a:effectLst/>
                          <a:latin typeface="Verlag Office"/>
                        </a:rPr>
                        <a:t> </a:t>
                      </a:r>
                      <a:r>
                        <a:rPr lang="de-CH" sz="800" b="0" i="0" u="none" strike="noStrike" dirty="0" err="1">
                          <a:solidFill>
                            <a:srgbClr val="000000"/>
                          </a:solidFill>
                          <a:effectLst/>
                          <a:latin typeface="Verlag Office"/>
                        </a:rPr>
                        <a:t>average</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5"/>
                  </a:ext>
                </a:extLst>
              </a:tr>
              <a:tr h="180000">
                <a:tc>
                  <a:txBody>
                    <a:bodyPr/>
                    <a:lstStyle/>
                    <a:p>
                      <a:pPr algn="l" fontAlgn="t"/>
                      <a:r>
                        <a:rPr lang="de-CH" sz="800" b="0" i="0" u="none" strike="noStrike" dirty="0" err="1">
                          <a:solidFill>
                            <a:srgbClr val="000000"/>
                          </a:solidFill>
                          <a:effectLst/>
                          <a:latin typeface="Verlag Office"/>
                        </a:rPr>
                        <a:t>Bolling-erband</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gridSpan="5">
                  <a:txBody>
                    <a:bodyPr/>
                    <a:lstStyle/>
                    <a:p>
                      <a:pPr algn="l" fontAlgn="t"/>
                      <a:r>
                        <a:rPr lang="en-US" sz="800" b="0" i="0" u="none" strike="noStrike" dirty="0">
                          <a:solidFill>
                            <a:srgbClr val="000000"/>
                          </a:solidFill>
                          <a:effectLst/>
                          <a:latin typeface="Verlag Office"/>
                        </a:rPr>
                        <a:t>The middle Bollinger band is a 20 day simple moving average, the higher and lower bands are calculated as a 20-day simple moving average plus or minus two standard deviations on a 20-day period.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6"/>
                  </a:ext>
                </a:extLst>
              </a:tr>
              <a:tr h="180000">
                <a:tc>
                  <a:txBody>
                    <a:bodyPr/>
                    <a:lstStyle/>
                    <a:p>
                      <a:pPr algn="l" fontAlgn="t"/>
                      <a:r>
                        <a:rPr lang="de-CH" sz="800" b="0" i="0" u="none" strike="noStrike" dirty="0">
                          <a:solidFill>
                            <a:srgbClr val="000000"/>
                          </a:solidFill>
                          <a:effectLst/>
                          <a:latin typeface="Verlag Office"/>
                        </a:rPr>
                        <a:t>Mo-</a:t>
                      </a:r>
                      <a:r>
                        <a:rPr lang="de-CH" sz="800" b="0" i="0" u="none" strike="noStrike" dirty="0" err="1">
                          <a:solidFill>
                            <a:srgbClr val="000000"/>
                          </a:solidFill>
                          <a:effectLst/>
                          <a:latin typeface="Verlag Office"/>
                        </a:rPr>
                        <a:t>men</a:t>
                      </a:r>
                      <a:r>
                        <a:rPr lang="de-CH" sz="800" b="0" i="0" u="none" strike="noStrike" dirty="0">
                          <a:solidFill>
                            <a:srgbClr val="000000"/>
                          </a:solidFill>
                          <a:effectLst/>
                          <a:latin typeface="Verlag Office"/>
                        </a:rPr>
                        <a:t>-</a:t>
                      </a:r>
                      <a:r>
                        <a:rPr lang="de-CH" sz="800" b="0" i="0" u="none" strike="noStrike" dirty="0" err="1">
                          <a:solidFill>
                            <a:srgbClr val="000000"/>
                          </a:solidFill>
                          <a:effectLst/>
                          <a:latin typeface="Verlag Office"/>
                        </a:rPr>
                        <a:t>tum</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gridSpan="5">
                  <a:txBody>
                    <a:bodyPr/>
                    <a:lstStyle/>
                    <a:p>
                      <a:pPr algn="l" fontAlgn="t"/>
                      <a:r>
                        <a:rPr lang="en-US" sz="800" b="0" i="0" u="none" strike="noStrike" dirty="0">
                          <a:solidFill>
                            <a:srgbClr val="000000"/>
                          </a:solidFill>
                          <a:effectLst/>
                          <a:latin typeface="Verlag Office"/>
                        </a:rPr>
                        <a:t>Momentum is derived from different rate of change calculations based on the underlying instrument.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7"/>
                  </a:ext>
                </a:extLst>
              </a:tr>
              <a:tr h="153938">
                <a:tc gridSpan="6">
                  <a:txBody>
                    <a:bodyPr/>
                    <a:lstStyle/>
                    <a:p>
                      <a:pPr algn="l" fontAlgn="t"/>
                      <a:r>
                        <a:rPr lang="de-CH" sz="800" b="0" i="0" u="none" strike="noStrike" dirty="0">
                          <a:solidFill>
                            <a:srgbClr val="000000"/>
                          </a:solidFill>
                          <a:effectLst/>
                          <a:latin typeface="Verlag Office"/>
                        </a:rPr>
                        <a:t>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9"/>
                  </a:ext>
                </a:extLst>
              </a:tr>
            </a:tbl>
          </a:graphicData>
        </a:graphic>
      </p:graphicFrame>
      <p:graphicFrame>
        <p:nvGraphicFramePr>
          <p:cNvPr id="7" name="Table 6"/>
          <p:cNvGraphicFramePr>
            <a:graphicFrameLocks noGrp="1"/>
          </p:cNvGraphicFramePr>
          <p:nvPr userDrawn="1"/>
        </p:nvGraphicFramePr>
        <p:xfrm>
          <a:off x="4716464" y="1480845"/>
          <a:ext cx="4032249" cy="2815197"/>
        </p:xfrm>
        <a:graphic>
          <a:graphicData uri="http://schemas.openxmlformats.org/drawingml/2006/table">
            <a:tbl>
              <a:tblPr/>
              <a:tblGrid>
                <a:gridCol w="448028">
                  <a:extLst>
                    <a:ext uri="{9D8B030D-6E8A-4147-A177-3AD203B41FA5}">
                      <a16:colId xmlns:a16="http://schemas.microsoft.com/office/drawing/2014/main" val="20000"/>
                    </a:ext>
                  </a:extLst>
                </a:gridCol>
                <a:gridCol w="3584221">
                  <a:extLst>
                    <a:ext uri="{9D8B030D-6E8A-4147-A177-3AD203B41FA5}">
                      <a16:colId xmlns:a16="http://schemas.microsoft.com/office/drawing/2014/main" val="20001"/>
                    </a:ext>
                  </a:extLst>
                </a:gridCol>
              </a:tblGrid>
              <a:tr h="153938">
                <a:tc gridSpan="2">
                  <a:txBody>
                    <a:bodyPr/>
                    <a:lstStyle/>
                    <a:p>
                      <a:pPr algn="l" fontAlgn="t"/>
                      <a:r>
                        <a:rPr lang="en-US" sz="900" b="0" i="0" u="none" strike="noStrike" dirty="0">
                          <a:solidFill>
                            <a:srgbClr val="001489"/>
                          </a:solidFill>
                          <a:effectLst/>
                          <a:latin typeface="Verlag Office"/>
                        </a:rPr>
                        <a:t>Rating system for global technical analysis (absolute)</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10"/>
                  </a:ext>
                </a:extLst>
              </a:tr>
              <a:tr h="180000">
                <a:tc>
                  <a:txBody>
                    <a:bodyPr/>
                    <a:lstStyle/>
                    <a:p>
                      <a:pPr algn="l" fontAlgn="t"/>
                      <a:r>
                        <a:rPr lang="de-CH" sz="800" b="0" i="0" u="none" strike="noStrike" dirty="0" err="1">
                          <a:solidFill>
                            <a:srgbClr val="000000"/>
                          </a:solidFill>
                          <a:effectLst/>
                          <a:latin typeface="Verlag Office"/>
                        </a:rPr>
                        <a:t>Buy</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advance by at least 10%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0000">
                <a:tc>
                  <a:txBody>
                    <a:bodyPr/>
                    <a:lstStyle/>
                    <a:p>
                      <a:pPr algn="l" fontAlgn="t"/>
                      <a:r>
                        <a:rPr lang="de-CH" sz="800" b="0" i="0" u="none" strike="noStrike">
                          <a:solidFill>
                            <a:srgbClr val="000000"/>
                          </a:solidFill>
                          <a:effectLst/>
                          <a:latin typeface="Verlag Office"/>
                        </a:rPr>
                        <a:t>Hold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perform in line (±5%)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0000">
                <a:tc>
                  <a:txBody>
                    <a:bodyPr/>
                    <a:lstStyle/>
                    <a:p>
                      <a:pPr algn="l" fontAlgn="t"/>
                      <a:r>
                        <a:rPr lang="de-CH" sz="800" b="0" i="0" u="none" strike="noStrike">
                          <a:solidFill>
                            <a:srgbClr val="000000"/>
                          </a:solidFill>
                          <a:effectLst/>
                          <a:latin typeface="Verlag Office"/>
                        </a:rPr>
                        <a:t>Reduce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decline by at least 10%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3938">
                <a:tc gridSpan="2">
                  <a:txBody>
                    <a:bodyPr/>
                    <a:lstStyle/>
                    <a:p>
                      <a:pPr algn="l" fontAlgn="ctr"/>
                      <a:r>
                        <a:rPr lang="de-CH" sz="800" b="0" i="0" u="none" strike="noStrike">
                          <a:solidFill>
                            <a:srgbClr val="000000"/>
                          </a:solidFill>
                          <a:effectLst/>
                          <a:latin typeface="Verlag Office"/>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de-CH"/>
                    </a:p>
                  </a:txBody>
                  <a:tcPr/>
                </a:tc>
                <a:extLst>
                  <a:ext uri="{0D108BD9-81ED-4DB2-BD59-A6C34878D82A}">
                    <a16:rowId xmlns:a16="http://schemas.microsoft.com/office/drawing/2014/main" val="10014"/>
                  </a:ext>
                </a:extLst>
              </a:tr>
              <a:tr h="153938">
                <a:tc gridSpan="2">
                  <a:txBody>
                    <a:bodyPr/>
                    <a:lstStyle/>
                    <a:p>
                      <a:pPr algn="l" fontAlgn="t"/>
                      <a:r>
                        <a:rPr lang="en-US" sz="900" b="0" i="0" u="none" strike="noStrike" dirty="0">
                          <a:solidFill>
                            <a:srgbClr val="001489"/>
                          </a:solidFill>
                          <a:effectLst/>
                          <a:latin typeface="Verlag Office"/>
                        </a:rPr>
                        <a:t>Rating system for global technical analysis (relative)</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15"/>
                  </a:ext>
                </a:extLst>
              </a:tr>
              <a:tr h="180000">
                <a:tc>
                  <a:txBody>
                    <a:bodyPr/>
                    <a:lstStyle/>
                    <a:p>
                      <a:pPr algn="l" fontAlgn="t"/>
                      <a:r>
                        <a:rPr lang="de-CH" sz="800" b="0" i="0" u="none" strike="noStrike" dirty="0">
                          <a:solidFill>
                            <a:srgbClr val="000000"/>
                          </a:solidFill>
                          <a:effectLst/>
                          <a:latin typeface="Verlag Office"/>
                        </a:rPr>
                        <a:t>Over-</a:t>
                      </a:r>
                      <a:r>
                        <a:rPr lang="de-CH" sz="800" b="0" i="0" u="none" strike="noStrike" dirty="0" err="1">
                          <a:solidFill>
                            <a:srgbClr val="000000"/>
                          </a:solidFill>
                          <a:effectLst/>
                          <a:latin typeface="Verlag Office"/>
                        </a:rPr>
                        <a:t>weight</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outperform its benchmark by at least 5%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0000">
                <a:tc>
                  <a:txBody>
                    <a:bodyPr/>
                    <a:lstStyle/>
                    <a:p>
                      <a:pPr algn="l" fontAlgn="t"/>
                      <a:r>
                        <a:rPr lang="de-CH" sz="800" b="0" i="0" u="none" strike="noStrike" dirty="0">
                          <a:solidFill>
                            <a:srgbClr val="000000"/>
                          </a:solidFill>
                          <a:effectLst/>
                          <a:latin typeface="Verlag Office"/>
                        </a:rPr>
                        <a:t>Neutral</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perform in line (±5%) against its benchmark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80000">
                <a:tc>
                  <a:txBody>
                    <a:bodyPr/>
                    <a:lstStyle/>
                    <a:p>
                      <a:pPr algn="l" fontAlgn="t"/>
                      <a:r>
                        <a:rPr lang="de-CH" sz="800" b="0" i="0" u="none" strike="noStrike" dirty="0" err="1">
                          <a:solidFill>
                            <a:srgbClr val="000000"/>
                          </a:solidFill>
                          <a:effectLst/>
                          <a:latin typeface="Verlag Office"/>
                        </a:rPr>
                        <a:t>Under-weight</a:t>
                      </a:r>
                      <a:endParaRPr lang="de-CH"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US" sz="800" b="0" i="0" u="none" strike="noStrike" dirty="0">
                          <a:solidFill>
                            <a:srgbClr val="000000"/>
                          </a:solidFill>
                          <a:effectLst/>
                          <a:latin typeface="Verlag Office"/>
                        </a:rPr>
                        <a:t>Expected to underperform its benchmark by at least 5%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53938">
                <a:tc gridSpan="2">
                  <a:txBody>
                    <a:bodyPr/>
                    <a:lstStyle/>
                    <a:p>
                      <a:pPr algn="l" fontAlgn="ctr"/>
                      <a:r>
                        <a:rPr lang="de-CH" sz="800" b="0" i="0" u="none" strike="noStrike" dirty="0">
                          <a:solidFill>
                            <a:srgbClr val="000000"/>
                          </a:solidFill>
                          <a:effectLst/>
                          <a:latin typeface="Verlag Office"/>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de-CH"/>
                    </a:p>
                  </a:txBody>
                  <a:tcPr/>
                </a:tc>
                <a:extLst>
                  <a:ext uri="{0D108BD9-81ED-4DB2-BD59-A6C34878D82A}">
                    <a16:rowId xmlns:a16="http://schemas.microsoft.com/office/drawing/2014/main" val="10019"/>
                  </a:ext>
                </a:extLst>
              </a:tr>
              <a:tr h="154645">
                <a:tc gridSpan="2">
                  <a:txBody>
                    <a:bodyPr/>
                    <a:lstStyle/>
                    <a:p>
                      <a:pPr algn="l" fontAlgn="t"/>
                      <a:r>
                        <a:rPr lang="en-US" sz="900" b="0" i="0" u="none" strike="noStrike" kern="1200" dirty="0">
                          <a:solidFill>
                            <a:srgbClr val="001489"/>
                          </a:solidFill>
                          <a:effectLst/>
                          <a:latin typeface="Verlag Office"/>
                          <a:ea typeface="+mn-ea"/>
                          <a:cs typeface="+mn-cs"/>
                        </a:rPr>
                        <a:t>Technical analysis recommendation history</a:t>
                      </a:r>
                    </a:p>
                  </a:txBody>
                  <a:tcPr marL="0" marR="0" marT="0" marB="0">
                    <a:lnL>
                      <a:noFill/>
                    </a:lnL>
                    <a:lnR>
                      <a:noFill/>
                    </a:lnR>
                    <a:lnT>
                      <a:noFill/>
                    </a:lnT>
                    <a:lnB>
                      <a:noFill/>
                    </a:lnB>
                  </a:tcPr>
                </a:tc>
                <a:tc hMerge="1">
                  <a:txBody>
                    <a:bodyPr/>
                    <a:lstStyle/>
                    <a:p>
                      <a:endParaRPr lang="de-CH"/>
                    </a:p>
                  </a:txBody>
                  <a:tcPr/>
                </a:tc>
                <a:extLst>
                  <a:ext uri="{0D108BD9-81ED-4DB2-BD59-A6C34878D82A}">
                    <a16:rowId xmlns:a16="http://schemas.microsoft.com/office/drawing/2014/main" val="2128443727"/>
                  </a:ext>
                </a:extLst>
              </a:tr>
              <a:tr h="154645">
                <a:tc gridSpan="2">
                  <a:txBody>
                    <a:bodyPr/>
                    <a:lstStyle/>
                    <a:p>
                      <a:pPr algn="l" fontAlgn="t"/>
                      <a:r>
                        <a:rPr lang="en-US" sz="800" b="0" i="0" u="none" strike="noStrike" dirty="0">
                          <a:solidFill>
                            <a:schemeClr val="tx1"/>
                          </a:solidFill>
                          <a:effectLst/>
                          <a:latin typeface="Verlag Office"/>
                        </a:rPr>
                        <a:t>For the history of Technical Analysis equity recommendations over the previous 12 months please view the document at:</a:t>
                      </a:r>
                      <a:br>
                        <a:rPr lang="en-US" sz="800" b="0" i="0" u="none" strike="noStrike" dirty="0">
                          <a:solidFill>
                            <a:srgbClr val="000000"/>
                          </a:solidFill>
                          <a:effectLst/>
                          <a:latin typeface="Verlag Office"/>
                        </a:rPr>
                      </a:br>
                      <a:r>
                        <a:rPr lang="en-US" sz="800" b="0" i="0" u="sng" strike="noStrike" dirty="0">
                          <a:solidFill>
                            <a:srgbClr val="007FA3"/>
                          </a:solidFill>
                          <a:effectLst/>
                          <a:latin typeface="Verlag Office"/>
                        </a:rPr>
                        <a:t>http://www.juliusbaer.com/tech-analysis-recom-history</a:t>
                      </a:r>
                      <a:endParaRPr lang="en-US" sz="800" b="0" i="0" u="none" strike="noStrike" dirty="0">
                        <a:solidFill>
                          <a:srgbClr val="000000"/>
                        </a:solidFill>
                        <a:effectLst/>
                        <a:latin typeface="Verlag Office"/>
                      </a:endParaRPr>
                    </a:p>
                  </a:txBody>
                  <a:tcPr marL="0" marR="0" marT="0" marB="0">
                    <a:lnL>
                      <a:noFill/>
                    </a:lnL>
                    <a:lnR>
                      <a:noFill/>
                    </a:lnR>
                    <a:lnT>
                      <a:noFill/>
                    </a:lnT>
                    <a:lnB>
                      <a:noFill/>
                    </a:lnB>
                  </a:tcPr>
                </a:tc>
                <a:tc hMerge="1">
                  <a:txBody>
                    <a:bodyPr/>
                    <a:lstStyle/>
                    <a:p>
                      <a:endParaRPr lang="de-CH"/>
                    </a:p>
                  </a:txBody>
                  <a:tcPr/>
                </a:tc>
                <a:extLst>
                  <a:ext uri="{0D108BD9-81ED-4DB2-BD59-A6C34878D82A}">
                    <a16:rowId xmlns:a16="http://schemas.microsoft.com/office/drawing/2014/main" val="10020"/>
                  </a:ext>
                </a:extLst>
              </a:tr>
            </a:tbl>
          </a:graphicData>
        </a:graphic>
      </p:graphicFrame>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509763741"/>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I_Discl_1-2">
    <p:spTree>
      <p:nvGrpSpPr>
        <p:cNvPr id="1" name=""/>
        <p:cNvGrpSpPr/>
        <p:nvPr/>
      </p:nvGrpSpPr>
      <p:grpSpPr>
        <a:xfrm>
          <a:off x="0" y="0"/>
          <a:ext cx="0" cy="0"/>
          <a:chOff x="0" y="0"/>
          <a:chExt cx="0" cy="0"/>
        </a:xfrm>
      </p:grpSpPr>
      <p:sp>
        <p:nvSpPr>
          <p:cNvPr id="7" name="TextBox 6"/>
          <p:cNvSpPr txBox="1"/>
          <p:nvPr userDrawn="1"/>
        </p:nvSpPr>
        <p:spPr>
          <a:xfrm>
            <a:off x="396082" y="1485902"/>
            <a:ext cx="8352632"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solidFill>
                  <a:schemeClr val="tx1"/>
                </a:solidFill>
              </a:rPr>
              <a:t>General: </a:t>
            </a:r>
            <a:r>
              <a:rPr lang="en-US" sz="800" b="0" noProof="0" dirty="0">
                <a:solidFill>
                  <a:schemeClr val="tx1"/>
                </a:solidFill>
              </a:rPr>
              <a:t>The information and opinions expressed in this publication were produced as of the date of writing and are subject to change without notice. This publication is intended for information purposes only and does not constitute an offer or an invitation by, or on behalf of, Julius Baer to buy or sell any securities, securities-based derivatives or other products or to participate in any trading strategy in any jurisdiction. Opinions and comments of the authors reflect their current views, but not necessarily of other Julius Baer entities or any other third party. Other Julius Baer entities may have issued, and may in the future issue, other publications that are inconsistent with, and reach different conclusions from, the information presented in this publication. Julius Baer assumes no obligation to ensure that such other publications are brought to the attention of any recipient of this publication. </a:t>
            </a:r>
            <a:br>
              <a:rPr lang="en-US" sz="800" b="0" noProof="0" dirty="0">
                <a:solidFill>
                  <a:schemeClr val="tx1"/>
                </a:solidFill>
              </a:rPr>
            </a:br>
            <a:r>
              <a:rPr lang="en-GB" sz="800" b="1" noProof="0" dirty="0"/>
              <a:t>Suitability: </a:t>
            </a:r>
            <a:r>
              <a:rPr lang="en-US" sz="800" noProof="0" dirty="0"/>
              <a:t>Investments in the asset classes mentioned in this publication may not be suitable for all recipients. This publication has been prepared without taking account of the objectives, financial situation or needs of any particular investor. Before entering into any transaction, investors should consider the suitability of the transaction to individual circumstances and objectives. Any investment or trading or other decision should only be made by the client after a thorough reading of the relevant product term sheet, subscription agreement, information memorandum, prospectus or other offering document relating to the issue of the securities or other financial instruments. This publication should not be read in isolation without reference to the full research report (if available) which may be provided upon request. Nothing in this publication constitutes investment, legal, accounting or tax advice, or a representation that any investment or strategy is suitable or appropriate to individual circumstances, or otherwise constitutes a personal recommendation to any specific investor. Any references to a particular tax treatment depend on the individual circumstances of each investor and may be subject to change in the future. Julius Baer recommends that investors independently assess, with a professional advisor, the specific financial risks as well as legal, regulatory, credit, tax and accounting consequences. </a:t>
            </a:r>
            <a:br>
              <a:rPr lang="en-US" sz="800" noProof="0" dirty="0"/>
            </a:br>
            <a:r>
              <a:rPr lang="en-GB" sz="800" b="1" noProof="0" dirty="0"/>
              <a:t>Information / forecasts referred to: </a:t>
            </a:r>
            <a:r>
              <a:rPr lang="en-US" sz="800" noProof="0" dirty="0"/>
              <a:t>Although the information and data herein are obtained from sources believed to be reliable, no representation is made that the information is accurate or complete. In particular, the information provided in this publication may not cover all material information on the financial instruments or issuers of such instruments. Bank Julius Baer &amp; Co. Ltd., its subsidiaries and affiliated companies do not accept liability for any loss arising from the use of this publication. Important sources for the production of this publication are e.g. national and international media, information services (e.g. Thomson Reuters, Bloomberg Finance L.P.), publicly available databases, economic journals and newspapers (e.g. Financial Times, Wall Street Journal), publicly available company information, publications of rating agencies. Ratings and appraisals contained in this publication are clearly marked as such. All information and data used for this publication relate to past or present circumstances and may change at any time without prior notice. Statements contained in this publication regarding financial instruments or issuers of financial instruments relate to the time of the production of this publication. Such statements are based on a multitude of factors which are subject to continuous change. A statement contained in this publication may, thus, become inaccurate without this being published. Potential risk regarding statements and expectations expressed in this publication may result from issuer specific and general (e.g. political, economic, market, etc.) developments. </a:t>
            </a:r>
            <a:br>
              <a:rPr lang="en-US" sz="800" noProof="0" dirty="0"/>
            </a:br>
            <a:r>
              <a:rPr lang="en-GB" sz="800" b="1" noProof="0" dirty="0"/>
              <a:t>Risk: </a:t>
            </a:r>
            <a:r>
              <a:rPr lang="en-US" sz="800" noProof="0" dirty="0"/>
              <a:t>The price and value of, and income from investments in any asset class mentioned in this publication may fall as well as rise and investors may not get back the amount invested. Risks involved in any asset class mentioned in this publication may include but are not necessarily limited to market risks, credit risks, currency risks, political risks and economic risks. Investments in emerging markets are speculative and may be considerably more volatile than investments in established markets. </a:t>
            </a:r>
            <a:r>
              <a:rPr lang="en-US" sz="800" b="1" noProof="0" dirty="0"/>
              <a:t>Past performance is not a reliable indicator of future results. Performance forecasts are not a reliable indicator of future performance. The Julius Baer fixed-income ratings apply exclusively to bonds of the specific issuer ranked senior unsecured or higher. They are therefore not valid for debentures junior to the mentioned ranking unless mentioned explicitly. </a:t>
            </a:r>
            <a:r>
              <a:rPr lang="en-US" sz="800" noProof="0" dirty="0"/>
              <a:t>Particular risks in connection with specific investments featured in this publication are disclosed prominently hereinabove in the text of this publication. Any investment should only be made after a thorough reading of the current prospectuses and/or other documentation/information available. </a:t>
            </a:r>
            <a:br>
              <a:rPr lang="en-GB" sz="800" noProof="0" dirty="0"/>
            </a:br>
            <a:endParaRPr lang="en-GB" sz="800" noProof="0" dirty="0"/>
          </a:p>
        </p:txBody>
      </p:sp>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6095"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Julius Baer Disclaimer (1/2)</a:t>
            </a:r>
          </a:p>
        </p:txBody>
      </p:sp>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012557089"/>
      </p:ext>
    </p:extLst>
  </p:cSld>
  <p:clrMapOvr>
    <a:masterClrMapping/>
  </p:clrMapOvr>
  <p:hf hdr="0" ftr="0" dt="0"/>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I_Discl_2-2">
    <p:spTree>
      <p:nvGrpSpPr>
        <p:cNvPr id="1" name=""/>
        <p:cNvGrpSpPr/>
        <p:nvPr/>
      </p:nvGrpSpPr>
      <p:grpSpPr>
        <a:xfrm>
          <a:off x="0" y="0"/>
          <a:ext cx="0" cy="0"/>
          <a:chOff x="0" y="0"/>
          <a:chExt cx="0" cy="0"/>
        </a:xfrm>
      </p:grpSpPr>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1"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t>Conflict of interest: </a:t>
            </a:r>
            <a:r>
              <a:rPr lang="en-US" sz="800" noProof="0" dirty="0"/>
              <a:t>We are required to disclose important information about our interests and potential conflicts. In order to prevent conflicts of interest from adversely affecting the interests of its clients, Julius Baer has implemented the necessary </a:t>
            </a:r>
            <a:r>
              <a:rPr lang="en-US" sz="800" noProof="0" dirty="0" err="1"/>
              <a:t>organisational</a:t>
            </a:r>
            <a:r>
              <a:rPr lang="en-US" sz="800" noProof="0" dirty="0"/>
              <a:t> and administrative arrangements to manage conflicts of interests. Julius Baer's arrangements include putting in place information barriers that ensure the separation of its research departments from other areas of the business so that no other area of the business will know the contents of any planned research until the research has been distributed to clients. Adherence to these procedures is monitored by the Julius Baer Compliance Department. Unless explicitly stated in this publication, its information and analysis has not been disclosed to the issuer of the securities referred to herein or a Julius Baer entity before the publication has been published or disseminated.</a:t>
            </a:r>
            <a:br>
              <a:rPr lang="en-US" sz="800" noProof="0" dirty="0"/>
            </a:br>
            <a:r>
              <a:rPr lang="en-US" sz="800" noProof="0" dirty="0"/>
              <a:t>A Julius Baer entity may, to the extent permitted by law, participate or invest in other financing transactions with the issuer of the securities referred to herein, perform services or solicit business from such issuers, have a position or effect transactions in the securities or options thereof, have any other significant financial interest regarding the issuers of the securities referred to herein and/or may have done so in the past. For further information about our interest in the investments featured in this publication, see the company-specific disclosures above.</a:t>
            </a:r>
          </a:p>
        </p:txBody>
      </p:sp>
      <p:sp>
        <p:nvSpPr>
          <p:cNvPr id="8" name="Rectangle 7"/>
          <p:cNvSpPr/>
          <p:nvPr userDrawn="1"/>
        </p:nvSpPr>
        <p:spPr bwMode="gray">
          <a:xfrm>
            <a:off x="396096"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Julius Baer Disclaimer (2/2)</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621877329"/>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I_Discl_1-2_Instr">
    <p:spTree>
      <p:nvGrpSpPr>
        <p:cNvPr id="1" name=""/>
        <p:cNvGrpSpPr/>
        <p:nvPr/>
      </p:nvGrpSpPr>
      <p:grpSpPr>
        <a:xfrm>
          <a:off x="0" y="0"/>
          <a:ext cx="0" cy="0"/>
          <a:chOff x="0" y="0"/>
          <a:chExt cx="0" cy="0"/>
        </a:xfrm>
      </p:grpSpPr>
      <p:sp>
        <p:nvSpPr>
          <p:cNvPr id="7" name="TextBox 6"/>
          <p:cNvSpPr txBox="1"/>
          <p:nvPr userDrawn="1"/>
        </p:nvSpPr>
        <p:spPr>
          <a:xfrm>
            <a:off x="396082" y="1485902"/>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t>General: </a:t>
            </a:r>
            <a:r>
              <a:rPr lang="en-US" sz="800" noProof="0" dirty="0"/>
              <a:t>The information and opinions expressed in this publication were produced as of the date of writing and are subject to change without notice. This publication is intended for information purposes only and does not constitute an offer or an invitation by, or on behalf of, Julius Baer to buy or sell any securities, securities-based derivatives or other products or to participate in any trading strategy in any jurisdiction. Opinions and comments of the authors reflect their current views, but not necessarily of other Julius Baer entities or any other third party. Other Julius Baer entities may have issued, and may in the future issue, other publications that are inconsistent with, and reach different conclusions from, the information presented in this publication. Julius Baer assumes no obligation to ensure that such other publications are brought to the attention of any recipient of this publication.</a:t>
            </a:r>
            <a:br>
              <a:rPr lang="en-US" sz="800" noProof="0" dirty="0"/>
            </a:br>
            <a:r>
              <a:rPr lang="en-GB" sz="800" b="1" noProof="0" dirty="0"/>
              <a:t>Suitability: </a:t>
            </a:r>
            <a:r>
              <a:rPr lang="en-US" sz="800" noProof="0" dirty="0"/>
              <a:t>Investments in the asset classes mentioned in this publication may not be suitable for all recipients. This publication has been prepared without taking account of the objectives, financial situation or needs of any particular investor. Before entering into any transaction, investors should consider the suitability of the transaction to individual circumstances and objectives. Any investment or trading or other decision should only be made by the client after a thorough reading of the relevant product term sheet, subscription agreement, information memorandum, prospectus or other offering document relating to the issue of the securities or other financial instruments. This publication should not be read in isolation without reference to the full research report (if available) which may be provided upon request. Nothing in this publication constitutes investment, legal, accounting or tax advice, or a representation that any investment or strategy is suitable or appropriate to individual circumstances, or otherwise constitutes a personal recommendation to any specific investor. Any references to a particular tax treatment depend on the individual circumstances of each investor and may be subject to change in the future. Julius Baer recommends that investors independently assess, with a professional advisor, the specific financial risks as well as legal, regulatory, credit, tax and accounting consequences. Insofar as </a:t>
            </a:r>
            <a:r>
              <a:rPr lang="en-US" sz="800" b="1" noProof="0" dirty="0"/>
              <a:t>contingent convertible bonds (so-called “</a:t>
            </a:r>
            <a:r>
              <a:rPr lang="en-US" sz="800" b="1" noProof="0" dirty="0" err="1"/>
              <a:t>CoCo</a:t>
            </a:r>
            <a:r>
              <a:rPr lang="en-US" sz="800" b="1" noProof="0" dirty="0"/>
              <a:t> bonds”) </a:t>
            </a:r>
            <a:r>
              <a:rPr lang="en-US" sz="800" noProof="0" dirty="0"/>
              <a:t>are mentioned in this publication, please note that the German securities regulator (</a:t>
            </a:r>
            <a:r>
              <a:rPr lang="en-US" sz="800" noProof="0" dirty="0" err="1"/>
              <a:t>BaFin</a:t>
            </a:r>
            <a:r>
              <a:rPr lang="en-US" sz="800" noProof="0" dirty="0"/>
              <a:t> – Federal Financial Supervisory Authority) does not regard </a:t>
            </a:r>
            <a:r>
              <a:rPr lang="en-US" sz="800" noProof="0" dirty="0" err="1"/>
              <a:t>CoCo</a:t>
            </a:r>
            <a:r>
              <a:rPr lang="en-US" sz="800" noProof="0" dirty="0"/>
              <a:t> bonds as a suitable investment for private clients due to their complex product structure, their intended use, the fact that they are difficult to value and the potential conflict of interest on the part of the bank. Private clients wishing to purchase </a:t>
            </a:r>
            <a:r>
              <a:rPr lang="en-US" sz="800" noProof="0" dirty="0" err="1"/>
              <a:t>CoCo</a:t>
            </a:r>
            <a:r>
              <a:rPr lang="en-US" sz="800" noProof="0" dirty="0"/>
              <a:t> bonds on their own initiative should carefully consider the specific features and risks involved when making their decision. According to the Product Intervention (Contingent Convertible Instruments and Mutual Society Shares) Instrument 2015, enacted by the U.K. Financial Conduct Authority (</a:t>
            </a:r>
            <a:r>
              <a:rPr lang="en-US" sz="800" noProof="0" dirty="0" err="1"/>
              <a:t>FCA</a:t>
            </a:r>
            <a:r>
              <a:rPr lang="en-US" sz="800" noProof="0" dirty="0"/>
              <a:t>), this/these product(s) must not be purchased by retail investors domiciled in the European Economic Area (EEA – EU, Liechtenstein, Norway and Iceland), unless one of the following conditions is met: annual income of at least GBP 100,000 (or equivalent) or net assets (excluding property, insurance and other benefits) of at least GBP 250,000 (or equivalent) at disposal.</a:t>
            </a:r>
            <a:br>
              <a:rPr lang="en-GB" sz="800" noProof="0" dirty="0"/>
            </a:br>
            <a:r>
              <a:rPr lang="en-GB" sz="800" b="1" noProof="0" dirty="0"/>
              <a:t>Information / forecasts referred to: </a:t>
            </a:r>
            <a:r>
              <a:rPr lang="en-US" sz="800" noProof="0" dirty="0"/>
              <a:t>Although the information and data herein are obtained from sources believed to be reliable, no representation is made that the information is accurate or complete. In particular, the information provided in this publication may not cover all material information on the financial instruments or issuers of such instruments. Bank Julius Baer &amp; Co. Ltd., its subsidiaries and affiliated companies do not accept liability for any loss arising from the use of this publication. Important sources for the production of this publication are e.g. national and international media, information services (e.g. Thomson Reuters, Bloomberg Finance L.P.), publicly available databases, economic journals and newspapers (e.g. Financial Times, Wall Street Journal), publicly available company information, publications of rating agencies. Ratings and appraisals contained in this publication are clearly marked as such. All information and data used for this publication relate to past or present circumstances and may change at any time without prior notice. Statements contained in this publication regarding financial instruments or issuers of financial instruments relate to the time of the production of this publication. Such statements are based on a multitude of factors which are subject to continuous change. A statement contained in this publication may, thus, become inaccurate without this being published. Potential risk regarding statements and expectations expressed in this publication may result from issuer specific and general (e.g. political, economic, market, etc.) developments. </a:t>
            </a:r>
            <a:br>
              <a:rPr lang="en-US" sz="800" noProof="0" dirty="0"/>
            </a:br>
            <a:r>
              <a:rPr lang="en-GB" sz="800" b="1" noProof="0" dirty="0"/>
              <a:t>Risk: </a:t>
            </a:r>
            <a:r>
              <a:rPr lang="en-GB" sz="800" noProof="0" dirty="0"/>
              <a:t>The price and value of, and income from investments in any asset class mentioned in this publication may fall as well as rise and investors may not get back the amount invested. Risks involved in any asset class mentioned in this publication may include but are not necessarily limited to market risks, credit risks, currency risks, political risks and economic risks. Investments in emerging markets are speculative and may be considerably more volatile than investments in established markets</a:t>
            </a:r>
            <a:r>
              <a:rPr lang="en-GB" sz="800" b="1" noProof="0" dirty="0"/>
              <a:t>. Past performance is not a reliable indicator of future results. Performance forecasts are not a reliable indicator of future performance. The Julius Baer fixed-income ratings apply exclusively to bonds of the specific issuer ranked senior unsecured or higher. They are therefore not valid for debentures junior to the mentioned ranking unless mentioned explicitly. </a:t>
            </a:r>
            <a:endParaRPr lang="en-GB" sz="800" noProof="0" dirty="0"/>
          </a:p>
        </p:txBody>
      </p:sp>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6095"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Julius Baer Disclaimer (1/2)</a:t>
            </a:r>
          </a:p>
        </p:txBody>
      </p:sp>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295767183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F0AC971-D500-416A-A3C0-829024B50CAB}"/>
              </a:ext>
            </a:extLst>
          </p:cNvPr>
          <p:cNvSpPr>
            <a:spLocks noGrp="1"/>
          </p:cNvSpPr>
          <p:nvPr>
            <p:ph type="body" sz="quarter" idx="13" hasCustomPrompt="1"/>
          </p:nvPr>
        </p:nvSpPr>
        <p:spPr>
          <a:xfrm>
            <a:off x="3276600" y="872291"/>
            <a:ext cx="2590800" cy="1840749"/>
          </a:xfrm>
        </p:spPr>
        <p:txBody>
          <a:bodyPr/>
          <a:lstStyle>
            <a:lvl1pPr algn="ctr">
              <a:lnSpc>
                <a:spcPts val="1100"/>
              </a:lnSpc>
              <a:spcAft>
                <a:spcPts val="0"/>
              </a:spcAft>
              <a:defRPr sz="800" cap="none" baseline="0"/>
            </a:lvl1pPr>
          </a:lstStyle>
          <a:p>
            <a:pPr lvl="0"/>
            <a:r>
              <a:rPr lang="de-DE" dirty="0"/>
              <a:t>Text</a:t>
            </a:r>
          </a:p>
        </p:txBody>
      </p:sp>
      <p:sp>
        <p:nvSpPr>
          <p:cNvPr id="10" name="Textplatzhalter 2">
            <a:extLst>
              <a:ext uri="{FF2B5EF4-FFF2-40B4-BE49-F238E27FC236}">
                <a16:creationId xmlns:a16="http://schemas.microsoft.com/office/drawing/2014/main" id="{2E2D13C1-AD33-4181-8CFA-B582496B23DC}"/>
              </a:ext>
            </a:extLst>
          </p:cNvPr>
          <p:cNvSpPr>
            <a:spLocks noGrp="1"/>
          </p:cNvSpPr>
          <p:nvPr>
            <p:ph type="body" sz="quarter" idx="14" hasCustomPrompt="1"/>
          </p:nvPr>
        </p:nvSpPr>
        <p:spPr>
          <a:xfrm>
            <a:off x="3276600" y="3585327"/>
            <a:ext cx="2590800" cy="2508668"/>
          </a:xfrm>
        </p:spPr>
        <p:txBody>
          <a:bodyPr anchor="b" anchorCtr="0"/>
          <a:lstStyle>
            <a:lvl1pPr algn="ctr">
              <a:lnSpc>
                <a:spcPts val="1100"/>
              </a:lnSpc>
              <a:spcAft>
                <a:spcPts val="0"/>
              </a:spcAft>
              <a:defRPr sz="800" cap="none" baseline="0"/>
            </a:lvl1pPr>
          </a:lstStyle>
          <a:p>
            <a:pPr lvl="0"/>
            <a:r>
              <a:rPr lang="de-DE" dirty="0"/>
              <a:t>Text</a:t>
            </a:r>
          </a:p>
        </p:txBody>
      </p:sp>
      <p:pic>
        <p:nvPicPr>
          <p:cNvPr id="6" name="Grafik 8">
            <a:extLst>
              <a:ext uri="{FF2B5EF4-FFF2-40B4-BE49-F238E27FC236}">
                <a16:creationId xmlns:a16="http://schemas.microsoft.com/office/drawing/2014/main" id="{2817A48C-4532-413A-BAA4-026C8746EB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3222" y="6495933"/>
            <a:ext cx="797555" cy="218400"/>
          </a:xfrm>
          <a:prstGeom prst="rect">
            <a:avLst/>
          </a:prstGeom>
        </p:spPr>
      </p:pic>
    </p:spTree>
    <p:extLst>
      <p:ext uri="{BB962C8B-B14F-4D97-AF65-F5344CB8AC3E}">
        <p14:creationId xmlns:p14="http://schemas.microsoft.com/office/powerpoint/2010/main" val="3267077970"/>
      </p:ext>
    </p:extLst>
  </p:cSld>
  <p:clrMapOvr>
    <a:masterClrMapping/>
  </p:clrMapOvr>
  <p:extLst>
    <p:ext uri="{DCECCB84-F9BA-43D5-87BE-67443E8EF086}">
      <p15:sldGuideLst xmlns:p15="http://schemas.microsoft.com/office/powerpoint/2012/main">
        <p15:guide id="1" orient="horz" pos="550" userDrawn="1">
          <p15:clr>
            <a:srgbClr val="5ACBF0"/>
          </p15:clr>
        </p15:guide>
        <p15:guide id="2" orient="horz" pos="3838" userDrawn="1">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I_Discl_2-2_Instr">
    <p:spTree>
      <p:nvGrpSpPr>
        <p:cNvPr id="1" name=""/>
        <p:cNvGrpSpPr/>
        <p:nvPr/>
      </p:nvGrpSpPr>
      <p:grpSpPr>
        <a:xfrm>
          <a:off x="0" y="0"/>
          <a:ext cx="0" cy="0"/>
          <a:chOff x="0" y="0"/>
          <a:chExt cx="0" cy="0"/>
        </a:xfrm>
      </p:grpSpPr>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1"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noProof="0" dirty="0"/>
              <a:t>Particular risks in connection with specific investments featured in this publication are disclosed prominently hereinabove in the text of this publication. Any investment should only be made after a thorough reading of the current prospectuses and/or other documentation/information available.</a:t>
            </a:r>
            <a:br>
              <a:rPr lang="en-US" sz="800" b="0" noProof="0" dirty="0"/>
            </a:br>
            <a:r>
              <a:rPr lang="en-US" sz="800" b="0" noProof="0" dirty="0"/>
              <a:t>Shares, bank debt securities (e.g. interest bearing bank bonds and certificates) as well as other claims against financial institutions are subject to special regulations such as the ‘Bank Recovery and Resolution Directive’ and the ‘Single Resolution Mechanism Regulation’. These regulations can have a negative effect for the investor / contractual partner of the financial institution in case of a default and the necessity of a resolution of the financial institution. For further details, please refer to: </a:t>
            </a:r>
            <a:r>
              <a:rPr lang="en-US" sz="800" b="0" u="sng" noProof="0" dirty="0">
                <a:solidFill>
                  <a:srgbClr val="007FA3"/>
                </a:solidFill>
                <a:hlinkClick r:id="rId2"/>
              </a:rPr>
              <a:t>www.juliusbaer.com/legal-information-en</a:t>
            </a:r>
            <a:br>
              <a:rPr lang="en-GB" sz="800" b="1" noProof="0" dirty="0"/>
            </a:br>
            <a:r>
              <a:rPr lang="en-GB" sz="800" b="1" noProof="0" dirty="0"/>
              <a:t>Conflict of interest: </a:t>
            </a:r>
            <a:r>
              <a:rPr lang="en-US" sz="800" noProof="0" dirty="0"/>
              <a:t>We are required to disclose important information about our interests and potential conflicts. In order to prevent conflicts of interest from adversely affecting the interests of its clients, Julius Baer has implemented the necessary </a:t>
            </a:r>
            <a:r>
              <a:rPr lang="en-US" sz="800" noProof="0" dirty="0" err="1"/>
              <a:t>organisational</a:t>
            </a:r>
            <a:r>
              <a:rPr lang="en-US" sz="800" noProof="0" dirty="0"/>
              <a:t> and administrative arrangements to manage conflicts of interests. Julius Baer's arrangements include putting in place information barriers that ensure the separation of its research departments from other areas of the business so that no other area of the business will know the contents of any planned research until the research has been distributed to clients. Adherence to these procedures is monitored by the Julius Baer Compliance Department. Unless explicitly stated in this publication, its information and analysis has not been disclosed to the issuer of the securities referred to herein or a Julius Baer entity before the publication has been published or disseminated.</a:t>
            </a:r>
            <a:br>
              <a:rPr lang="en-US" sz="800" noProof="0" dirty="0"/>
            </a:br>
            <a:r>
              <a:rPr lang="en-US" sz="800" noProof="0" dirty="0"/>
              <a:t>A Julius Baer entity may, to the extent permitted by law, participate or invest in other financing transactions with the issuer of the securities referred to herein, perform services or solicit business from such issuers, have a position or effect transactions in the securities or options thereof, have any other significant financial interest regarding the issuers of the securities referred to herein and/or may have done so in the past. For further information about our interest in the investments featured in this publication, see the company-specific disclosures above.</a:t>
            </a:r>
            <a:endParaRPr lang="en-GB" sz="1000" b="1" noProof="0" dirty="0">
              <a:solidFill>
                <a:schemeClr val="accent1"/>
              </a:solidFill>
            </a:endParaRPr>
          </a:p>
        </p:txBody>
      </p:sp>
      <p:sp>
        <p:nvSpPr>
          <p:cNvPr id="8" name="Rectangle 7"/>
          <p:cNvSpPr/>
          <p:nvPr userDrawn="1"/>
        </p:nvSpPr>
        <p:spPr bwMode="gray">
          <a:xfrm>
            <a:off x="396095"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Julius Baer Disclaimer (2/2)</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2800618374"/>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I_Distr_Int_1-3">
    <p:spTree>
      <p:nvGrpSpPr>
        <p:cNvPr id="1" name=""/>
        <p:cNvGrpSpPr/>
        <p:nvPr/>
      </p:nvGrpSpPr>
      <p:grpSpPr>
        <a:xfrm>
          <a:off x="0" y="0"/>
          <a:ext cx="0" cy="0"/>
          <a:chOff x="0" y="0"/>
          <a:chExt cx="0" cy="0"/>
        </a:xfrm>
      </p:grpSpPr>
      <p:sp>
        <p:nvSpPr>
          <p:cNvPr id="2" name="TextBox 1"/>
          <p:cNvSpPr txBox="1"/>
          <p:nvPr userDrawn="1"/>
        </p:nvSpPr>
        <p:spPr bwMode="gray">
          <a:xfrm>
            <a:off x="396000"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7" name="TextBox 6"/>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indent="0">
              <a:lnSpc>
                <a:spcPct val="100000"/>
              </a:lnSpc>
              <a:spcBef>
                <a:spcPts val="0"/>
              </a:spcBef>
              <a:spcAft>
                <a:spcPts val="600"/>
              </a:spcAft>
              <a:buNone/>
            </a:pPr>
            <a:r>
              <a:rPr lang="en-US"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US"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p>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t>Austria: </a:t>
            </a:r>
            <a:r>
              <a:rPr lang="en-US" sz="800" b="0" noProof="0" dirty="0"/>
              <a:t>Julius Baer Investment Advisory </a:t>
            </a:r>
            <a:r>
              <a:rPr lang="en-US" sz="800" b="0" noProof="0" dirty="0" err="1"/>
              <a:t>GesmbH</a:t>
            </a:r>
            <a:r>
              <a:rPr lang="en-US" sz="800" b="0" noProof="0" dirty="0"/>
              <a:t>, </a:t>
            </a:r>
            <a:r>
              <a:rPr lang="en-US" sz="800" b="0" noProof="0" dirty="0" err="1"/>
              <a:t>authorised</a:t>
            </a:r>
            <a:r>
              <a:rPr lang="en-US" sz="800" b="0" noProof="0" dirty="0"/>
              <a:t> and regulated by the Austrian Financial Market Authority (</a:t>
            </a:r>
            <a:r>
              <a:rPr lang="en-US" sz="800" b="0" noProof="0" dirty="0" err="1"/>
              <a:t>FMA</a:t>
            </a:r>
            <a:r>
              <a:rPr lang="en-US" sz="800" b="0" noProof="0" dirty="0"/>
              <a:t>), distributes research to its clients. </a:t>
            </a:r>
            <a:r>
              <a:rPr lang="en-GB" sz="800" b="1" noProof="0" dirty="0"/>
              <a:t>Chile: </a:t>
            </a:r>
            <a:r>
              <a:rPr lang="en-GB" sz="800" noProof="0" dirty="0"/>
              <a:t>This publication is for the intended recipient only. </a:t>
            </a:r>
            <a:r>
              <a:rPr lang="en-GB" sz="800" b="1" kern="1200" dirty="0">
                <a:solidFill>
                  <a:schemeClr val="tx1"/>
                </a:solidFill>
                <a:effectLst/>
                <a:latin typeface="+mn-lt"/>
                <a:ea typeface="+mn-ea"/>
                <a:cs typeface="+mn-cs"/>
              </a:rPr>
              <a:t>Dubai International Financial Centre (</a:t>
            </a:r>
            <a:r>
              <a:rPr lang="en-GB" sz="800" b="1" kern="1200" dirty="0" err="1">
                <a:solidFill>
                  <a:schemeClr val="tx1"/>
                </a:solidFill>
                <a:effectLst/>
                <a:latin typeface="+mn-lt"/>
                <a:ea typeface="+mn-ea"/>
                <a:cs typeface="+mn-cs"/>
              </a:rPr>
              <a:t>DIFC</a:t>
            </a:r>
            <a:r>
              <a:rPr lang="en-GB" sz="800" b="1" kern="1200" dirty="0">
                <a:solidFill>
                  <a:schemeClr val="tx1"/>
                </a:solidFill>
                <a:effectLst/>
                <a:latin typeface="+mn-lt"/>
                <a:ea typeface="+mn-ea"/>
                <a:cs typeface="+mn-cs"/>
              </a:rPr>
              <a:t>): </a:t>
            </a:r>
            <a:r>
              <a:rPr lang="en-US" sz="800" kern="1200" dirty="0">
                <a:solidFill>
                  <a:schemeClr val="tx1"/>
                </a:solidFill>
                <a:effectLst/>
                <a:latin typeface="+mn-lt"/>
                <a:ea typeface="+mn-ea"/>
                <a:cs typeface="+mn-cs"/>
              </a:rPr>
              <a:t>This publication has been distributed by Julius Baer (Middle East) Ltd. It may not be relied upon by or distributed to Retail Clients. Please note that Julius Baer (Middle East) Ltd. offers financial products or services only to Professional Clients who have sufficient financial experience and understanding of financial markets, products or transactions and any associated risks. The products or services mentioned will be available only to Professional Clients in line with the definition of the Dubai Financial Services Authority (</a:t>
            </a:r>
            <a:r>
              <a:rPr lang="en-US" sz="800" kern="1200" dirty="0" err="1">
                <a:solidFill>
                  <a:schemeClr val="tx1"/>
                </a:solidFill>
                <a:effectLst/>
                <a:latin typeface="+mn-lt"/>
                <a:ea typeface="+mn-ea"/>
                <a:cs typeface="+mn-cs"/>
              </a:rPr>
              <a:t>DFSA</a:t>
            </a:r>
            <a:r>
              <a:rPr lang="en-US" sz="800" kern="1200" dirty="0">
                <a:solidFill>
                  <a:schemeClr val="tx1"/>
                </a:solidFill>
                <a:effectLst/>
                <a:latin typeface="+mn-lt"/>
                <a:ea typeface="+mn-ea"/>
                <a:cs typeface="+mn-cs"/>
              </a:rPr>
              <a:t>) Conduct of Business Module. Julius Baer (Middle East) Ltd. is duly licensed and regulated by </a:t>
            </a:r>
            <a:r>
              <a:rPr lang="en-US" sz="800" kern="1200" dirty="0" err="1">
                <a:solidFill>
                  <a:schemeClr val="tx1"/>
                </a:solidFill>
                <a:effectLst/>
                <a:latin typeface="+mn-lt"/>
                <a:ea typeface="+mn-ea"/>
                <a:cs typeface="+mn-cs"/>
              </a:rPr>
              <a:t>DFSA</a:t>
            </a:r>
            <a:r>
              <a:rPr lang="en-US" sz="80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Germany: </a:t>
            </a:r>
            <a:r>
              <a:rPr lang="en-US" sz="800" kern="1200" dirty="0">
                <a:solidFill>
                  <a:schemeClr val="tx1"/>
                </a:solidFill>
                <a:effectLst/>
                <a:latin typeface="+mn-lt"/>
                <a:ea typeface="+mn-ea"/>
                <a:cs typeface="+mn-cs"/>
              </a:rPr>
              <a:t>Bank Julius </a:t>
            </a:r>
            <a:r>
              <a:rPr lang="en-US" sz="800" kern="1200" dirty="0" err="1">
                <a:solidFill>
                  <a:schemeClr val="tx1"/>
                </a:solidFill>
                <a:effectLst/>
                <a:latin typeface="+mn-lt"/>
                <a:ea typeface="+mn-ea"/>
                <a:cs typeface="+mn-cs"/>
              </a:rPr>
              <a:t>Bär</a:t>
            </a:r>
            <a:r>
              <a:rPr lang="en-US" sz="800" kern="1200" dirty="0">
                <a:solidFill>
                  <a:schemeClr val="tx1"/>
                </a:solidFill>
                <a:effectLst/>
                <a:latin typeface="+mn-lt"/>
                <a:ea typeface="+mn-ea"/>
                <a:cs typeface="+mn-cs"/>
              </a:rPr>
              <a:t> Deutschland AG,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and regulated by the German Federal Financial Supervisory Authority (</a:t>
            </a:r>
            <a:r>
              <a:rPr lang="en-US" sz="800" kern="1200" dirty="0" err="1">
                <a:solidFill>
                  <a:schemeClr val="tx1"/>
                </a:solidFill>
                <a:effectLst/>
                <a:latin typeface="+mn-lt"/>
                <a:ea typeface="+mn-ea"/>
                <a:cs typeface="+mn-cs"/>
              </a:rPr>
              <a:t>BaFin</a:t>
            </a:r>
            <a:r>
              <a:rPr lang="en-US" sz="800" kern="1200" dirty="0">
                <a:solidFill>
                  <a:schemeClr val="tx1"/>
                </a:solidFill>
                <a:effectLst/>
                <a:latin typeface="+mn-lt"/>
                <a:ea typeface="+mn-ea"/>
                <a:cs typeface="+mn-cs"/>
              </a:rPr>
              <a:t>), distributes this publication to its clients. If you have any queries concerning this publication, please contact your relationship manager. </a:t>
            </a:r>
            <a:r>
              <a:rPr lang="en-GB" sz="800" b="1" kern="1200" dirty="0">
                <a:solidFill>
                  <a:schemeClr val="tx1"/>
                </a:solidFill>
                <a:effectLst/>
                <a:latin typeface="+mn-lt"/>
                <a:ea typeface="+mn-ea"/>
                <a:cs typeface="+mn-cs"/>
              </a:rPr>
              <a:t>Guernsey: </a:t>
            </a:r>
            <a:r>
              <a:rPr lang="en-US" sz="800" kern="1200" dirty="0">
                <a:solidFill>
                  <a:schemeClr val="tx1"/>
                </a:solidFill>
                <a:effectLst/>
                <a:latin typeface="+mn-lt"/>
                <a:ea typeface="+mn-ea"/>
                <a:cs typeface="+mn-cs"/>
              </a:rPr>
              <a:t>This publication is distributed by Bank Julius Baer &amp; Co Ltd., Guernsey Branch, which is licensed in Guernsey to provide banking and investment services and is regulated by the Guernsey Financial Services Commission. </a:t>
            </a:r>
            <a:r>
              <a:rPr lang="en-US" sz="800" b="1" kern="1200" dirty="0">
                <a:solidFill>
                  <a:schemeClr val="tx1"/>
                </a:solidFill>
                <a:effectLst/>
                <a:latin typeface="+mn-lt"/>
                <a:ea typeface="+mn-ea"/>
                <a:cs typeface="+mn-cs"/>
              </a:rPr>
              <a:t>Hong Kong Special Administrative Region of the People's Republic of China: </a:t>
            </a:r>
            <a:r>
              <a:rPr lang="en-US" sz="800" b="0" kern="1200" dirty="0">
                <a:solidFill>
                  <a:schemeClr val="tx1"/>
                </a:solidFill>
                <a:effectLst/>
                <a:latin typeface="+mn-lt"/>
                <a:ea typeface="+mn-ea"/>
                <a:cs typeface="+mn-cs"/>
              </a:rPr>
              <a:t>This publication has been distributed in Hong Kong by and on behalf of, and is attributable to Bank Julius Baer &amp; Co. Ltd., Hong Kong Branch, which holds a full banking </a:t>
            </a:r>
            <a:r>
              <a:rPr lang="en-US" sz="800" b="0" kern="1200" dirty="0" err="1">
                <a:solidFill>
                  <a:schemeClr val="tx1"/>
                </a:solidFill>
                <a:effectLst/>
                <a:latin typeface="+mn-lt"/>
                <a:ea typeface="+mn-ea"/>
                <a:cs typeface="+mn-cs"/>
              </a:rPr>
              <a:t>licence</a:t>
            </a:r>
            <a:r>
              <a:rPr lang="en-US" sz="800" b="0" kern="1200" dirty="0">
                <a:solidFill>
                  <a:schemeClr val="tx1"/>
                </a:solidFill>
                <a:effectLst/>
                <a:latin typeface="+mn-lt"/>
                <a:ea typeface="+mn-ea"/>
                <a:cs typeface="+mn-cs"/>
              </a:rPr>
              <a:t> issued by the Hong Kong Monetary Authority under the Banking Ordinance (Chapter 155 of the Laws of Hong Kong SAR). The Bank is also a registered institution under the Securities and Futures Ordinance (</a:t>
            </a:r>
            <a:r>
              <a:rPr lang="en-US" sz="800" b="0" kern="1200" dirty="0" err="1">
                <a:solidFill>
                  <a:schemeClr val="tx1"/>
                </a:solidFill>
                <a:effectLst/>
                <a:latin typeface="+mn-lt"/>
                <a:ea typeface="+mn-ea"/>
                <a:cs typeface="+mn-cs"/>
              </a:rPr>
              <a:t>SFO</a:t>
            </a:r>
            <a:r>
              <a:rPr lang="en-US" sz="800" b="0" kern="1200" dirty="0">
                <a:solidFill>
                  <a:schemeClr val="tx1"/>
                </a:solidFill>
                <a:effectLst/>
                <a:latin typeface="+mn-lt"/>
                <a:ea typeface="+mn-ea"/>
                <a:cs typeface="+mn-cs"/>
              </a:rPr>
              <a:t>) (Chapter 571 of the Laws of Hong Kong SAR) licensed to carry out Type 1 (dealing in securities), Type 4 (advising on securities) and Type 9 (asset management) regulated activities with Central Entity number AUR302. This publication must not be issued, circulated or distributed in Hong Kong other than to ‘professional investors’ as defined in the </a:t>
            </a:r>
            <a:r>
              <a:rPr lang="en-US" sz="800" b="0" kern="1200" dirty="0" err="1">
                <a:solidFill>
                  <a:schemeClr val="tx1"/>
                </a:solidFill>
                <a:effectLst/>
                <a:latin typeface="+mn-lt"/>
                <a:ea typeface="+mn-ea"/>
                <a:cs typeface="+mn-cs"/>
              </a:rPr>
              <a:t>SFO</a:t>
            </a:r>
            <a:r>
              <a:rPr lang="en-US" sz="800" b="0" kern="1200" dirty="0">
                <a:solidFill>
                  <a:schemeClr val="tx1"/>
                </a:solidFill>
                <a:effectLst/>
                <a:latin typeface="+mn-lt"/>
                <a:ea typeface="+mn-ea"/>
                <a:cs typeface="+mn-cs"/>
              </a:rPr>
              <a:t>. The contents of this publication have not been reviewed by the Securities and Futures Commission nor by any other regulatory authority. Any references to Hong Kong in this document/publication shall mean the Hong Kong Special Administrative Region of the People’s Republic of China. If you have any queries concerning this publication, please contact your Hong Kong relationship manager. Bank Julius Baer &amp; Co. Ltd. is incorporated in Switzerland with limited liability. </a:t>
            </a:r>
            <a:r>
              <a:rPr lang="en-GB" sz="800" b="1" noProof="0" dirty="0"/>
              <a:t>India: </a:t>
            </a:r>
            <a:r>
              <a:rPr lang="en-US" sz="800" b="0" noProof="0" dirty="0"/>
              <a:t>This is not a publication of Julius Baer Wealth Advisors (India) Private Limited (</a:t>
            </a:r>
            <a:r>
              <a:rPr lang="en-US" sz="800" b="0" noProof="0" dirty="0" err="1"/>
              <a:t>JBWA</a:t>
            </a:r>
            <a:r>
              <a:rPr lang="en-US" sz="800" b="0" noProof="0" dirty="0"/>
              <a:t>) (a group company of Julius Baer, Zurich) or any of its Indian subsidiaries under the </a:t>
            </a:r>
            <a:r>
              <a:rPr lang="en-US" sz="800" b="0" noProof="0" dirty="0" err="1"/>
              <a:t>SEBI</a:t>
            </a:r>
            <a:r>
              <a:rPr lang="en-US" sz="800" b="0" noProof="0" dirty="0"/>
              <a:t> Research Analyst Regulations, 2014. This publication has been produced by Bank Julius Baer &amp; Co. Ltd. (Julius Baer), a company incorporated in Switzerland with limited liability and it does not have a banking license in India. This publication should not be construed in any manner as an offer, solicitation or recommendation by </a:t>
            </a:r>
            <a:r>
              <a:rPr lang="en-US" sz="800" b="0" noProof="0" dirty="0" err="1"/>
              <a:t>JBWA</a:t>
            </a:r>
            <a:r>
              <a:rPr lang="en-US" sz="800" b="0" noProof="0" dirty="0"/>
              <a:t> or any Julius Baer entity globally. </a:t>
            </a:r>
            <a:r>
              <a:rPr lang="en-GB" sz="800" b="1" kern="1200" dirty="0">
                <a:solidFill>
                  <a:schemeClr val="tx1"/>
                </a:solidFill>
                <a:effectLst/>
                <a:latin typeface="+mn-lt"/>
                <a:ea typeface="+mn-ea"/>
                <a:cs typeface="+mn-cs"/>
              </a:rPr>
              <a:t>Israel: </a:t>
            </a:r>
            <a:r>
              <a:rPr lang="en-US" sz="800" kern="1200" dirty="0">
                <a:solidFill>
                  <a:schemeClr val="tx1"/>
                </a:solidFill>
                <a:effectLst/>
                <a:latin typeface="+mn-lt"/>
                <a:ea typeface="+mn-ea"/>
                <a:cs typeface="+mn-cs"/>
              </a:rPr>
              <a:t>This publication is distributed by Julius Baer Financial Services (Israel) Ltd. (</a:t>
            </a:r>
            <a:r>
              <a:rPr lang="en-US" sz="800" kern="1200" dirty="0" err="1">
                <a:solidFill>
                  <a:schemeClr val="tx1"/>
                </a:solidFill>
                <a:effectLst/>
                <a:latin typeface="+mn-lt"/>
                <a:ea typeface="+mn-ea"/>
                <a:cs typeface="+mn-cs"/>
              </a:rPr>
              <a:t>JBFS</a:t>
            </a:r>
            <a:r>
              <a:rPr lang="en-US" sz="800" kern="1200" dirty="0">
                <a:solidFill>
                  <a:schemeClr val="tx1"/>
                </a:solidFill>
                <a:effectLst/>
                <a:latin typeface="+mn-lt"/>
                <a:ea typeface="+mn-ea"/>
                <a:cs typeface="+mn-cs"/>
              </a:rPr>
              <a:t>), licensed by the Israel Securities Authority to provide investment marketing and portfolio management services. Pursuant to Israeli law, ‘Investment Marketing’ is the provision of advice to clients concerning the merit of an investment, holding, purchase or sale of securities or financial instruments, when the provider of such advice has an affiliation to the security or financial instrument. Due to its affiliation to Bank Julius Baer &amp; Co. Ltd., </a:t>
            </a:r>
            <a:r>
              <a:rPr lang="en-US" sz="800" kern="1200" dirty="0" err="1">
                <a:solidFill>
                  <a:schemeClr val="tx1"/>
                </a:solidFill>
                <a:effectLst/>
                <a:latin typeface="+mn-lt"/>
                <a:ea typeface="+mn-ea"/>
                <a:cs typeface="+mn-cs"/>
              </a:rPr>
              <a:t>JBFS</a:t>
            </a:r>
            <a:r>
              <a:rPr lang="en-US" sz="800" kern="1200" dirty="0">
                <a:solidFill>
                  <a:schemeClr val="tx1"/>
                </a:solidFill>
                <a:effectLst/>
                <a:latin typeface="+mn-lt"/>
                <a:ea typeface="+mn-ea"/>
                <a:cs typeface="+mn-cs"/>
              </a:rPr>
              <a:t> is considered to be affiliated to certain securities and financial instruments that may be connected to the services </a:t>
            </a:r>
            <a:r>
              <a:rPr lang="en-US" sz="800" kern="1200" dirty="0" err="1">
                <a:solidFill>
                  <a:schemeClr val="tx1"/>
                </a:solidFill>
                <a:effectLst/>
                <a:latin typeface="+mn-lt"/>
                <a:ea typeface="+mn-ea"/>
                <a:cs typeface="+mn-cs"/>
              </a:rPr>
              <a:t>JBFS</a:t>
            </a:r>
            <a:r>
              <a:rPr lang="en-US" sz="800" kern="1200" dirty="0">
                <a:solidFill>
                  <a:schemeClr val="tx1"/>
                </a:solidFill>
                <a:effectLst/>
                <a:latin typeface="+mn-lt"/>
                <a:ea typeface="+mn-ea"/>
                <a:cs typeface="+mn-cs"/>
              </a:rPr>
              <a:t> provides, and therefore any use of the term ‘investment advice’ or any variation thereof, in this publication should be understood as Investment Marketing, as explained above. </a:t>
            </a:r>
            <a:r>
              <a:rPr lang="en-GB" sz="800" b="1" kern="1200" dirty="0">
                <a:solidFill>
                  <a:schemeClr val="tx1"/>
                </a:solidFill>
                <a:effectLst/>
                <a:latin typeface="+mn-lt"/>
                <a:ea typeface="+mn-ea"/>
                <a:cs typeface="+mn-cs"/>
              </a:rPr>
              <a:t>Japan: </a:t>
            </a:r>
            <a:r>
              <a:rPr lang="en-US" sz="800" kern="1200" dirty="0">
                <a:solidFill>
                  <a:schemeClr val="tx1"/>
                </a:solidFill>
                <a:effectLst/>
                <a:latin typeface="+mn-lt"/>
                <a:ea typeface="+mn-ea"/>
                <a:cs typeface="+mn-cs"/>
              </a:rPr>
              <a:t>This publication shall only be distributed with appropriate disclaimers and formalities by a Julius Baer entity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to distribute such a publication in Japan. </a:t>
            </a:r>
            <a:r>
              <a:rPr lang="en-GB" sz="800" b="1" kern="1200" dirty="0">
                <a:solidFill>
                  <a:schemeClr val="tx1"/>
                </a:solidFill>
                <a:effectLst/>
                <a:latin typeface="+mn-lt"/>
                <a:ea typeface="+mn-ea"/>
                <a:cs typeface="+mn-cs"/>
              </a:rPr>
              <a:t>Kingdom of Bahrain:</a:t>
            </a:r>
            <a:r>
              <a:rPr lang="en-GB" sz="800" b="0" kern="1200" dirty="0">
                <a:solidFill>
                  <a:schemeClr val="tx1"/>
                </a:solidFill>
                <a:effectLst/>
                <a:latin typeface="+mn-lt"/>
                <a:ea typeface="+mn-ea"/>
                <a:cs typeface="+mn-cs"/>
              </a:rPr>
              <a:t> </a:t>
            </a:r>
            <a:r>
              <a:rPr lang="en-US" sz="800" b="0" kern="1200" dirty="0">
                <a:solidFill>
                  <a:schemeClr val="tx1"/>
                </a:solidFill>
                <a:effectLst/>
                <a:latin typeface="+mn-lt"/>
                <a:ea typeface="+mn-ea"/>
                <a:cs typeface="+mn-cs"/>
              </a:rPr>
              <a:t>Julius Baer (Bahrain) </a:t>
            </a:r>
            <a:r>
              <a:rPr lang="en-US" sz="800" b="0" kern="1200" dirty="0" err="1">
                <a:solidFill>
                  <a:schemeClr val="tx1"/>
                </a:solidFill>
                <a:effectLst/>
                <a:latin typeface="+mn-lt"/>
                <a:ea typeface="+mn-ea"/>
                <a:cs typeface="+mn-cs"/>
              </a:rPr>
              <a:t>B.S.C</a:t>
            </a:r>
            <a:r>
              <a:rPr lang="en-US" sz="800" b="0" kern="1200" dirty="0">
                <a:solidFill>
                  <a:schemeClr val="tx1"/>
                </a:solidFill>
                <a:effectLst/>
                <a:latin typeface="+mn-lt"/>
                <a:ea typeface="+mn-ea"/>
                <a:cs typeface="+mn-cs"/>
              </a:rPr>
              <a:t>.(c), an investment business firm, which is licensed and regulated by the Central Bank of Bahrain (</a:t>
            </a:r>
            <a:r>
              <a:rPr lang="en-US" sz="800" b="0" kern="1200" dirty="0" err="1">
                <a:solidFill>
                  <a:schemeClr val="tx1"/>
                </a:solidFill>
                <a:effectLst/>
                <a:latin typeface="+mn-lt"/>
                <a:ea typeface="+mn-ea"/>
                <a:cs typeface="+mn-cs"/>
              </a:rPr>
              <a:t>CBB</a:t>
            </a:r>
            <a:r>
              <a:rPr lang="en-US" sz="800" b="0" kern="1200" dirty="0">
                <a:solidFill>
                  <a:schemeClr val="tx1"/>
                </a:solidFill>
                <a:effectLst/>
                <a:latin typeface="+mn-lt"/>
                <a:ea typeface="+mn-ea"/>
                <a:cs typeface="+mn-cs"/>
              </a:rPr>
              <a:t>), distributes this publication to its expert and accredited investor clients. Please note that Julius Baer (Bahrain) </a:t>
            </a:r>
            <a:r>
              <a:rPr lang="en-US" sz="800" b="0" kern="1200" dirty="0" err="1">
                <a:solidFill>
                  <a:schemeClr val="tx1"/>
                </a:solidFill>
                <a:effectLst/>
                <a:latin typeface="+mn-lt"/>
                <a:ea typeface="+mn-ea"/>
                <a:cs typeface="+mn-cs"/>
              </a:rPr>
              <a:t>B.S.C</a:t>
            </a:r>
            <a:r>
              <a:rPr lang="en-US" sz="800" b="0" kern="1200" dirty="0">
                <a:solidFill>
                  <a:schemeClr val="tx1"/>
                </a:solidFill>
                <a:effectLst/>
                <a:latin typeface="+mn-lt"/>
                <a:ea typeface="+mn-ea"/>
                <a:cs typeface="+mn-cs"/>
              </a:rPr>
              <a:t>.(c) offers financial products or services only to expert and accredited investor clients in line with the definition of the </a:t>
            </a:r>
            <a:r>
              <a:rPr lang="en-US" sz="800" b="0" kern="1200" dirty="0" err="1">
                <a:solidFill>
                  <a:schemeClr val="tx1"/>
                </a:solidFill>
                <a:effectLst/>
                <a:latin typeface="+mn-lt"/>
                <a:ea typeface="+mn-ea"/>
                <a:cs typeface="+mn-cs"/>
              </a:rPr>
              <a:t>CBB’s</a:t>
            </a:r>
            <a:r>
              <a:rPr lang="en-US" sz="800" b="0" kern="1200" dirty="0">
                <a:solidFill>
                  <a:schemeClr val="tx1"/>
                </a:solidFill>
                <a:effectLst/>
                <a:latin typeface="+mn-lt"/>
                <a:ea typeface="+mn-ea"/>
                <a:cs typeface="+mn-cs"/>
              </a:rPr>
              <a:t> rulebook that contains regulations, directives and rules pursuant to the </a:t>
            </a:r>
            <a:r>
              <a:rPr lang="en-US" sz="800" b="0" kern="1200" dirty="0" err="1">
                <a:solidFill>
                  <a:schemeClr val="tx1"/>
                </a:solidFill>
                <a:effectLst/>
                <a:latin typeface="+mn-lt"/>
                <a:ea typeface="+mn-ea"/>
                <a:cs typeface="+mn-cs"/>
              </a:rPr>
              <a:t>CBB</a:t>
            </a:r>
            <a:r>
              <a:rPr lang="en-US" sz="800" b="0" kern="1200" dirty="0">
                <a:solidFill>
                  <a:schemeClr val="tx1"/>
                </a:solidFill>
                <a:effectLst/>
                <a:latin typeface="+mn-lt"/>
                <a:ea typeface="+mn-ea"/>
                <a:cs typeface="+mn-cs"/>
              </a:rPr>
              <a:t> rulemaking powers under the </a:t>
            </a:r>
            <a:r>
              <a:rPr lang="en-US" sz="800" b="0" kern="1200" dirty="0" err="1">
                <a:solidFill>
                  <a:schemeClr val="tx1"/>
                </a:solidFill>
                <a:effectLst/>
                <a:latin typeface="+mn-lt"/>
                <a:ea typeface="+mn-ea"/>
                <a:cs typeface="+mn-cs"/>
              </a:rPr>
              <a:t>CBB</a:t>
            </a:r>
            <a:r>
              <a:rPr lang="en-US" sz="800" b="0" kern="1200" dirty="0">
                <a:solidFill>
                  <a:schemeClr val="tx1"/>
                </a:solidFill>
                <a:effectLst/>
                <a:latin typeface="+mn-lt"/>
                <a:ea typeface="+mn-ea"/>
                <a:cs typeface="+mn-cs"/>
              </a:rPr>
              <a:t> law. This publication may not be relied upon by or distributed to retail clients. The </a:t>
            </a:r>
            <a:r>
              <a:rPr lang="en-US" sz="800" b="0" kern="1200" dirty="0" err="1">
                <a:solidFill>
                  <a:schemeClr val="tx1"/>
                </a:solidFill>
                <a:effectLst/>
                <a:latin typeface="+mn-lt"/>
                <a:ea typeface="+mn-ea"/>
                <a:cs typeface="+mn-cs"/>
              </a:rPr>
              <a:t>CBB</a:t>
            </a:r>
            <a:r>
              <a:rPr lang="en-US" sz="800" b="0" kern="1200" dirty="0">
                <a:solidFill>
                  <a:schemeClr val="tx1"/>
                </a:solidFill>
                <a:effectLst/>
                <a:latin typeface="+mn-lt"/>
                <a:ea typeface="+mn-ea"/>
                <a:cs typeface="+mn-cs"/>
              </a:rPr>
              <a:t> does not take any responsibility for the accuracy of the statements and information contained in this publication nor shall it have any liability to any person for any damage or loss resulting from reliance on any statement or information contained herein. </a:t>
            </a:r>
            <a:br>
              <a:rPr lang="en-GB" sz="800" b="0" kern="1200" dirty="0">
                <a:solidFill>
                  <a:schemeClr val="tx1"/>
                </a:solidFill>
                <a:effectLst/>
                <a:latin typeface="+mn-lt"/>
                <a:ea typeface="+mn-ea"/>
                <a:cs typeface="+mn-cs"/>
              </a:rPr>
            </a:br>
            <a:br>
              <a:rPr lang="en-US" sz="800" kern="1200" dirty="0">
                <a:solidFill>
                  <a:schemeClr val="tx1"/>
                </a:solidFill>
                <a:effectLst/>
                <a:latin typeface="+mn-lt"/>
                <a:ea typeface="+mn-ea"/>
                <a:cs typeface="+mn-cs"/>
              </a:rPr>
            </a:br>
            <a:endParaRPr lang="en-GB" sz="800" noProof="0" dirty="0">
              <a:solidFill>
                <a:srgbClr val="000000"/>
              </a:solidFill>
            </a:endParaRPr>
          </a:p>
        </p:txBody>
      </p:sp>
      <p:sp>
        <p:nvSpPr>
          <p:cNvPr id="8" name="Rectangle 7"/>
          <p:cNvSpPr/>
          <p:nvPr userDrawn="1"/>
        </p:nvSpPr>
        <p:spPr bwMode="gray">
          <a:xfrm>
            <a:off x="396001" y="709200"/>
            <a:ext cx="8353423"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(1/3)</a:t>
            </a:r>
          </a:p>
        </p:txBody>
      </p:sp>
      <p:cxnSp>
        <p:nvCxnSpPr>
          <p:cNvPr id="9" name="Straight Connector 8">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2389190125"/>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I_Distr_Int_2-3">
    <p:spTree>
      <p:nvGrpSpPr>
        <p:cNvPr id="1" name=""/>
        <p:cNvGrpSpPr/>
        <p:nvPr/>
      </p:nvGrpSpPr>
      <p:grpSpPr>
        <a:xfrm>
          <a:off x="0" y="0"/>
          <a:ext cx="0" cy="0"/>
          <a:chOff x="0" y="0"/>
          <a:chExt cx="0" cy="0"/>
        </a:xfrm>
      </p:grpSpPr>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kern="1200" dirty="0">
                <a:solidFill>
                  <a:schemeClr val="tx1"/>
                </a:solidFill>
                <a:effectLst/>
                <a:latin typeface="+mn-lt"/>
                <a:ea typeface="+mn-ea"/>
                <a:cs typeface="+mn-cs"/>
              </a:rPr>
              <a:t>Lebanon: </a:t>
            </a:r>
            <a:r>
              <a:rPr lang="en-US" sz="800" b="0" kern="1200" dirty="0">
                <a:solidFill>
                  <a:schemeClr val="tx1"/>
                </a:solidFill>
                <a:effectLst/>
                <a:latin typeface="+mn-lt"/>
                <a:ea typeface="+mn-ea"/>
                <a:cs typeface="+mn-cs"/>
              </a:rPr>
              <a:t>This publication has been distributed by Julius Baer (Lebanon) </a:t>
            </a:r>
            <a:r>
              <a:rPr lang="en-US" sz="800" b="0" kern="1200" dirty="0" err="1">
                <a:solidFill>
                  <a:schemeClr val="tx1"/>
                </a:solidFill>
                <a:effectLst/>
                <a:latin typeface="+mn-lt"/>
                <a:ea typeface="+mn-ea"/>
                <a:cs typeface="+mn-cs"/>
              </a:rPr>
              <a:t>S.A.L</a:t>
            </a:r>
            <a:r>
              <a:rPr lang="en-US" sz="800" b="0" kern="1200" dirty="0">
                <a:solidFill>
                  <a:schemeClr val="tx1"/>
                </a:solidFill>
                <a:effectLst/>
                <a:latin typeface="+mn-lt"/>
                <a:ea typeface="+mn-ea"/>
                <a:cs typeface="+mn-cs"/>
              </a:rPr>
              <a:t>., which is an entity supervised by the Lebanon Capital Markets Authority (CMA). It has not been approved or licensed by the Lebanon CMA or any other relevant authority in Lebanon. It is strictly private and confidential and is being issued to a limited number of individual and institutional investors upon their request and must not be provided to, or relied upon, by any other person.  The information contained herein is as of the date referenced and Julius Baer (Lebanon) </a:t>
            </a:r>
            <a:r>
              <a:rPr lang="en-US" sz="800" b="0" kern="1200" dirty="0" err="1">
                <a:solidFill>
                  <a:schemeClr val="tx1"/>
                </a:solidFill>
                <a:effectLst/>
                <a:latin typeface="+mn-lt"/>
                <a:ea typeface="+mn-ea"/>
                <a:cs typeface="+mn-cs"/>
              </a:rPr>
              <a:t>S.A.L</a:t>
            </a:r>
            <a:r>
              <a:rPr lang="en-US" sz="800" b="0" kern="1200" dirty="0">
                <a:solidFill>
                  <a:schemeClr val="tx1"/>
                </a:solidFill>
                <a:effectLst/>
                <a:latin typeface="+mn-lt"/>
                <a:ea typeface="+mn-ea"/>
                <a:cs typeface="+mn-cs"/>
              </a:rPr>
              <a:t>. shall not be liable to periodically update said information. The quotes and values provided herein are for indicative purpose only and shall in no way refer to tradable levels. </a:t>
            </a:r>
            <a:r>
              <a:rPr lang="en-GB" sz="800" b="1" kern="1200" dirty="0">
                <a:solidFill>
                  <a:schemeClr val="tx1"/>
                </a:solidFill>
                <a:effectLst/>
                <a:latin typeface="+mn-lt"/>
                <a:ea typeface="+mn-ea"/>
                <a:cs typeface="+mn-cs"/>
              </a:rPr>
              <a:t>Luxembourg: </a:t>
            </a:r>
            <a:r>
              <a:rPr lang="en-US" sz="800" kern="1200" dirty="0">
                <a:solidFill>
                  <a:schemeClr val="tx1"/>
                </a:solidFill>
                <a:effectLst/>
                <a:latin typeface="+mn-lt"/>
                <a:ea typeface="+mn-ea"/>
                <a:cs typeface="+mn-cs"/>
              </a:rPr>
              <a:t>This publication is distributed by Bank Julius Baer Europe S.A., a </a:t>
            </a:r>
            <a:r>
              <a:rPr lang="en-US" sz="800" kern="1200" dirty="0" err="1">
                <a:solidFill>
                  <a:schemeClr val="tx1"/>
                </a:solidFill>
                <a:effectLst/>
                <a:latin typeface="+mn-lt"/>
                <a:ea typeface="+mn-ea"/>
                <a:cs typeface="+mn-cs"/>
              </a:rPr>
              <a:t>société</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anonyme</a:t>
            </a:r>
            <a:r>
              <a:rPr lang="en-US" sz="800" kern="1200" dirty="0">
                <a:solidFill>
                  <a:schemeClr val="tx1"/>
                </a:solidFill>
                <a:effectLst/>
                <a:latin typeface="+mn-lt"/>
                <a:ea typeface="+mn-ea"/>
                <a:cs typeface="+mn-cs"/>
              </a:rPr>
              <a:t> incorporated and existing under the laws of the Grand Duchy of Luxembourg, with registered office at 25, rue Edward Steichen, L-2540 Luxembourg and registered with the Luxembourg Register of Commerce and Companies (</a:t>
            </a:r>
            <a:r>
              <a:rPr lang="en-US" sz="800" kern="1200" dirty="0" err="1">
                <a:solidFill>
                  <a:schemeClr val="tx1"/>
                </a:solidFill>
                <a:effectLst/>
                <a:latin typeface="+mn-lt"/>
                <a:ea typeface="+mn-ea"/>
                <a:cs typeface="+mn-cs"/>
              </a:rPr>
              <a:t>RCSL</a:t>
            </a:r>
            <a:r>
              <a:rPr lang="en-US" sz="800" kern="1200" dirty="0">
                <a:solidFill>
                  <a:schemeClr val="tx1"/>
                </a:solidFill>
                <a:effectLst/>
                <a:latin typeface="+mn-lt"/>
                <a:ea typeface="+mn-ea"/>
                <a:cs typeface="+mn-cs"/>
              </a:rPr>
              <a:t>) under number B 8495,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and regulated by the Commission de Surveillance du </a:t>
            </a:r>
            <a:r>
              <a:rPr lang="en-US" sz="800" kern="1200" dirty="0" err="1">
                <a:solidFill>
                  <a:schemeClr val="tx1"/>
                </a:solidFill>
                <a:effectLst/>
                <a:latin typeface="+mn-lt"/>
                <a:ea typeface="+mn-ea"/>
                <a:cs typeface="+mn-cs"/>
              </a:rPr>
              <a:t>Secteur</a:t>
            </a:r>
            <a:r>
              <a:rPr lang="en-US" sz="800" kern="1200" dirty="0">
                <a:solidFill>
                  <a:schemeClr val="tx1"/>
                </a:solidFill>
                <a:effectLst/>
                <a:latin typeface="+mn-lt"/>
                <a:ea typeface="+mn-ea"/>
                <a:cs typeface="+mn-cs"/>
              </a:rPr>
              <a:t> Financier (</a:t>
            </a:r>
            <a:r>
              <a:rPr lang="en-US" sz="800" kern="1200" dirty="0" err="1">
                <a:solidFill>
                  <a:schemeClr val="tx1"/>
                </a:solidFill>
                <a:effectLst/>
                <a:latin typeface="+mn-lt"/>
                <a:ea typeface="+mn-ea"/>
                <a:cs typeface="+mn-cs"/>
              </a:rPr>
              <a:t>CSSF</a:t>
            </a:r>
            <a:r>
              <a:rPr lang="en-US" sz="800" kern="1200" dirty="0">
                <a:solidFill>
                  <a:schemeClr val="tx1"/>
                </a:solidFill>
                <a:effectLst/>
                <a:latin typeface="+mn-lt"/>
                <a:ea typeface="+mn-ea"/>
                <a:cs typeface="+mn-cs"/>
              </a:rPr>
              <a:t>), 283, route </a:t>
            </a:r>
            <a:r>
              <a:rPr lang="en-US" sz="800" kern="1200" dirty="0" err="1">
                <a:solidFill>
                  <a:schemeClr val="tx1"/>
                </a:solidFill>
                <a:effectLst/>
                <a:latin typeface="+mn-lt"/>
                <a:ea typeface="+mn-ea"/>
                <a:cs typeface="+mn-cs"/>
              </a:rPr>
              <a:t>d’Arlon</a:t>
            </a:r>
            <a:r>
              <a:rPr lang="en-US" sz="800" kern="1200" dirty="0">
                <a:solidFill>
                  <a:schemeClr val="tx1"/>
                </a:solidFill>
                <a:effectLst/>
                <a:latin typeface="+mn-lt"/>
                <a:ea typeface="+mn-ea"/>
                <a:cs typeface="+mn-cs"/>
              </a:rPr>
              <a:t>, L-1150 Luxembourg. This publication has not been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or reviewed by the </a:t>
            </a:r>
            <a:r>
              <a:rPr lang="en-US" sz="800" kern="1200" dirty="0" err="1">
                <a:solidFill>
                  <a:schemeClr val="tx1"/>
                </a:solidFill>
                <a:effectLst/>
                <a:latin typeface="+mn-lt"/>
                <a:ea typeface="+mn-ea"/>
                <a:cs typeface="+mn-cs"/>
              </a:rPr>
              <a:t>CSSF</a:t>
            </a:r>
            <a:r>
              <a:rPr lang="en-US" sz="800" kern="1200" dirty="0">
                <a:solidFill>
                  <a:schemeClr val="tx1"/>
                </a:solidFill>
                <a:effectLst/>
                <a:latin typeface="+mn-lt"/>
                <a:ea typeface="+mn-ea"/>
                <a:cs typeface="+mn-cs"/>
              </a:rPr>
              <a:t> and it is not intended to be filed with the </a:t>
            </a:r>
            <a:r>
              <a:rPr lang="en-US" sz="800" kern="1200" dirty="0" err="1">
                <a:solidFill>
                  <a:schemeClr val="tx1"/>
                </a:solidFill>
                <a:effectLst/>
                <a:latin typeface="+mn-lt"/>
                <a:ea typeface="+mn-ea"/>
                <a:cs typeface="+mn-cs"/>
              </a:rPr>
              <a:t>CSSF</a:t>
            </a:r>
            <a:r>
              <a:rPr lang="en-US" sz="80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Monaco: </a:t>
            </a:r>
            <a:r>
              <a:rPr lang="en-US" sz="800" kern="1200" dirty="0">
                <a:solidFill>
                  <a:schemeClr val="tx1"/>
                </a:solidFill>
                <a:effectLst/>
                <a:latin typeface="+mn-lt"/>
                <a:ea typeface="+mn-ea"/>
                <a:cs typeface="+mn-cs"/>
              </a:rPr>
              <a:t>Bank Julius Baer (Monaco) </a:t>
            </a:r>
            <a:r>
              <a:rPr lang="en-US" sz="800" kern="1200" dirty="0" err="1">
                <a:solidFill>
                  <a:schemeClr val="tx1"/>
                </a:solidFill>
                <a:effectLst/>
                <a:latin typeface="+mn-lt"/>
                <a:ea typeface="+mn-ea"/>
                <a:cs typeface="+mn-cs"/>
              </a:rPr>
              <a:t>S.A.M</a:t>
            </a:r>
            <a:r>
              <a:rPr lang="en-US" sz="800" kern="1200" dirty="0">
                <a:solidFill>
                  <a:schemeClr val="tx1"/>
                </a:solidFill>
                <a:effectLst/>
                <a:latin typeface="+mn-lt"/>
                <a:ea typeface="+mn-ea"/>
                <a:cs typeface="+mn-cs"/>
              </a:rPr>
              <a:t>., an institution approved by the Minister of State for Monaco and the Bank of France, distributes this publication to its clients. Julius Baer Wealth Management (Monaco) </a:t>
            </a:r>
            <a:r>
              <a:rPr lang="en-US" sz="800" kern="1200" dirty="0" err="1">
                <a:solidFill>
                  <a:schemeClr val="tx1"/>
                </a:solidFill>
                <a:effectLst/>
                <a:latin typeface="+mn-lt"/>
                <a:ea typeface="+mn-ea"/>
                <a:cs typeface="+mn-cs"/>
              </a:rPr>
              <a:t>S.A.M</a:t>
            </a:r>
            <a:r>
              <a:rPr lang="en-US" sz="800" kern="1200" dirty="0">
                <a:solidFill>
                  <a:schemeClr val="tx1"/>
                </a:solidFill>
                <a:effectLst/>
                <a:latin typeface="+mn-lt"/>
                <a:ea typeface="+mn-ea"/>
                <a:cs typeface="+mn-cs"/>
              </a:rPr>
              <a:t>., an asset management company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in Monaco, is distributing to its clients this publication. </a:t>
            </a:r>
            <a:r>
              <a:rPr lang="en-GB" sz="800" b="1" kern="1200" dirty="0">
                <a:solidFill>
                  <a:schemeClr val="tx1"/>
                </a:solidFill>
                <a:effectLst/>
                <a:latin typeface="+mn-lt"/>
                <a:ea typeface="+mn-ea"/>
                <a:cs typeface="+mn-cs"/>
              </a:rPr>
              <a:t>Republic of Ireland: </a:t>
            </a:r>
            <a:r>
              <a:rPr lang="en-GB" sz="800" kern="1200" dirty="0">
                <a:solidFill>
                  <a:schemeClr val="tx1"/>
                </a:solidFill>
                <a:effectLst/>
                <a:latin typeface="+mn-lt"/>
                <a:ea typeface="+mn-ea"/>
                <a:cs typeface="+mn-cs"/>
              </a:rPr>
              <a:t>Bank Julius Baer Europe S.A. Ireland Branch is authorised and regulated by the Commission de Surveillance du </a:t>
            </a:r>
            <a:r>
              <a:rPr lang="en-GB" sz="800" kern="1200" dirty="0" err="1">
                <a:solidFill>
                  <a:schemeClr val="tx1"/>
                </a:solidFill>
                <a:effectLst/>
                <a:latin typeface="+mn-lt"/>
                <a:ea typeface="+mn-ea"/>
                <a:cs typeface="+mn-cs"/>
              </a:rPr>
              <a:t>Secteur</a:t>
            </a:r>
            <a:r>
              <a:rPr lang="en-GB" sz="800" kern="1200" dirty="0">
                <a:solidFill>
                  <a:schemeClr val="tx1"/>
                </a:solidFill>
                <a:effectLst/>
                <a:latin typeface="+mn-lt"/>
                <a:ea typeface="+mn-ea"/>
                <a:cs typeface="+mn-cs"/>
              </a:rPr>
              <a:t> Financier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283, route </a:t>
            </a:r>
            <a:r>
              <a:rPr lang="en-GB" sz="800" kern="1200" dirty="0" err="1">
                <a:solidFill>
                  <a:schemeClr val="tx1"/>
                </a:solidFill>
                <a:effectLst/>
                <a:latin typeface="+mn-lt"/>
                <a:ea typeface="+mn-ea"/>
                <a:cs typeface="+mn-cs"/>
              </a:rPr>
              <a:t>d’Arlon</a:t>
            </a:r>
            <a:r>
              <a:rPr lang="en-GB" sz="800" kern="1200" dirty="0">
                <a:solidFill>
                  <a:schemeClr val="tx1"/>
                </a:solidFill>
                <a:effectLst/>
                <a:latin typeface="+mn-lt"/>
                <a:ea typeface="+mn-ea"/>
                <a:cs typeface="+mn-cs"/>
              </a:rPr>
              <a:t>, L-1150 Luxembourg, and is regulated by the Central Bank of Ireland (CBI) for conduct of business rules. Bank Julius Baer Europe S.A. is a </a:t>
            </a:r>
            <a:r>
              <a:rPr lang="en-GB" sz="800" kern="1200" dirty="0" err="1">
                <a:solidFill>
                  <a:schemeClr val="tx1"/>
                </a:solidFill>
                <a:effectLst/>
                <a:latin typeface="+mn-lt"/>
                <a:ea typeface="+mn-ea"/>
                <a:cs typeface="+mn-cs"/>
              </a:rPr>
              <a:t>société</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anonyme</a:t>
            </a:r>
            <a:r>
              <a:rPr lang="en-GB" sz="800" kern="1200" dirty="0">
                <a:solidFill>
                  <a:schemeClr val="tx1"/>
                </a:solidFill>
                <a:effectLst/>
                <a:latin typeface="+mn-lt"/>
                <a:ea typeface="+mn-ea"/>
                <a:cs typeface="+mn-cs"/>
              </a:rPr>
              <a:t> incorporated and existing under the laws of the Grand Duchy of Luxembourg, with registered office at 25, rue Edward Steichen, L-2540 Luxembourg, registered with the Luxembourg Register of Commerce and Companies (</a:t>
            </a:r>
            <a:r>
              <a:rPr lang="en-GB" sz="800" kern="1200" dirty="0" err="1">
                <a:solidFill>
                  <a:schemeClr val="tx1"/>
                </a:solidFill>
                <a:effectLst/>
                <a:latin typeface="+mn-lt"/>
                <a:ea typeface="+mn-ea"/>
                <a:cs typeface="+mn-cs"/>
              </a:rPr>
              <a:t>RCSL</a:t>
            </a:r>
            <a:r>
              <a:rPr lang="en-GB" sz="800" kern="1200" dirty="0">
                <a:solidFill>
                  <a:schemeClr val="tx1"/>
                </a:solidFill>
                <a:effectLst/>
                <a:latin typeface="+mn-lt"/>
                <a:ea typeface="+mn-ea"/>
                <a:cs typeface="+mn-cs"/>
              </a:rPr>
              <a:t>) under number B 8495. Bank Julius Baer Europe S.A. Ireland Branch distributes this publication to its clients. Some of the services mentioned in this publication, which are available to clients of the Ireland branch, may be provided by members of the Julius Baer Group based outside of the Grand Duchy of Luxembourg or the Republic of Ireland. In these cases, rules made by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and the CBI for the protection of retail clients do not apply to such services, and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and the Irish Financial Services and Pensions Ombudsman will not be able to resolve complaints in respect of such services.</a:t>
            </a:r>
            <a:r>
              <a:rPr lang="en-US" sz="800" b="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Singapore: </a:t>
            </a:r>
            <a:r>
              <a:rPr lang="en-US" sz="800" kern="1200" dirty="0">
                <a:solidFill>
                  <a:schemeClr val="tx1"/>
                </a:solidFill>
                <a:effectLst/>
                <a:latin typeface="+mn-lt"/>
                <a:ea typeface="+mn-ea"/>
                <a:cs typeface="+mn-cs"/>
              </a:rPr>
              <a:t>This publication is distributed in Singapore by Bank Julius Baer &amp; Co. Ltd., Singapore branch, and is available for accredited investors or institutional investors only. This publication does not constitute an ‘advertisement’ as defined under Sections 275 or 305 respectively of the Securities and Futures Act, Cap. 289 of Singapore (</a:t>
            </a:r>
            <a:r>
              <a:rPr lang="en-US" sz="800" kern="1200" dirty="0" err="1">
                <a:solidFill>
                  <a:schemeClr val="tx1"/>
                </a:solidFill>
                <a:effectLst/>
                <a:latin typeface="+mn-lt"/>
                <a:ea typeface="+mn-ea"/>
                <a:cs typeface="+mn-cs"/>
              </a:rPr>
              <a:t>SFA</a:t>
            </a:r>
            <a:r>
              <a:rPr lang="en-US" sz="800" kern="1200" dirty="0">
                <a:solidFill>
                  <a:schemeClr val="tx1"/>
                </a:solidFill>
                <a:effectLst/>
                <a:latin typeface="+mn-lt"/>
                <a:ea typeface="+mn-ea"/>
                <a:cs typeface="+mn-cs"/>
              </a:rPr>
              <a:t>). As Bank Julius Baer &amp; Co. Ltd., Singapore branch, has a ‘Unit’ exemption under Section 100(2) of the Financial Advisers Act, Cap. 110 of Singapore (FAA), it is exempted from many of the requirements of the FAA, amongst others, the requirement to disclose any interest in, or any interest in the acquisition or disposal of, any securities or financial instruments that may be referred to in this publication. Further details of these exemptions are available on request. This publication has not been reviewed by and is not endorsed by the Monetary Authority of Singapore (MAS). Please contact a representative of Bank Julius Baer &amp; Co. Ltd., Singapore branch, with respect to any inquiries concerning this publication. Bank Julius Baer &amp; Co. Ltd. (</a:t>
            </a:r>
            <a:r>
              <a:rPr lang="en-US" sz="800" kern="1200" dirty="0" err="1">
                <a:solidFill>
                  <a:schemeClr val="tx1"/>
                </a:solidFill>
                <a:effectLst/>
                <a:latin typeface="+mn-lt"/>
                <a:ea typeface="+mn-ea"/>
                <a:cs typeface="+mn-cs"/>
              </a:rPr>
              <a:t>UEN</a:t>
            </a:r>
            <a:r>
              <a:rPr lang="en-US" sz="800" kern="1200" dirty="0">
                <a:solidFill>
                  <a:schemeClr val="tx1"/>
                </a:solidFill>
                <a:effectLst/>
                <a:latin typeface="+mn-lt"/>
                <a:ea typeface="+mn-ea"/>
                <a:cs typeface="+mn-cs"/>
              </a:rPr>
              <a:t> - T07FC7005G) is incorporated in Switzerland with limited liability. </a:t>
            </a:r>
            <a:r>
              <a:rPr lang="en-US" sz="800" b="1" kern="1200" dirty="0">
                <a:solidFill>
                  <a:schemeClr val="tx1"/>
                </a:solidFill>
                <a:effectLst/>
                <a:latin typeface="+mn-lt"/>
                <a:ea typeface="+mn-ea"/>
                <a:cs typeface="+mn-cs"/>
              </a:rPr>
              <a:t>South Africa: </a:t>
            </a:r>
            <a:r>
              <a:rPr lang="en-US" sz="800" b="0" kern="1200" dirty="0">
                <a:solidFill>
                  <a:schemeClr val="tx1"/>
                </a:solidFill>
                <a:effectLst/>
                <a:latin typeface="+mn-lt"/>
                <a:ea typeface="+mn-ea"/>
                <a:cs typeface="+mn-cs"/>
              </a:rPr>
              <a:t>This publication is distributed by Julius Baer South Africa (Pty) Ltd, which is an </a:t>
            </a:r>
            <a:r>
              <a:rPr lang="en-US" sz="800" b="0" kern="1200" dirty="0" err="1">
                <a:solidFill>
                  <a:schemeClr val="tx1"/>
                </a:solidFill>
                <a:effectLst/>
                <a:latin typeface="+mn-lt"/>
                <a:ea typeface="+mn-ea"/>
                <a:cs typeface="+mn-cs"/>
              </a:rPr>
              <a:t>authorised</a:t>
            </a:r>
            <a:r>
              <a:rPr lang="en-US" sz="800" b="0" kern="1200" dirty="0">
                <a:solidFill>
                  <a:schemeClr val="tx1"/>
                </a:solidFill>
                <a:effectLst/>
                <a:latin typeface="+mn-lt"/>
                <a:ea typeface="+mn-ea"/>
                <a:cs typeface="+mn-cs"/>
              </a:rPr>
              <a:t> financial services provider (</a:t>
            </a:r>
            <a:r>
              <a:rPr lang="en-US" sz="800" b="0" kern="1200" dirty="0" err="1">
                <a:solidFill>
                  <a:schemeClr val="tx1"/>
                </a:solidFill>
                <a:effectLst/>
                <a:latin typeface="+mn-lt"/>
                <a:ea typeface="+mn-ea"/>
                <a:cs typeface="+mn-cs"/>
              </a:rPr>
              <a:t>FSP</a:t>
            </a:r>
            <a:r>
              <a:rPr lang="en-US" sz="800" b="0" kern="1200" dirty="0">
                <a:solidFill>
                  <a:schemeClr val="tx1"/>
                </a:solidFill>
                <a:effectLst/>
                <a:latin typeface="+mn-lt"/>
                <a:ea typeface="+mn-ea"/>
                <a:cs typeface="+mn-cs"/>
              </a:rPr>
              <a:t> no. 49273) approved by the Financial Sector Conduct Authority. </a:t>
            </a:r>
            <a:r>
              <a:rPr lang="en-US" sz="800" b="1" kern="1200" dirty="0">
                <a:solidFill>
                  <a:schemeClr val="tx1"/>
                </a:solidFill>
                <a:effectLst/>
                <a:latin typeface="+mn-lt"/>
                <a:ea typeface="+mn-ea"/>
                <a:cs typeface="+mn-cs"/>
              </a:rPr>
              <a:t>S</a:t>
            </a:r>
            <a:r>
              <a:rPr lang="en-GB" sz="800" b="1" kern="1200" dirty="0">
                <a:solidFill>
                  <a:schemeClr val="tx1"/>
                </a:solidFill>
                <a:effectLst/>
                <a:latin typeface="+mn-lt"/>
                <a:ea typeface="+mn-ea"/>
                <a:cs typeface="+mn-cs"/>
              </a:rPr>
              <a:t>pain: </a:t>
            </a:r>
            <a:r>
              <a:rPr lang="en-GB" sz="800" kern="1200" dirty="0">
                <a:solidFill>
                  <a:schemeClr val="tx1"/>
                </a:solidFill>
                <a:effectLst/>
                <a:latin typeface="+mn-lt"/>
                <a:ea typeface="+mn-ea"/>
                <a:cs typeface="+mn-cs"/>
              </a:rPr>
              <a:t>Julius Baer </a:t>
            </a:r>
            <a:r>
              <a:rPr lang="en-GB" sz="800" kern="1200" dirty="0" err="1">
                <a:solidFill>
                  <a:schemeClr val="tx1"/>
                </a:solidFill>
                <a:effectLst/>
                <a:latin typeface="+mn-lt"/>
                <a:ea typeface="+mn-ea"/>
                <a:cs typeface="+mn-cs"/>
              </a:rPr>
              <a:t>Agencia</a:t>
            </a:r>
            <a:r>
              <a:rPr lang="en-GB" sz="800" kern="1200" dirty="0">
                <a:solidFill>
                  <a:schemeClr val="tx1"/>
                </a:solidFill>
                <a:effectLst/>
                <a:latin typeface="+mn-lt"/>
                <a:ea typeface="+mn-ea"/>
                <a:cs typeface="+mn-cs"/>
              </a:rPr>
              <a:t> de </a:t>
            </a:r>
            <a:r>
              <a:rPr lang="en-GB" sz="800" kern="1200" dirty="0" err="1">
                <a:solidFill>
                  <a:schemeClr val="tx1"/>
                </a:solidFill>
                <a:effectLst/>
                <a:latin typeface="+mn-lt"/>
                <a:ea typeface="+mn-ea"/>
                <a:cs typeface="+mn-cs"/>
              </a:rPr>
              <a:t>Valores</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S.A.U</a:t>
            </a:r>
            <a:r>
              <a:rPr lang="en-GB" sz="800" kern="1200" dirty="0">
                <a:solidFill>
                  <a:schemeClr val="tx1"/>
                </a:solidFill>
                <a:effectLst/>
                <a:latin typeface="+mn-lt"/>
                <a:ea typeface="+mn-ea"/>
                <a:cs typeface="+mn-cs"/>
              </a:rPr>
              <a:t>. and Julius Baer </a:t>
            </a:r>
            <a:r>
              <a:rPr lang="en-GB" sz="800" kern="1200" dirty="0" err="1">
                <a:solidFill>
                  <a:schemeClr val="tx1"/>
                </a:solidFill>
                <a:effectLst/>
                <a:latin typeface="+mn-lt"/>
                <a:ea typeface="+mn-ea"/>
                <a:cs typeface="+mn-cs"/>
              </a:rPr>
              <a:t>Gestión</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S.G.I.I.C</a:t>
            </a:r>
            <a:r>
              <a:rPr lang="en-GB" sz="800" kern="1200" dirty="0">
                <a:solidFill>
                  <a:schemeClr val="tx1"/>
                </a:solidFill>
                <a:effectLst/>
                <a:latin typeface="+mn-lt"/>
                <a:ea typeface="+mn-ea"/>
                <a:cs typeface="+mn-cs"/>
              </a:rPr>
              <a:t>, S.A., both authorised and regulated by the </a:t>
            </a:r>
            <a:r>
              <a:rPr lang="en-GB" sz="800" kern="1200" dirty="0" err="1">
                <a:solidFill>
                  <a:schemeClr val="tx1"/>
                </a:solidFill>
                <a:effectLst/>
                <a:latin typeface="+mn-lt"/>
                <a:ea typeface="+mn-ea"/>
                <a:cs typeface="+mn-cs"/>
              </a:rPr>
              <a:t>Comisión</a:t>
            </a:r>
            <a:r>
              <a:rPr lang="en-GB" sz="800" kern="1200" dirty="0">
                <a:solidFill>
                  <a:schemeClr val="tx1"/>
                </a:solidFill>
                <a:effectLst/>
                <a:latin typeface="+mn-lt"/>
                <a:ea typeface="+mn-ea"/>
                <a:cs typeface="+mn-cs"/>
              </a:rPr>
              <a:t> Nacional del Mercado de </a:t>
            </a:r>
            <a:r>
              <a:rPr lang="en-GB" sz="800" kern="1200" dirty="0" err="1">
                <a:solidFill>
                  <a:schemeClr val="tx1"/>
                </a:solidFill>
                <a:effectLst/>
                <a:latin typeface="+mn-lt"/>
                <a:ea typeface="+mn-ea"/>
                <a:cs typeface="+mn-cs"/>
              </a:rPr>
              <a:t>Valores</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CNMV</a:t>
            </a:r>
            <a:r>
              <a:rPr lang="en-GB" sz="800" kern="1200" dirty="0">
                <a:solidFill>
                  <a:schemeClr val="tx1"/>
                </a:solidFill>
                <a:effectLst/>
                <a:latin typeface="+mn-lt"/>
                <a:ea typeface="+mn-ea"/>
                <a:cs typeface="+mn-cs"/>
              </a:rPr>
              <a:t>), disseminate research to their clients. </a:t>
            </a:r>
            <a:r>
              <a:rPr lang="en-GB" sz="800" b="1" kern="1200" dirty="0">
                <a:solidFill>
                  <a:schemeClr val="tx1"/>
                </a:solidFill>
                <a:effectLst/>
                <a:latin typeface="+mn-lt"/>
                <a:ea typeface="+mn-ea"/>
                <a:cs typeface="+mn-cs"/>
              </a:rPr>
              <a:t>Switzerland: </a:t>
            </a:r>
            <a:r>
              <a:rPr lang="en-GB" sz="800" kern="1200" dirty="0">
                <a:solidFill>
                  <a:schemeClr val="tx1"/>
                </a:solidFill>
                <a:effectLst/>
                <a:latin typeface="+mn-lt"/>
                <a:ea typeface="+mn-ea"/>
                <a:cs typeface="+mn-cs"/>
              </a:rPr>
              <a:t>This publication is distributed by Bank Julius Baer &amp; Co. Ltd., Zurich, authorised and regulated by the Swiss Financial Market Supervisory Authority (</a:t>
            </a:r>
            <a:r>
              <a:rPr lang="en-GB" sz="800" kern="1200" dirty="0" err="1">
                <a:solidFill>
                  <a:schemeClr val="tx1"/>
                </a:solidFill>
                <a:effectLst/>
                <a:latin typeface="+mn-lt"/>
                <a:ea typeface="+mn-ea"/>
                <a:cs typeface="+mn-cs"/>
              </a:rPr>
              <a:t>FINMA</a:t>
            </a:r>
            <a:r>
              <a:rPr lang="en-GB" sz="80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The Bahamas: </a:t>
            </a:r>
            <a:r>
              <a:rPr lang="en-US" sz="800" kern="1200" dirty="0">
                <a:solidFill>
                  <a:schemeClr val="tx1"/>
                </a:solidFill>
                <a:effectLst/>
                <a:latin typeface="+mn-lt"/>
                <a:ea typeface="+mn-ea"/>
                <a:cs typeface="+mn-cs"/>
              </a:rPr>
              <a:t>This publication is distributed by Julius Baer Bank (Bahamas) Limited, an entity licensed by the Central Bank of The Bahamas and regulated by the Securities Commission of The Bahamas. This publication does not constitute a prospectus or a communication for the purposes of the Securities Industry Act, 2011, or the Securities Industry Regulations, 2012. In addition, it is only intended for persons who are designated or who are deemed ‘non-resident’ for the purposes of Bahamian Exchange Control Regulations and Rules. </a:t>
            </a:r>
            <a:r>
              <a:rPr lang="en-GB" sz="800" b="1" kern="1200" dirty="0">
                <a:solidFill>
                  <a:schemeClr val="tx1"/>
                </a:solidFill>
                <a:effectLst/>
                <a:latin typeface="+mn-lt"/>
                <a:ea typeface="+mn-ea"/>
                <a:cs typeface="+mn-cs"/>
              </a:rPr>
              <a:t>United Arab Emirates: </a:t>
            </a:r>
            <a:r>
              <a:rPr lang="en-US" sz="800" kern="1200" dirty="0">
                <a:solidFill>
                  <a:schemeClr val="tx1"/>
                </a:solidFill>
                <a:effectLst/>
                <a:latin typeface="+mn-lt"/>
                <a:ea typeface="+mn-ea"/>
                <a:cs typeface="+mn-cs"/>
              </a:rPr>
              <a:t>This publication has not been approved or licensed by the UAE Central Bank, the UAE Securities and Commodities Authority or any other relevant authority in the UAE. It is strictly private and confidential and is being issued to a limited number of sophisticated individual and institutional investors upon their request and must not be provided to, or relied upon, by any other person. </a:t>
            </a:r>
            <a:endParaRPr lang="en-GB" sz="800" kern="1200" dirty="0">
              <a:solidFill>
                <a:schemeClr val="tx1"/>
              </a:solidFill>
              <a:effectLst/>
              <a:latin typeface="+mn-lt"/>
              <a:ea typeface="+mn-ea"/>
              <a:cs typeface="+mn-cs"/>
            </a:endParaRPr>
          </a:p>
        </p:txBody>
      </p:sp>
      <p:sp>
        <p:nvSpPr>
          <p:cNvPr id="8" name="Rectangle 7"/>
          <p:cNvSpPr/>
          <p:nvPr userDrawn="1"/>
        </p:nvSpPr>
        <p:spPr bwMode="gray">
          <a:xfrm>
            <a:off x="396095"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(2/3)</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64271189"/>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I_Distr_Int_3-3">
    <p:spTree>
      <p:nvGrpSpPr>
        <p:cNvPr id="1" name=""/>
        <p:cNvGrpSpPr/>
        <p:nvPr/>
      </p:nvGrpSpPr>
      <p:grpSpPr>
        <a:xfrm>
          <a:off x="0" y="0"/>
          <a:ext cx="0" cy="0"/>
          <a:chOff x="0" y="0"/>
          <a:chExt cx="0" cy="0"/>
        </a:xfrm>
      </p:grpSpPr>
      <p:sp>
        <p:nvSpPr>
          <p:cNvPr id="2" name="TextBox 1"/>
          <p:cNvSpPr txBox="1"/>
          <p:nvPr userDrawn="1"/>
        </p:nvSpPr>
        <p:spPr bwMode="gray">
          <a:xfrm>
            <a:off x="395536"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kern="1200" dirty="0">
                <a:solidFill>
                  <a:schemeClr val="tx1"/>
                </a:solidFill>
                <a:effectLst/>
                <a:latin typeface="+mn-lt"/>
                <a:ea typeface="+mn-ea"/>
                <a:cs typeface="+mn-cs"/>
              </a:rPr>
              <a:t>United Kingdom: </a:t>
            </a:r>
            <a:r>
              <a:rPr lang="en-US" sz="800" kern="1200" dirty="0">
                <a:solidFill>
                  <a:schemeClr val="tx1"/>
                </a:solidFill>
                <a:effectLst/>
                <a:latin typeface="+mn-lt"/>
                <a:ea typeface="+mn-ea"/>
                <a:cs typeface="+mn-cs"/>
              </a:rPr>
              <a:t>Julius Baer International Limited, which is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and regulated by the Financial Conduct Authority (</a:t>
            </a:r>
            <a:r>
              <a:rPr lang="en-US" sz="800" kern="1200" dirty="0" err="1">
                <a:solidFill>
                  <a:schemeClr val="tx1"/>
                </a:solidFill>
                <a:effectLst/>
                <a:latin typeface="+mn-lt"/>
                <a:ea typeface="+mn-ea"/>
                <a:cs typeface="+mn-cs"/>
              </a:rPr>
              <a:t>FCA</a:t>
            </a:r>
            <a:r>
              <a:rPr lang="en-US" sz="800" kern="1200" dirty="0">
                <a:solidFill>
                  <a:schemeClr val="tx1"/>
                </a:solidFill>
                <a:effectLst/>
                <a:latin typeface="+mn-lt"/>
                <a:ea typeface="+mn-ea"/>
                <a:cs typeface="+mn-cs"/>
              </a:rPr>
              <a:t>), distributes this publication to its clients and potential clients. Where communicated in the UK, this publication is a financial promotion that has been approved by Julius Baer International Limited for distribution in the UK. Some of the services mentioned in this publication may be provided by members of the Julius Baer Group outside the UK. Rules made by the </a:t>
            </a:r>
            <a:r>
              <a:rPr lang="en-US" sz="800" kern="1200" dirty="0" err="1">
                <a:solidFill>
                  <a:schemeClr val="tx1"/>
                </a:solidFill>
                <a:effectLst/>
                <a:latin typeface="+mn-lt"/>
                <a:ea typeface="+mn-ea"/>
                <a:cs typeface="+mn-cs"/>
              </a:rPr>
              <a:t>FCA</a:t>
            </a:r>
            <a:r>
              <a:rPr lang="en-US" sz="800" kern="1200" dirty="0">
                <a:solidFill>
                  <a:schemeClr val="tx1"/>
                </a:solidFill>
                <a:effectLst/>
                <a:latin typeface="+mn-lt"/>
                <a:ea typeface="+mn-ea"/>
                <a:cs typeface="+mn-cs"/>
              </a:rPr>
              <a:t> for the protection of retail clients do not apply to services provided by members of the Julius Baer Group outside the UK, and the Financial Services Compensation Scheme will not apply. Julius Baer International Limited does not provide legal or tax advice. If information on a particular tax treatment is provided, this does not mean that it applies to the client’s individual circumstances, and it may be subject to change in the future. Clients should obtain independent tax advice in relation to their individual circumstances from a tax advisor before deciding whether to invest. Julius Baer International Limited provides advice on a limited range of investment products (restricted advice). </a:t>
            </a:r>
            <a:r>
              <a:rPr lang="en-GB" sz="800" b="1" kern="1200" dirty="0">
                <a:solidFill>
                  <a:schemeClr val="tx1"/>
                </a:solidFill>
                <a:effectLst/>
                <a:latin typeface="+mn-lt"/>
                <a:ea typeface="+mn-ea"/>
                <a:cs typeface="+mn-cs"/>
              </a:rPr>
              <a:t>Uruguay:</a:t>
            </a:r>
            <a:r>
              <a:rPr lang="en-GB" sz="800" kern="1200" dirty="0">
                <a:solidFill>
                  <a:schemeClr val="tx1"/>
                </a:solidFill>
                <a:effectLst/>
                <a:latin typeface="+mn-lt"/>
                <a:ea typeface="+mn-ea"/>
                <a:cs typeface="+mn-cs"/>
              </a:rPr>
              <a:t> </a:t>
            </a:r>
            <a:r>
              <a:rPr lang="en-US" sz="800" kern="1200" dirty="0">
                <a:solidFill>
                  <a:schemeClr val="tx1"/>
                </a:solidFill>
                <a:effectLst/>
                <a:latin typeface="+mn-lt"/>
                <a:ea typeface="+mn-ea"/>
                <a:cs typeface="+mn-cs"/>
              </a:rPr>
              <a:t>In the case this publication is construed as an offer, recommendation or solicitation for the sale or purchase of any securities or other financial instruments, the same are being placed relying on a private placement exemption (“</a:t>
            </a:r>
            <a:r>
              <a:rPr lang="en-US" sz="800" kern="1200" dirty="0" err="1">
                <a:solidFill>
                  <a:schemeClr val="tx1"/>
                </a:solidFill>
                <a:effectLst/>
                <a:latin typeface="+mn-lt"/>
                <a:ea typeface="+mn-ea"/>
                <a:cs typeface="+mn-cs"/>
              </a:rPr>
              <a:t>oferta</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privada</a:t>
            </a:r>
            <a:r>
              <a:rPr lang="en-US" sz="800" kern="1200" dirty="0">
                <a:solidFill>
                  <a:schemeClr val="tx1"/>
                </a:solidFill>
                <a:effectLst/>
                <a:latin typeface="+mn-lt"/>
                <a:ea typeface="+mn-ea"/>
                <a:cs typeface="+mn-cs"/>
              </a:rPr>
              <a:t>”) pursuant to Section 2 of Law No°18,627 and are not and will not be registered with the Financial Services Superintendence of the Central Bank of Uruguay to be publicly offered in Uruguay. In the case of any closed-ended or private equity funds, the relevant securities are not investment funds regulated by Uruguayan Law No.°16,774 dated September 27, 1996, as amended. If you are located in Uruguay, you confirm that you fully understand the language in which this publication and all documents referred to herein are drafted and you have no need for any document whatsoever to be provided in Spanish or any other language.</a:t>
            </a:r>
            <a:endParaRPr lang="en-GB" sz="8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solidFill>
                  <a:srgbClr val="000000"/>
                </a:solidFill>
              </a:rPr>
              <a:t>United States: </a:t>
            </a:r>
            <a:r>
              <a:rPr lang="en-GB" sz="800" noProof="0" dirty="0">
                <a:solidFill>
                  <a:srgbClr val="000000"/>
                </a:solidFill>
              </a:rPr>
              <a:t>NEITHER THIS PUBLICATION NOR ANY COPY THEREOF MAY BE SENT, TAKEN INTO OR DISTRIBUTED IN THE UNITED STATES OR TO ANY US PERSON.</a:t>
            </a:r>
          </a:p>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endParaRPr lang="en-GB" sz="8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noProof="0" dirty="0"/>
              <a:t>© Julius Baer Group, 2020</a:t>
            </a:r>
            <a:endParaRPr lang="en-GB" sz="800" b="0" noProof="0" dirty="0">
              <a:solidFill>
                <a:srgbClr val="000000"/>
              </a:solidFill>
            </a:endParaRPr>
          </a:p>
        </p:txBody>
      </p:sp>
      <p:sp>
        <p:nvSpPr>
          <p:cNvPr id="7" name="Rectangle 6"/>
          <p:cNvSpPr/>
          <p:nvPr userDrawn="1"/>
        </p:nvSpPr>
        <p:spPr bwMode="gray">
          <a:xfrm>
            <a:off x="395550"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(3/3)</a:t>
            </a:r>
          </a:p>
        </p:txBody>
      </p:sp>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355700575"/>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I_Distr_Int_1-4_Instr">
    <p:spTree>
      <p:nvGrpSpPr>
        <p:cNvPr id="1" name=""/>
        <p:cNvGrpSpPr/>
        <p:nvPr/>
      </p:nvGrpSpPr>
      <p:grpSpPr>
        <a:xfrm>
          <a:off x="0" y="0"/>
          <a:ext cx="0" cy="0"/>
          <a:chOff x="0" y="0"/>
          <a:chExt cx="0" cy="0"/>
        </a:xfrm>
      </p:grpSpPr>
      <p:sp>
        <p:nvSpPr>
          <p:cNvPr id="2" name="TextBox 1"/>
          <p:cNvSpPr txBox="1"/>
          <p:nvPr userDrawn="1"/>
        </p:nvSpPr>
        <p:spPr bwMode="gray">
          <a:xfrm>
            <a:off x="396067"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7" name="TextBox 6"/>
          <p:cNvSpPr txBox="1"/>
          <p:nvPr userDrawn="1"/>
        </p:nvSpPr>
        <p:spPr>
          <a:xfrm>
            <a:off x="396082" y="1485902"/>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indent="0">
              <a:lnSpc>
                <a:spcPct val="100000"/>
              </a:lnSpc>
              <a:spcBef>
                <a:spcPts val="0"/>
              </a:spcBef>
              <a:spcAft>
                <a:spcPts val="600"/>
              </a:spcAft>
              <a:buNone/>
            </a:pPr>
            <a:r>
              <a:rPr lang="en-US"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US"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p>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t>Austria: </a:t>
            </a:r>
            <a:r>
              <a:rPr lang="en-US" sz="800" b="0" noProof="0" dirty="0"/>
              <a:t>Julius Baer Investment Advisory </a:t>
            </a:r>
            <a:r>
              <a:rPr lang="en-US" sz="800" b="0" noProof="0" dirty="0" err="1"/>
              <a:t>GesmbH</a:t>
            </a:r>
            <a:r>
              <a:rPr lang="en-US" sz="800" b="0" noProof="0" dirty="0"/>
              <a:t>, </a:t>
            </a:r>
            <a:r>
              <a:rPr lang="en-US" sz="800" b="0" noProof="0" dirty="0" err="1"/>
              <a:t>authorised</a:t>
            </a:r>
            <a:r>
              <a:rPr lang="en-US" sz="800" b="0" noProof="0" dirty="0"/>
              <a:t> and regulated by the Austrian Financial Market Authority (</a:t>
            </a:r>
            <a:r>
              <a:rPr lang="en-US" sz="800" b="0" noProof="0" dirty="0" err="1"/>
              <a:t>FMA</a:t>
            </a:r>
            <a:r>
              <a:rPr lang="en-US" sz="800" b="0" noProof="0" dirty="0"/>
              <a:t>), distributes research to its clients. </a:t>
            </a:r>
            <a:r>
              <a:rPr lang="en-GB" sz="800" b="1" noProof="0" dirty="0"/>
              <a:t>Chile: </a:t>
            </a:r>
            <a:r>
              <a:rPr lang="en-US" sz="800" noProof="0" dirty="0"/>
              <a:t>This publication is for the intended recipient only. Financial instruments mentioned in this publication are neither registered with nor under the supervision of the </a:t>
            </a:r>
            <a:r>
              <a:rPr lang="en-US" sz="800" noProof="0" dirty="0" err="1"/>
              <a:t>Registro</a:t>
            </a:r>
            <a:r>
              <a:rPr lang="en-US" sz="800" noProof="0" dirty="0"/>
              <a:t> de </a:t>
            </a:r>
            <a:r>
              <a:rPr lang="en-US" sz="800" noProof="0" dirty="0" err="1"/>
              <a:t>Valores</a:t>
            </a:r>
            <a:r>
              <a:rPr lang="en-US" sz="800" noProof="0" dirty="0"/>
              <a:t> </a:t>
            </a:r>
            <a:r>
              <a:rPr lang="en-US" sz="800" noProof="0" dirty="0" err="1"/>
              <a:t>Extranjeros</a:t>
            </a:r>
            <a:r>
              <a:rPr lang="en-US" sz="800" noProof="0" dirty="0"/>
              <a:t> (Foreign Securities Registry) maintained by the </a:t>
            </a:r>
            <a:r>
              <a:rPr lang="en-US" sz="800" noProof="0" dirty="0" err="1"/>
              <a:t>Superintendencia</a:t>
            </a:r>
            <a:r>
              <a:rPr lang="en-US" sz="800" noProof="0" dirty="0"/>
              <a:t> de </a:t>
            </a:r>
            <a:r>
              <a:rPr lang="en-US" sz="800" noProof="0" dirty="0" err="1"/>
              <a:t>Valores</a:t>
            </a:r>
            <a:r>
              <a:rPr lang="en-US" sz="800" noProof="0" dirty="0"/>
              <a:t> y </a:t>
            </a:r>
            <a:r>
              <a:rPr lang="en-US" sz="800" noProof="0" dirty="0" err="1"/>
              <a:t>Seguros</a:t>
            </a:r>
            <a:r>
              <a:rPr lang="en-US" sz="800" noProof="0" dirty="0"/>
              <a:t> de Chile (Chilean Securities and Insurance Commission or ‘</a:t>
            </a:r>
            <a:r>
              <a:rPr lang="en-US" sz="800" noProof="0" dirty="0" err="1"/>
              <a:t>SVS</a:t>
            </a:r>
            <a:r>
              <a:rPr lang="en-US" sz="800" noProof="0" dirty="0"/>
              <a:t>’). If such securities are offered within Chile, they will be offered and sold only pursuant to General Rule 336 of the </a:t>
            </a:r>
            <a:r>
              <a:rPr lang="en-US" sz="800" noProof="0" dirty="0" err="1"/>
              <a:t>SVS</a:t>
            </a:r>
            <a:r>
              <a:rPr lang="en-US" sz="800" noProof="0" dirty="0"/>
              <a:t> (an exemption to the registration requirements in the Foreign Securities Registry), or in circumstances which do not constitute a public offering of securities in Chile within the meaning of Article 4 of the Chilean Securities Market Law, Law No. 18,045.</a:t>
            </a:r>
            <a:r>
              <a:rPr lang="en-GB" sz="800" noProof="0" dirty="0"/>
              <a:t> </a:t>
            </a:r>
            <a:r>
              <a:rPr lang="en-GB" sz="800" b="1" kern="1200" dirty="0">
                <a:solidFill>
                  <a:schemeClr val="tx1"/>
                </a:solidFill>
                <a:effectLst/>
                <a:latin typeface="+mn-lt"/>
                <a:ea typeface="+mn-ea"/>
                <a:cs typeface="+mn-cs"/>
              </a:rPr>
              <a:t>Dubai International Financial Centre (</a:t>
            </a:r>
            <a:r>
              <a:rPr lang="en-GB" sz="800" b="1" kern="1200" dirty="0" err="1">
                <a:solidFill>
                  <a:schemeClr val="tx1"/>
                </a:solidFill>
                <a:effectLst/>
                <a:latin typeface="+mn-lt"/>
                <a:ea typeface="+mn-ea"/>
                <a:cs typeface="+mn-cs"/>
              </a:rPr>
              <a:t>DIFC</a:t>
            </a:r>
            <a:r>
              <a:rPr lang="en-GB" sz="800" b="1" kern="1200" dirty="0">
                <a:solidFill>
                  <a:schemeClr val="tx1"/>
                </a:solidFill>
                <a:effectLst/>
                <a:latin typeface="+mn-lt"/>
                <a:ea typeface="+mn-ea"/>
                <a:cs typeface="+mn-cs"/>
              </a:rPr>
              <a:t>): </a:t>
            </a:r>
            <a:r>
              <a:rPr lang="en-US" sz="800" kern="1200" dirty="0">
                <a:solidFill>
                  <a:schemeClr val="tx1"/>
                </a:solidFill>
                <a:effectLst/>
                <a:latin typeface="+mn-lt"/>
                <a:ea typeface="+mn-ea"/>
                <a:cs typeface="+mn-cs"/>
              </a:rPr>
              <a:t>This publication has been provided by Julius Baer (Middle East) Ltd. and does not constitute or form part of any offer to issue or sell, or any solicitation to subscribe for or purchase any securities or investment products in the UAE (including the Dubai International Financial Centre) and should not be construed as such. Furthermore, this publication is being made available on the basis that the recipient acknowledges and understands that the entities and securities to which it may relate have not been approved, licensed by or registered with the UAE Central Bank, the UAE Securities and Commodities Authority or the Dubai Financial Services Authority or any other relevant licensing authority or governmental agency in the UAE. It may not be relied upon by or distributed to retail clients. Please note that Julius Baer (Middle East) Ltd. offers financial products or services only to professional clients who have sufficient financial experience and understanding of financial markets, products or transactions and any associated risks. The products or services mentioned will be available only to professional clients in line with the definition of the Dubai Financial Services Authority (</a:t>
            </a:r>
            <a:r>
              <a:rPr lang="en-US" sz="800" kern="1200" dirty="0" err="1">
                <a:solidFill>
                  <a:schemeClr val="tx1"/>
                </a:solidFill>
                <a:effectLst/>
                <a:latin typeface="+mn-lt"/>
                <a:ea typeface="+mn-ea"/>
                <a:cs typeface="+mn-cs"/>
              </a:rPr>
              <a:t>DFSA</a:t>
            </a:r>
            <a:r>
              <a:rPr lang="en-US" sz="800" kern="1200" dirty="0">
                <a:solidFill>
                  <a:schemeClr val="tx1"/>
                </a:solidFill>
                <a:effectLst/>
                <a:latin typeface="+mn-lt"/>
                <a:ea typeface="+mn-ea"/>
                <a:cs typeface="+mn-cs"/>
              </a:rPr>
              <a:t>) Conduct of Business Module. Julius Baer (Middle East) Ltd. is duly licensed and regulated by the </a:t>
            </a:r>
            <a:r>
              <a:rPr lang="en-US" sz="800" kern="1200" dirty="0" err="1">
                <a:solidFill>
                  <a:schemeClr val="tx1"/>
                </a:solidFill>
                <a:effectLst/>
                <a:latin typeface="+mn-lt"/>
                <a:ea typeface="+mn-ea"/>
                <a:cs typeface="+mn-cs"/>
              </a:rPr>
              <a:t>DFSA</a:t>
            </a:r>
            <a:r>
              <a:rPr lang="en-US" sz="80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Germany: </a:t>
            </a:r>
            <a:r>
              <a:rPr lang="en-US" sz="800" kern="1200" dirty="0">
                <a:solidFill>
                  <a:schemeClr val="tx1"/>
                </a:solidFill>
                <a:effectLst/>
                <a:latin typeface="+mn-lt"/>
                <a:ea typeface="+mn-ea"/>
                <a:cs typeface="+mn-cs"/>
              </a:rPr>
              <a:t>Bank Julius </a:t>
            </a:r>
            <a:r>
              <a:rPr lang="en-US" sz="800" kern="1200" dirty="0" err="1">
                <a:solidFill>
                  <a:schemeClr val="tx1"/>
                </a:solidFill>
                <a:effectLst/>
                <a:latin typeface="+mn-lt"/>
                <a:ea typeface="+mn-ea"/>
                <a:cs typeface="+mn-cs"/>
              </a:rPr>
              <a:t>Bär</a:t>
            </a:r>
            <a:r>
              <a:rPr lang="en-US" sz="800" kern="1200" dirty="0">
                <a:solidFill>
                  <a:schemeClr val="tx1"/>
                </a:solidFill>
                <a:effectLst/>
                <a:latin typeface="+mn-lt"/>
                <a:ea typeface="+mn-ea"/>
                <a:cs typeface="+mn-cs"/>
              </a:rPr>
              <a:t> Deutschland AG,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and regulated by the German Federal Financial Supervisory Authority (</a:t>
            </a:r>
            <a:r>
              <a:rPr lang="en-US" sz="800" kern="1200" dirty="0" err="1">
                <a:solidFill>
                  <a:schemeClr val="tx1"/>
                </a:solidFill>
                <a:effectLst/>
                <a:latin typeface="+mn-lt"/>
                <a:ea typeface="+mn-ea"/>
                <a:cs typeface="+mn-cs"/>
              </a:rPr>
              <a:t>BaFin</a:t>
            </a:r>
            <a:r>
              <a:rPr lang="en-US" sz="800" kern="1200" dirty="0">
                <a:solidFill>
                  <a:schemeClr val="tx1"/>
                </a:solidFill>
                <a:effectLst/>
                <a:latin typeface="+mn-lt"/>
                <a:ea typeface="+mn-ea"/>
                <a:cs typeface="+mn-cs"/>
              </a:rPr>
              <a:t>), distributes this publication to its clients. If you have any queries concerning this publication, please contact your relationship manager. </a:t>
            </a:r>
            <a:r>
              <a:rPr lang="en-GB" sz="800" b="1" kern="1200" dirty="0">
                <a:solidFill>
                  <a:schemeClr val="tx1"/>
                </a:solidFill>
                <a:effectLst/>
                <a:latin typeface="+mn-lt"/>
                <a:ea typeface="+mn-ea"/>
                <a:cs typeface="+mn-cs"/>
              </a:rPr>
              <a:t>Guernsey: </a:t>
            </a:r>
            <a:r>
              <a:rPr lang="en-US" sz="800" kern="1200" dirty="0">
                <a:solidFill>
                  <a:schemeClr val="tx1"/>
                </a:solidFill>
                <a:effectLst/>
                <a:latin typeface="+mn-lt"/>
                <a:ea typeface="+mn-ea"/>
                <a:cs typeface="+mn-cs"/>
              </a:rPr>
              <a:t>This publication is distributed by Bank Julius Baer &amp; Co Ltd., Guernsey Branch, which is licensed in Guernsey to provide banking and investment services and is regulated by the Guernsey Financial Services Commission. </a:t>
            </a:r>
            <a:r>
              <a:rPr lang="en-US" sz="800" b="1" kern="1200" dirty="0">
                <a:solidFill>
                  <a:schemeClr val="tx1"/>
                </a:solidFill>
                <a:effectLst/>
                <a:latin typeface="+mn-lt"/>
                <a:ea typeface="+mn-ea"/>
                <a:cs typeface="+mn-cs"/>
              </a:rPr>
              <a:t>Hong Kong Special Administrative Region of the People's Republic of China: </a:t>
            </a:r>
            <a:r>
              <a:rPr lang="en-US" sz="800" b="0" kern="1200" dirty="0">
                <a:solidFill>
                  <a:schemeClr val="tx1"/>
                </a:solidFill>
                <a:effectLst/>
                <a:latin typeface="+mn-lt"/>
                <a:ea typeface="+mn-ea"/>
                <a:cs typeface="+mn-cs"/>
              </a:rPr>
              <a:t>This publication has been distributed in Hong Kong by and on behalf of, and is attributable to Bank Julius Baer &amp; Co. Ltd., Hong Kong Branch, which holds a full banking </a:t>
            </a:r>
            <a:r>
              <a:rPr lang="en-US" sz="800" b="0" kern="1200" dirty="0" err="1">
                <a:solidFill>
                  <a:schemeClr val="tx1"/>
                </a:solidFill>
                <a:effectLst/>
                <a:latin typeface="+mn-lt"/>
                <a:ea typeface="+mn-ea"/>
                <a:cs typeface="+mn-cs"/>
              </a:rPr>
              <a:t>licence</a:t>
            </a:r>
            <a:r>
              <a:rPr lang="en-US" sz="800" b="0" kern="1200" dirty="0">
                <a:solidFill>
                  <a:schemeClr val="tx1"/>
                </a:solidFill>
                <a:effectLst/>
                <a:latin typeface="+mn-lt"/>
                <a:ea typeface="+mn-ea"/>
                <a:cs typeface="+mn-cs"/>
              </a:rPr>
              <a:t> issued by the Hong Kong Monetary Authority under the Banking Ordinance (Chapter 155 of the Laws of Hong Kong SAR). The Bank is also a registered institution under the Securities and Futures Ordinance (</a:t>
            </a:r>
            <a:r>
              <a:rPr lang="en-US" sz="800" b="0" kern="1200" dirty="0" err="1">
                <a:solidFill>
                  <a:schemeClr val="tx1"/>
                </a:solidFill>
                <a:effectLst/>
                <a:latin typeface="+mn-lt"/>
                <a:ea typeface="+mn-ea"/>
                <a:cs typeface="+mn-cs"/>
              </a:rPr>
              <a:t>SFO</a:t>
            </a:r>
            <a:r>
              <a:rPr lang="en-US" sz="800" b="0" kern="1200" dirty="0">
                <a:solidFill>
                  <a:schemeClr val="tx1"/>
                </a:solidFill>
                <a:effectLst/>
                <a:latin typeface="+mn-lt"/>
                <a:ea typeface="+mn-ea"/>
                <a:cs typeface="+mn-cs"/>
              </a:rPr>
              <a:t>) (Chapter 571 of the Laws of Hong Kong SAR) licensed to carry out Type 1 (dealing in securities), Type 4 (advising on securities) and Type 9 (asset management) regulated activities with Central Entity number AUR302. This publication must not be issued, circulated or distributed in Hong Kong other than to ‘professional investors’ as defined in the </a:t>
            </a:r>
            <a:r>
              <a:rPr lang="en-US" sz="800" b="0" kern="1200" dirty="0" err="1">
                <a:solidFill>
                  <a:schemeClr val="tx1"/>
                </a:solidFill>
                <a:effectLst/>
                <a:latin typeface="+mn-lt"/>
                <a:ea typeface="+mn-ea"/>
                <a:cs typeface="+mn-cs"/>
              </a:rPr>
              <a:t>SFO</a:t>
            </a:r>
            <a:r>
              <a:rPr lang="en-US" sz="800" b="0" kern="1200" dirty="0">
                <a:solidFill>
                  <a:schemeClr val="tx1"/>
                </a:solidFill>
                <a:effectLst/>
                <a:latin typeface="+mn-lt"/>
                <a:ea typeface="+mn-ea"/>
                <a:cs typeface="+mn-cs"/>
              </a:rPr>
              <a:t>. The contents of this publication have not been reviewed by the Securities and Futures Commission nor by any other regulatory authority. Any references to Hong Kong in this document/publication shall mean the Hong Kong Special Administrative Region of the People’s Republic of China. If you have any queries concerning this publication, please contact your Hong Kong relationship manager. Bank Julius Baer &amp; Co. Ltd. is incorporated in Switzerland with limited liability. </a:t>
            </a:r>
            <a:r>
              <a:rPr lang="en-GB" sz="800" b="1" noProof="0" dirty="0"/>
              <a:t>India: </a:t>
            </a:r>
            <a:r>
              <a:rPr lang="en-US" sz="800" b="0" noProof="0" dirty="0"/>
              <a:t>This is not a publication of Julius Baer Wealth Advisors (India) Private Limited (</a:t>
            </a:r>
            <a:r>
              <a:rPr lang="en-US" sz="800" b="0" noProof="0" dirty="0" err="1"/>
              <a:t>JBWA</a:t>
            </a:r>
            <a:r>
              <a:rPr lang="en-US" sz="800" b="0" noProof="0" dirty="0"/>
              <a:t>) (a group company of Julius Baer, Zurich) or any of its Indian subsidiaries under the </a:t>
            </a:r>
            <a:r>
              <a:rPr lang="en-US" sz="800" b="0" noProof="0" dirty="0" err="1"/>
              <a:t>SEBI</a:t>
            </a:r>
            <a:r>
              <a:rPr lang="en-US" sz="800" b="0" noProof="0" dirty="0"/>
              <a:t> Research Analyst Regulations, 2014. This publication has been produced by Bank Julius Baer &amp; Co. Ltd. (Julius Baer), a company incorporated in Switzerland with limited liability and it does not have a banking license in India. This publication should not be construed in any manner as an offer, solicitation or recommendation by </a:t>
            </a:r>
            <a:r>
              <a:rPr lang="en-US" sz="800" b="0" noProof="0" dirty="0" err="1"/>
              <a:t>JBWA</a:t>
            </a:r>
            <a:r>
              <a:rPr lang="en-US" sz="800" b="0" noProof="0" dirty="0"/>
              <a:t> or any Julius Baer entity globally. </a:t>
            </a:r>
            <a:r>
              <a:rPr lang="en-GB" sz="800" b="1" kern="1200" dirty="0">
                <a:solidFill>
                  <a:schemeClr val="tx1"/>
                </a:solidFill>
                <a:effectLst/>
                <a:latin typeface="+mn-lt"/>
                <a:ea typeface="+mn-ea"/>
                <a:cs typeface="+mn-cs"/>
              </a:rPr>
              <a:t>Israel: </a:t>
            </a:r>
            <a:r>
              <a:rPr lang="en-US" sz="800" kern="1200" dirty="0">
                <a:solidFill>
                  <a:schemeClr val="tx1"/>
                </a:solidFill>
                <a:effectLst/>
                <a:latin typeface="+mn-lt"/>
                <a:ea typeface="+mn-ea"/>
                <a:cs typeface="+mn-cs"/>
              </a:rPr>
              <a:t>This publication is distributed by Julius Baer Financial Services (Israel) Ltd. (</a:t>
            </a:r>
            <a:r>
              <a:rPr lang="en-US" sz="800" kern="1200" dirty="0" err="1">
                <a:solidFill>
                  <a:schemeClr val="tx1"/>
                </a:solidFill>
                <a:effectLst/>
                <a:latin typeface="+mn-lt"/>
                <a:ea typeface="+mn-ea"/>
                <a:cs typeface="+mn-cs"/>
              </a:rPr>
              <a:t>JBFS</a:t>
            </a:r>
            <a:r>
              <a:rPr lang="en-US" sz="800" kern="1200" dirty="0">
                <a:solidFill>
                  <a:schemeClr val="tx1"/>
                </a:solidFill>
                <a:effectLst/>
                <a:latin typeface="+mn-lt"/>
                <a:ea typeface="+mn-ea"/>
                <a:cs typeface="+mn-cs"/>
              </a:rPr>
              <a:t>), licensed by the Israel Securities Authority to provide investment marketing and portfolio management services. Pursuant to Israeli law, ‘Investment Marketing’ is the provision of advice to clients concerning the merit of an investment, holding, purchase or sale of securities or financial instruments, when the provider of such advice has an affiliation to the security or financial instrument. </a:t>
            </a:r>
            <a:endParaRPr lang="en-GB" sz="800" noProof="0" dirty="0">
              <a:solidFill>
                <a:srgbClr val="000000"/>
              </a:solidFill>
            </a:endParaRPr>
          </a:p>
        </p:txBody>
      </p:sp>
      <p:sp>
        <p:nvSpPr>
          <p:cNvPr id="8" name="Rectangle 7"/>
          <p:cNvSpPr/>
          <p:nvPr userDrawn="1"/>
        </p:nvSpPr>
        <p:spPr bwMode="gray">
          <a:xfrm>
            <a:off x="396082"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(1/4)</a:t>
            </a:r>
          </a:p>
        </p:txBody>
      </p:sp>
      <p:cxnSp>
        <p:nvCxnSpPr>
          <p:cNvPr id="9" name="Straight Connector 8">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98561283"/>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I_Distr_Int_2-4_Instr">
    <p:spTree>
      <p:nvGrpSpPr>
        <p:cNvPr id="1" name=""/>
        <p:cNvGrpSpPr/>
        <p:nvPr/>
      </p:nvGrpSpPr>
      <p:grpSpPr>
        <a:xfrm>
          <a:off x="0" y="0"/>
          <a:ext cx="0" cy="0"/>
          <a:chOff x="0" y="0"/>
          <a:chExt cx="0" cy="0"/>
        </a:xfrm>
      </p:grpSpPr>
      <p:sp>
        <p:nvSpPr>
          <p:cNvPr id="2" name="TextBox 1"/>
          <p:cNvSpPr txBox="1"/>
          <p:nvPr userDrawn="1"/>
        </p:nvSpPr>
        <p:spPr bwMode="gray">
          <a:xfrm>
            <a:off x="396067"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b="0" kern="1200" dirty="0">
                <a:solidFill>
                  <a:schemeClr val="tx1"/>
                </a:solidFill>
                <a:effectLst/>
                <a:latin typeface="+mn-lt"/>
                <a:ea typeface="+mn-ea"/>
                <a:cs typeface="+mn-cs"/>
              </a:rPr>
              <a:t>Due to its affiliation to Bank Julius Baer &amp; Co. Ltd., </a:t>
            </a:r>
            <a:r>
              <a:rPr lang="en-US" sz="800" b="0" kern="1200" dirty="0" err="1">
                <a:solidFill>
                  <a:schemeClr val="tx1"/>
                </a:solidFill>
                <a:effectLst/>
                <a:latin typeface="+mn-lt"/>
                <a:ea typeface="+mn-ea"/>
                <a:cs typeface="+mn-cs"/>
              </a:rPr>
              <a:t>JBFS</a:t>
            </a:r>
            <a:r>
              <a:rPr lang="en-US" sz="800" b="0" kern="1200" dirty="0">
                <a:solidFill>
                  <a:schemeClr val="tx1"/>
                </a:solidFill>
                <a:effectLst/>
                <a:latin typeface="+mn-lt"/>
                <a:ea typeface="+mn-ea"/>
                <a:cs typeface="+mn-cs"/>
              </a:rPr>
              <a:t> is considered to be affiliated to certain securities and financial instruments that may be connected to the services </a:t>
            </a:r>
            <a:r>
              <a:rPr lang="en-US" sz="800" b="0" kern="1200" dirty="0" err="1">
                <a:solidFill>
                  <a:schemeClr val="tx1"/>
                </a:solidFill>
                <a:effectLst/>
                <a:latin typeface="+mn-lt"/>
                <a:ea typeface="+mn-ea"/>
                <a:cs typeface="+mn-cs"/>
              </a:rPr>
              <a:t>JBFS</a:t>
            </a:r>
            <a:r>
              <a:rPr lang="en-US" sz="800" b="0" kern="1200" dirty="0">
                <a:solidFill>
                  <a:schemeClr val="tx1"/>
                </a:solidFill>
                <a:effectLst/>
                <a:latin typeface="+mn-lt"/>
                <a:ea typeface="+mn-ea"/>
                <a:cs typeface="+mn-cs"/>
              </a:rPr>
              <a:t> provides, and therefore any use of the term ‘investment advice’ or any variation thereof, in this publication should be understood as Investment Marketing, as explained above. This publication does not constitute investment advice and has been prepared by Bank Julius Baer &amp; Co. Ltd. and distributed by </a:t>
            </a:r>
            <a:r>
              <a:rPr lang="en-US" sz="800" b="0" kern="1200" dirty="0" err="1">
                <a:solidFill>
                  <a:schemeClr val="tx1"/>
                </a:solidFill>
                <a:effectLst/>
                <a:latin typeface="+mn-lt"/>
                <a:ea typeface="+mn-ea"/>
                <a:cs typeface="+mn-cs"/>
              </a:rPr>
              <a:t>JBFS</a:t>
            </a:r>
            <a:r>
              <a:rPr lang="en-US" sz="800" b="0" kern="1200" dirty="0">
                <a:solidFill>
                  <a:schemeClr val="tx1"/>
                </a:solidFill>
                <a:effectLst/>
                <a:latin typeface="+mn-lt"/>
                <a:ea typeface="+mn-ea"/>
                <a:cs typeface="+mn-cs"/>
              </a:rPr>
              <a:t> for information purposes only, without taking into account the objectives, financial situation or needs of any particular client, and does not constitute an offer, a recommendation or an invitation by or on behalf of </a:t>
            </a:r>
            <a:r>
              <a:rPr lang="en-US" sz="800" b="0" kern="1200" dirty="0" err="1">
                <a:solidFill>
                  <a:schemeClr val="tx1"/>
                </a:solidFill>
                <a:effectLst/>
                <a:latin typeface="+mn-lt"/>
                <a:ea typeface="+mn-ea"/>
                <a:cs typeface="+mn-cs"/>
              </a:rPr>
              <a:t>JBFS</a:t>
            </a:r>
            <a:r>
              <a:rPr lang="en-US" sz="800" b="0" kern="1200" dirty="0">
                <a:solidFill>
                  <a:schemeClr val="tx1"/>
                </a:solidFill>
                <a:effectLst/>
                <a:latin typeface="+mn-lt"/>
                <a:ea typeface="+mn-ea"/>
                <a:cs typeface="+mn-cs"/>
              </a:rPr>
              <a:t> to make any investment. </a:t>
            </a:r>
            <a:r>
              <a:rPr lang="en-GB" sz="800" b="1" kern="1200" dirty="0">
                <a:solidFill>
                  <a:schemeClr val="tx1"/>
                </a:solidFill>
                <a:effectLst/>
                <a:latin typeface="+mn-lt"/>
                <a:ea typeface="+mn-ea"/>
                <a:cs typeface="+mn-cs"/>
              </a:rPr>
              <a:t>Japan: </a:t>
            </a:r>
            <a:r>
              <a:rPr lang="en-US" sz="800" kern="1200" dirty="0">
                <a:solidFill>
                  <a:schemeClr val="tx1"/>
                </a:solidFill>
                <a:effectLst/>
                <a:latin typeface="+mn-lt"/>
                <a:ea typeface="+mn-ea"/>
                <a:cs typeface="+mn-cs"/>
              </a:rPr>
              <a:t>This publication shall only be distributed with appropriate disclaimers and formalities by a Julius Baer entity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to distribute such a publication in Japan. </a:t>
            </a:r>
            <a:r>
              <a:rPr lang="en-GB" sz="800" b="1" kern="1200" dirty="0">
                <a:solidFill>
                  <a:schemeClr val="tx1"/>
                </a:solidFill>
                <a:effectLst/>
                <a:latin typeface="+mn-lt"/>
                <a:ea typeface="+mn-ea"/>
                <a:cs typeface="+mn-cs"/>
              </a:rPr>
              <a:t>Kingdom of Bahrain:</a:t>
            </a:r>
            <a:r>
              <a:rPr lang="en-GB" sz="800" b="0" kern="1200" dirty="0">
                <a:solidFill>
                  <a:schemeClr val="tx1"/>
                </a:solidFill>
                <a:effectLst/>
                <a:latin typeface="+mn-lt"/>
                <a:ea typeface="+mn-ea"/>
                <a:cs typeface="+mn-cs"/>
              </a:rPr>
              <a:t> </a:t>
            </a:r>
            <a:r>
              <a:rPr lang="en-US" sz="800" b="0" kern="1200" dirty="0">
                <a:solidFill>
                  <a:schemeClr val="tx1"/>
                </a:solidFill>
                <a:effectLst/>
                <a:latin typeface="+mn-lt"/>
                <a:ea typeface="+mn-ea"/>
                <a:cs typeface="+mn-cs"/>
              </a:rPr>
              <a:t>Julius Baer (Bahrain) </a:t>
            </a:r>
            <a:r>
              <a:rPr lang="en-US" sz="800" b="0" kern="1200" dirty="0" err="1">
                <a:solidFill>
                  <a:schemeClr val="tx1"/>
                </a:solidFill>
                <a:effectLst/>
                <a:latin typeface="+mn-lt"/>
                <a:ea typeface="+mn-ea"/>
                <a:cs typeface="+mn-cs"/>
              </a:rPr>
              <a:t>B.S.C</a:t>
            </a:r>
            <a:r>
              <a:rPr lang="en-US" sz="800" b="0" kern="1200" dirty="0">
                <a:solidFill>
                  <a:schemeClr val="tx1"/>
                </a:solidFill>
                <a:effectLst/>
                <a:latin typeface="+mn-lt"/>
                <a:ea typeface="+mn-ea"/>
                <a:cs typeface="+mn-cs"/>
              </a:rPr>
              <a:t>.(c), an investment business firm, which is licensed and regulated by the Central Bank of Bahrain (</a:t>
            </a:r>
            <a:r>
              <a:rPr lang="en-US" sz="800" b="0" kern="1200" dirty="0" err="1">
                <a:solidFill>
                  <a:schemeClr val="tx1"/>
                </a:solidFill>
                <a:effectLst/>
                <a:latin typeface="+mn-lt"/>
                <a:ea typeface="+mn-ea"/>
                <a:cs typeface="+mn-cs"/>
              </a:rPr>
              <a:t>CBB</a:t>
            </a:r>
            <a:r>
              <a:rPr lang="en-US" sz="800" b="0" kern="1200" dirty="0">
                <a:solidFill>
                  <a:schemeClr val="tx1"/>
                </a:solidFill>
                <a:effectLst/>
                <a:latin typeface="+mn-lt"/>
                <a:ea typeface="+mn-ea"/>
                <a:cs typeface="+mn-cs"/>
              </a:rPr>
              <a:t>), distributes this publication to its expert and accredited investor clients. Please note that Julius Baer (Bahrain) </a:t>
            </a:r>
            <a:r>
              <a:rPr lang="en-US" sz="800" b="0" kern="1200" dirty="0" err="1">
                <a:solidFill>
                  <a:schemeClr val="tx1"/>
                </a:solidFill>
                <a:effectLst/>
                <a:latin typeface="+mn-lt"/>
                <a:ea typeface="+mn-ea"/>
                <a:cs typeface="+mn-cs"/>
              </a:rPr>
              <a:t>B.S.C</a:t>
            </a:r>
            <a:r>
              <a:rPr lang="en-US" sz="800" b="0" kern="1200" dirty="0">
                <a:solidFill>
                  <a:schemeClr val="tx1"/>
                </a:solidFill>
                <a:effectLst/>
                <a:latin typeface="+mn-lt"/>
                <a:ea typeface="+mn-ea"/>
                <a:cs typeface="+mn-cs"/>
              </a:rPr>
              <a:t>.(c) offers financial products or services only to expert and accredited investor clients in line with the definition of the </a:t>
            </a:r>
            <a:r>
              <a:rPr lang="en-US" sz="800" b="0" kern="1200" dirty="0" err="1">
                <a:solidFill>
                  <a:schemeClr val="tx1"/>
                </a:solidFill>
                <a:effectLst/>
                <a:latin typeface="+mn-lt"/>
                <a:ea typeface="+mn-ea"/>
                <a:cs typeface="+mn-cs"/>
              </a:rPr>
              <a:t>CBB’s</a:t>
            </a:r>
            <a:r>
              <a:rPr lang="en-US" sz="800" b="0" kern="1200" dirty="0">
                <a:solidFill>
                  <a:schemeClr val="tx1"/>
                </a:solidFill>
                <a:effectLst/>
                <a:latin typeface="+mn-lt"/>
                <a:ea typeface="+mn-ea"/>
                <a:cs typeface="+mn-cs"/>
              </a:rPr>
              <a:t> rulebook that contains regulations, directives and rules pursuant to the </a:t>
            </a:r>
            <a:r>
              <a:rPr lang="en-US" sz="800" b="0" kern="1200" dirty="0" err="1">
                <a:solidFill>
                  <a:schemeClr val="tx1"/>
                </a:solidFill>
                <a:effectLst/>
                <a:latin typeface="+mn-lt"/>
                <a:ea typeface="+mn-ea"/>
                <a:cs typeface="+mn-cs"/>
              </a:rPr>
              <a:t>CBB</a:t>
            </a:r>
            <a:r>
              <a:rPr lang="en-US" sz="800" b="0" kern="1200" dirty="0">
                <a:solidFill>
                  <a:schemeClr val="tx1"/>
                </a:solidFill>
                <a:effectLst/>
                <a:latin typeface="+mn-lt"/>
                <a:ea typeface="+mn-ea"/>
                <a:cs typeface="+mn-cs"/>
              </a:rPr>
              <a:t> rulemaking powers under the </a:t>
            </a:r>
            <a:r>
              <a:rPr lang="en-US" sz="800" b="0" kern="1200" dirty="0" err="1">
                <a:solidFill>
                  <a:schemeClr val="tx1"/>
                </a:solidFill>
                <a:effectLst/>
                <a:latin typeface="+mn-lt"/>
                <a:ea typeface="+mn-ea"/>
                <a:cs typeface="+mn-cs"/>
              </a:rPr>
              <a:t>CBB</a:t>
            </a:r>
            <a:r>
              <a:rPr lang="en-US" sz="800" b="0" kern="1200" dirty="0">
                <a:solidFill>
                  <a:schemeClr val="tx1"/>
                </a:solidFill>
                <a:effectLst/>
                <a:latin typeface="+mn-lt"/>
                <a:ea typeface="+mn-ea"/>
                <a:cs typeface="+mn-cs"/>
              </a:rPr>
              <a:t> law. This publication may not be relied upon by or distributed to retail clients. The </a:t>
            </a:r>
            <a:r>
              <a:rPr lang="en-US" sz="800" b="0" kern="1200" dirty="0" err="1">
                <a:solidFill>
                  <a:schemeClr val="tx1"/>
                </a:solidFill>
                <a:effectLst/>
                <a:latin typeface="+mn-lt"/>
                <a:ea typeface="+mn-ea"/>
                <a:cs typeface="+mn-cs"/>
              </a:rPr>
              <a:t>CBB</a:t>
            </a:r>
            <a:r>
              <a:rPr lang="en-US" sz="800" b="0" kern="1200" dirty="0">
                <a:solidFill>
                  <a:schemeClr val="tx1"/>
                </a:solidFill>
                <a:effectLst/>
                <a:latin typeface="+mn-lt"/>
                <a:ea typeface="+mn-ea"/>
                <a:cs typeface="+mn-cs"/>
              </a:rPr>
              <a:t> does not take any responsibility for the accuracy of the statements and information contained in this publication nor shall it have any liability to any person for any damage or loss resulting from reliance on any statement or information contained herein. </a:t>
            </a:r>
            <a:r>
              <a:rPr lang="en-GB" sz="800" b="1" kern="1200" dirty="0">
                <a:solidFill>
                  <a:schemeClr val="tx1"/>
                </a:solidFill>
                <a:effectLst/>
                <a:latin typeface="+mn-lt"/>
                <a:ea typeface="+mn-ea"/>
                <a:cs typeface="+mn-cs"/>
              </a:rPr>
              <a:t>Lebanon: </a:t>
            </a:r>
            <a:r>
              <a:rPr lang="en-US" sz="800" b="0" kern="1200" dirty="0">
                <a:solidFill>
                  <a:schemeClr val="tx1"/>
                </a:solidFill>
                <a:effectLst/>
                <a:latin typeface="+mn-lt"/>
                <a:ea typeface="+mn-ea"/>
                <a:cs typeface="+mn-cs"/>
              </a:rPr>
              <a:t>This publication has been distributed by Julius Baer (Lebanon) </a:t>
            </a:r>
            <a:r>
              <a:rPr lang="en-US" sz="800" b="0" kern="1200" dirty="0" err="1">
                <a:solidFill>
                  <a:schemeClr val="tx1"/>
                </a:solidFill>
                <a:effectLst/>
                <a:latin typeface="+mn-lt"/>
                <a:ea typeface="+mn-ea"/>
                <a:cs typeface="+mn-cs"/>
              </a:rPr>
              <a:t>S.A.L</a:t>
            </a:r>
            <a:r>
              <a:rPr lang="en-US" sz="800" b="0" kern="1200" dirty="0">
                <a:solidFill>
                  <a:schemeClr val="tx1"/>
                </a:solidFill>
                <a:effectLst/>
                <a:latin typeface="+mn-lt"/>
                <a:ea typeface="+mn-ea"/>
                <a:cs typeface="+mn-cs"/>
              </a:rPr>
              <a:t>., which is an entity supervised by the Lebanon Capital Markets Authority (CMA). It has not been approved or licensed by the Lebanon CMA or any other relevant authority in Lebanon. It is strictly private and confidential and is being issued to a limited number of individual and institutional investors upon their request and must not be provided to, or relied upon, by any other person.  The information contained herein is as of the date referenced and Julius Baer (Lebanon) </a:t>
            </a:r>
            <a:r>
              <a:rPr lang="en-US" sz="800" b="0" kern="1200" dirty="0" err="1">
                <a:solidFill>
                  <a:schemeClr val="tx1"/>
                </a:solidFill>
                <a:effectLst/>
                <a:latin typeface="+mn-lt"/>
                <a:ea typeface="+mn-ea"/>
                <a:cs typeface="+mn-cs"/>
              </a:rPr>
              <a:t>S.A.L</a:t>
            </a:r>
            <a:r>
              <a:rPr lang="en-US" sz="800" b="0" kern="1200" dirty="0">
                <a:solidFill>
                  <a:schemeClr val="tx1"/>
                </a:solidFill>
                <a:effectLst/>
                <a:latin typeface="+mn-lt"/>
                <a:ea typeface="+mn-ea"/>
                <a:cs typeface="+mn-cs"/>
              </a:rPr>
              <a:t>. shall not be liable to periodically update said information. The quotes and values provided herein are for indicative purpose only and shall in no way refer to tradable levels. </a:t>
            </a:r>
            <a:r>
              <a:rPr lang="en-GB" sz="800" b="1" kern="1200" dirty="0">
                <a:solidFill>
                  <a:schemeClr val="tx1"/>
                </a:solidFill>
                <a:effectLst/>
                <a:latin typeface="+mn-lt"/>
                <a:ea typeface="+mn-ea"/>
                <a:cs typeface="+mn-cs"/>
              </a:rPr>
              <a:t>Luxembourg: </a:t>
            </a:r>
            <a:r>
              <a:rPr lang="en-US" sz="800" kern="1200" dirty="0">
                <a:solidFill>
                  <a:schemeClr val="tx1"/>
                </a:solidFill>
                <a:effectLst/>
                <a:latin typeface="+mn-lt"/>
                <a:ea typeface="+mn-ea"/>
                <a:cs typeface="+mn-cs"/>
              </a:rPr>
              <a:t>This publication is distributed by Bank Julius Baer Europe S.A., a </a:t>
            </a:r>
            <a:r>
              <a:rPr lang="en-US" sz="800" kern="1200" dirty="0" err="1">
                <a:solidFill>
                  <a:schemeClr val="tx1"/>
                </a:solidFill>
                <a:effectLst/>
                <a:latin typeface="+mn-lt"/>
                <a:ea typeface="+mn-ea"/>
                <a:cs typeface="+mn-cs"/>
              </a:rPr>
              <a:t>société</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anonyme</a:t>
            </a:r>
            <a:r>
              <a:rPr lang="en-US" sz="800" kern="1200" dirty="0">
                <a:solidFill>
                  <a:schemeClr val="tx1"/>
                </a:solidFill>
                <a:effectLst/>
                <a:latin typeface="+mn-lt"/>
                <a:ea typeface="+mn-ea"/>
                <a:cs typeface="+mn-cs"/>
              </a:rPr>
              <a:t> incorporated and existing under the laws of the Grand Duchy of Luxembourg, with registered office at 25, rue Edward Steichen, L-2540 Luxembourg and registered with the Luxembourg Register of Commerce and Companies (</a:t>
            </a:r>
            <a:r>
              <a:rPr lang="en-US" sz="800" kern="1200" dirty="0" err="1">
                <a:solidFill>
                  <a:schemeClr val="tx1"/>
                </a:solidFill>
                <a:effectLst/>
                <a:latin typeface="+mn-lt"/>
                <a:ea typeface="+mn-ea"/>
                <a:cs typeface="+mn-cs"/>
              </a:rPr>
              <a:t>RCSL</a:t>
            </a:r>
            <a:r>
              <a:rPr lang="en-US" sz="800" kern="1200" dirty="0">
                <a:solidFill>
                  <a:schemeClr val="tx1"/>
                </a:solidFill>
                <a:effectLst/>
                <a:latin typeface="+mn-lt"/>
                <a:ea typeface="+mn-ea"/>
                <a:cs typeface="+mn-cs"/>
              </a:rPr>
              <a:t>) under number B 8495,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and regulated by the Commission de Surveillance du </a:t>
            </a:r>
            <a:r>
              <a:rPr lang="en-US" sz="800" kern="1200" dirty="0" err="1">
                <a:solidFill>
                  <a:schemeClr val="tx1"/>
                </a:solidFill>
                <a:effectLst/>
                <a:latin typeface="+mn-lt"/>
                <a:ea typeface="+mn-ea"/>
                <a:cs typeface="+mn-cs"/>
              </a:rPr>
              <a:t>Secteur</a:t>
            </a:r>
            <a:r>
              <a:rPr lang="en-US" sz="800" kern="1200" dirty="0">
                <a:solidFill>
                  <a:schemeClr val="tx1"/>
                </a:solidFill>
                <a:effectLst/>
                <a:latin typeface="+mn-lt"/>
                <a:ea typeface="+mn-ea"/>
                <a:cs typeface="+mn-cs"/>
              </a:rPr>
              <a:t> Financier (</a:t>
            </a:r>
            <a:r>
              <a:rPr lang="en-US" sz="800" kern="1200" dirty="0" err="1">
                <a:solidFill>
                  <a:schemeClr val="tx1"/>
                </a:solidFill>
                <a:effectLst/>
                <a:latin typeface="+mn-lt"/>
                <a:ea typeface="+mn-ea"/>
                <a:cs typeface="+mn-cs"/>
              </a:rPr>
              <a:t>CSSF</a:t>
            </a:r>
            <a:r>
              <a:rPr lang="en-US" sz="800" kern="1200" dirty="0">
                <a:solidFill>
                  <a:schemeClr val="tx1"/>
                </a:solidFill>
                <a:effectLst/>
                <a:latin typeface="+mn-lt"/>
                <a:ea typeface="+mn-ea"/>
                <a:cs typeface="+mn-cs"/>
              </a:rPr>
              <a:t>), 283, route </a:t>
            </a:r>
            <a:r>
              <a:rPr lang="en-US" sz="800" kern="1200" dirty="0" err="1">
                <a:solidFill>
                  <a:schemeClr val="tx1"/>
                </a:solidFill>
                <a:effectLst/>
                <a:latin typeface="+mn-lt"/>
                <a:ea typeface="+mn-ea"/>
                <a:cs typeface="+mn-cs"/>
              </a:rPr>
              <a:t>d’Arlon</a:t>
            </a:r>
            <a:r>
              <a:rPr lang="en-US" sz="800" kern="1200" dirty="0">
                <a:solidFill>
                  <a:schemeClr val="tx1"/>
                </a:solidFill>
                <a:effectLst/>
                <a:latin typeface="+mn-lt"/>
                <a:ea typeface="+mn-ea"/>
                <a:cs typeface="+mn-cs"/>
              </a:rPr>
              <a:t>, L-1150 Luxembourg. This publication has not been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or reviewed by the </a:t>
            </a:r>
            <a:r>
              <a:rPr lang="en-US" sz="800" kern="1200" dirty="0" err="1">
                <a:solidFill>
                  <a:schemeClr val="tx1"/>
                </a:solidFill>
                <a:effectLst/>
                <a:latin typeface="+mn-lt"/>
                <a:ea typeface="+mn-ea"/>
                <a:cs typeface="+mn-cs"/>
              </a:rPr>
              <a:t>CSSF</a:t>
            </a:r>
            <a:r>
              <a:rPr lang="en-US" sz="800" kern="1200" dirty="0">
                <a:solidFill>
                  <a:schemeClr val="tx1"/>
                </a:solidFill>
                <a:effectLst/>
                <a:latin typeface="+mn-lt"/>
                <a:ea typeface="+mn-ea"/>
                <a:cs typeface="+mn-cs"/>
              </a:rPr>
              <a:t> and it is not intended to be filed with the </a:t>
            </a:r>
            <a:r>
              <a:rPr lang="en-US" sz="800" kern="1200" dirty="0" err="1">
                <a:solidFill>
                  <a:schemeClr val="tx1"/>
                </a:solidFill>
                <a:effectLst/>
                <a:latin typeface="+mn-lt"/>
                <a:ea typeface="+mn-ea"/>
                <a:cs typeface="+mn-cs"/>
              </a:rPr>
              <a:t>CSSF</a:t>
            </a:r>
            <a:r>
              <a:rPr lang="en-US" sz="80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Monaco: </a:t>
            </a:r>
            <a:r>
              <a:rPr lang="en-US" sz="800" kern="1200" dirty="0">
                <a:solidFill>
                  <a:schemeClr val="tx1"/>
                </a:solidFill>
                <a:effectLst/>
                <a:latin typeface="+mn-lt"/>
                <a:ea typeface="+mn-ea"/>
                <a:cs typeface="+mn-cs"/>
              </a:rPr>
              <a:t>Bank Julius Baer (Monaco) </a:t>
            </a:r>
            <a:r>
              <a:rPr lang="en-US" sz="800" kern="1200" dirty="0" err="1">
                <a:solidFill>
                  <a:schemeClr val="tx1"/>
                </a:solidFill>
                <a:effectLst/>
                <a:latin typeface="+mn-lt"/>
                <a:ea typeface="+mn-ea"/>
                <a:cs typeface="+mn-cs"/>
              </a:rPr>
              <a:t>S.A.M</a:t>
            </a:r>
            <a:r>
              <a:rPr lang="en-US" sz="800" kern="1200" dirty="0">
                <a:solidFill>
                  <a:schemeClr val="tx1"/>
                </a:solidFill>
                <a:effectLst/>
                <a:latin typeface="+mn-lt"/>
                <a:ea typeface="+mn-ea"/>
                <a:cs typeface="+mn-cs"/>
              </a:rPr>
              <a:t>., an institution approved by the Minister of State for Monaco and the Bank of France, distributes this publication to its clients. Julius Baer Wealth Management (Monaco) </a:t>
            </a:r>
            <a:r>
              <a:rPr lang="en-US" sz="800" kern="1200" dirty="0" err="1">
                <a:solidFill>
                  <a:schemeClr val="tx1"/>
                </a:solidFill>
                <a:effectLst/>
                <a:latin typeface="+mn-lt"/>
                <a:ea typeface="+mn-ea"/>
                <a:cs typeface="+mn-cs"/>
              </a:rPr>
              <a:t>S.A.M</a:t>
            </a:r>
            <a:r>
              <a:rPr lang="en-US" sz="800" kern="1200" dirty="0">
                <a:solidFill>
                  <a:schemeClr val="tx1"/>
                </a:solidFill>
                <a:effectLst/>
                <a:latin typeface="+mn-lt"/>
                <a:ea typeface="+mn-ea"/>
                <a:cs typeface="+mn-cs"/>
              </a:rPr>
              <a:t>., an asset management company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in Monaco, is distributing to its clients this publication. </a:t>
            </a:r>
            <a:r>
              <a:rPr lang="en-GB" sz="800" b="1" kern="1200" dirty="0">
                <a:solidFill>
                  <a:schemeClr val="tx1"/>
                </a:solidFill>
                <a:effectLst/>
                <a:latin typeface="+mn-lt"/>
                <a:ea typeface="+mn-ea"/>
                <a:cs typeface="+mn-cs"/>
              </a:rPr>
              <a:t>Republic of Ireland: </a:t>
            </a:r>
            <a:r>
              <a:rPr lang="en-GB" sz="800" kern="1200" dirty="0">
                <a:solidFill>
                  <a:schemeClr val="tx1"/>
                </a:solidFill>
                <a:effectLst/>
                <a:latin typeface="+mn-lt"/>
                <a:ea typeface="+mn-ea"/>
                <a:cs typeface="+mn-cs"/>
              </a:rPr>
              <a:t>Bank Julius Baer Europe S.A. Ireland Branch is authorised and regulated by the Commission de Surveillance du </a:t>
            </a:r>
            <a:r>
              <a:rPr lang="en-GB" sz="800" kern="1200" dirty="0" err="1">
                <a:solidFill>
                  <a:schemeClr val="tx1"/>
                </a:solidFill>
                <a:effectLst/>
                <a:latin typeface="+mn-lt"/>
                <a:ea typeface="+mn-ea"/>
                <a:cs typeface="+mn-cs"/>
              </a:rPr>
              <a:t>Secteur</a:t>
            </a:r>
            <a:r>
              <a:rPr lang="en-GB" sz="800" kern="1200" dirty="0">
                <a:solidFill>
                  <a:schemeClr val="tx1"/>
                </a:solidFill>
                <a:effectLst/>
                <a:latin typeface="+mn-lt"/>
                <a:ea typeface="+mn-ea"/>
                <a:cs typeface="+mn-cs"/>
              </a:rPr>
              <a:t> Financier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283, route </a:t>
            </a:r>
            <a:r>
              <a:rPr lang="en-GB" sz="800" kern="1200" dirty="0" err="1">
                <a:solidFill>
                  <a:schemeClr val="tx1"/>
                </a:solidFill>
                <a:effectLst/>
                <a:latin typeface="+mn-lt"/>
                <a:ea typeface="+mn-ea"/>
                <a:cs typeface="+mn-cs"/>
              </a:rPr>
              <a:t>d’Arlon</a:t>
            </a:r>
            <a:r>
              <a:rPr lang="en-GB" sz="800" kern="1200" dirty="0">
                <a:solidFill>
                  <a:schemeClr val="tx1"/>
                </a:solidFill>
                <a:effectLst/>
                <a:latin typeface="+mn-lt"/>
                <a:ea typeface="+mn-ea"/>
                <a:cs typeface="+mn-cs"/>
              </a:rPr>
              <a:t>, L-1150 Luxembourg, and is regulated by the Central Bank of Ireland (CBI) for conduct of business rules. Bank Julius Baer Europe S.A. is a </a:t>
            </a:r>
            <a:r>
              <a:rPr lang="en-GB" sz="800" kern="1200" dirty="0" err="1">
                <a:solidFill>
                  <a:schemeClr val="tx1"/>
                </a:solidFill>
                <a:effectLst/>
                <a:latin typeface="+mn-lt"/>
                <a:ea typeface="+mn-ea"/>
                <a:cs typeface="+mn-cs"/>
              </a:rPr>
              <a:t>société</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anonyme</a:t>
            </a:r>
            <a:r>
              <a:rPr lang="en-GB" sz="800" kern="1200" dirty="0">
                <a:solidFill>
                  <a:schemeClr val="tx1"/>
                </a:solidFill>
                <a:effectLst/>
                <a:latin typeface="+mn-lt"/>
                <a:ea typeface="+mn-ea"/>
                <a:cs typeface="+mn-cs"/>
              </a:rPr>
              <a:t> incorporated and existing under the laws of the Grand Duchy of Luxembourg, with registered office at 25, rue Edward Steichen, L-2540 Luxembourg, registered with the Luxembourg Register of Commerce and Companies (</a:t>
            </a:r>
            <a:r>
              <a:rPr lang="en-GB" sz="800" kern="1200" dirty="0" err="1">
                <a:solidFill>
                  <a:schemeClr val="tx1"/>
                </a:solidFill>
                <a:effectLst/>
                <a:latin typeface="+mn-lt"/>
                <a:ea typeface="+mn-ea"/>
                <a:cs typeface="+mn-cs"/>
              </a:rPr>
              <a:t>RCSL</a:t>
            </a:r>
            <a:r>
              <a:rPr lang="en-GB" sz="800" kern="1200" dirty="0">
                <a:solidFill>
                  <a:schemeClr val="tx1"/>
                </a:solidFill>
                <a:effectLst/>
                <a:latin typeface="+mn-lt"/>
                <a:ea typeface="+mn-ea"/>
                <a:cs typeface="+mn-cs"/>
              </a:rPr>
              <a:t>) under number B 8495. Bank Julius Baer Europe S.A. Ireland Branch distributes this publication to its clients. Some of the services mentioned in this publication, which are available to clients of the Ireland branch, may be provided by members of the Julius Baer Group based outside of the Grand Duchy of Luxembourg or the Republic of Ireland. In these cases, rules made by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and the CBI for the protection of retail clients do not apply to such services, and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and the Irish Financial Services and Pensions Ombudsman will not be able to resolve complaints in respect of such services.</a:t>
            </a:r>
            <a:r>
              <a:rPr lang="en-US" sz="800" b="0" kern="1200" dirty="0">
                <a:solidFill>
                  <a:schemeClr val="tx1"/>
                </a:solidFill>
                <a:effectLst/>
                <a:latin typeface="+mn-lt"/>
                <a:ea typeface="+mn-ea"/>
                <a:cs typeface="+mn-cs"/>
              </a:rPr>
              <a:t> </a:t>
            </a:r>
            <a:r>
              <a:rPr lang="en-US" sz="800" b="1" kern="1200" dirty="0">
                <a:solidFill>
                  <a:schemeClr val="tx1"/>
                </a:solidFill>
                <a:effectLst/>
                <a:latin typeface="+mn-lt"/>
                <a:ea typeface="+mn-ea"/>
                <a:cs typeface="+mn-cs"/>
              </a:rPr>
              <a:t>Singapore: </a:t>
            </a:r>
            <a:r>
              <a:rPr lang="en-US" sz="800" b="0" kern="1200" dirty="0">
                <a:solidFill>
                  <a:schemeClr val="tx1"/>
                </a:solidFill>
                <a:effectLst/>
                <a:latin typeface="+mn-lt"/>
                <a:ea typeface="+mn-ea"/>
                <a:cs typeface="+mn-cs"/>
              </a:rPr>
              <a:t>This publication is distributed in Singapore by Bank Julius Baer &amp; Co. Ltd., Singapore branch, and is available for accredited investors or institutional investors only. This publication does not constitute an ‘advertisement’ as defined under Sections 275 or 305 respectively of the Securities and Futures Act, Cap. 289 of Singapore (</a:t>
            </a:r>
            <a:r>
              <a:rPr lang="en-US" sz="800" b="0" kern="1200" dirty="0" err="1">
                <a:solidFill>
                  <a:schemeClr val="tx1"/>
                </a:solidFill>
                <a:effectLst/>
                <a:latin typeface="+mn-lt"/>
                <a:ea typeface="+mn-ea"/>
                <a:cs typeface="+mn-cs"/>
              </a:rPr>
              <a:t>SFA</a:t>
            </a:r>
            <a:r>
              <a:rPr lang="en-US" sz="800" b="0" kern="1200" dirty="0">
                <a:solidFill>
                  <a:schemeClr val="tx1"/>
                </a:solidFill>
                <a:effectLst/>
                <a:latin typeface="+mn-lt"/>
                <a:ea typeface="+mn-ea"/>
                <a:cs typeface="+mn-cs"/>
              </a:rPr>
              <a:t>). As Bank Julius Baer &amp; Co. Ltd., Singapore branch, has a ‘Unit’ exemption under Section 100(2) of the Financial Advisers Act, Cap. 110 of Singapore (FAA), it is exempted from many of the requirements of the FAA, amongst others, the requirement to disclose any interest in, or any interest in the acquisition or disposal of, any securities or financial instruments that may be referred to in this publication. Further details of these exemptions are available on request. This publication has not been reviewed by and is not endorsed by the Monetary Authority of Singapore (MAS). Any document or material relating to the offer or sale, or invitation for subscription or purchase, of securities or investment funds (i.e. collective investment schemes) may not be circulated or distributed, nor may such securities or investment funds be offered or sold, or be made the subject of an invitation for subscription or purchase, whether directly or indirectly, to persons in Singapore other than (</a:t>
            </a:r>
            <a:r>
              <a:rPr lang="en-US" sz="800" b="0" kern="1200" dirty="0" err="1">
                <a:solidFill>
                  <a:schemeClr val="tx1"/>
                </a:solidFill>
                <a:effectLst/>
                <a:latin typeface="+mn-lt"/>
                <a:ea typeface="+mn-ea"/>
                <a:cs typeface="+mn-cs"/>
              </a:rPr>
              <a:t>i</a:t>
            </a:r>
            <a:r>
              <a:rPr lang="en-US" sz="800" b="0" kern="1200" dirty="0">
                <a:solidFill>
                  <a:schemeClr val="tx1"/>
                </a:solidFill>
                <a:effectLst/>
                <a:latin typeface="+mn-lt"/>
                <a:ea typeface="+mn-ea"/>
                <a:cs typeface="+mn-cs"/>
              </a:rPr>
              <a:t>) to an institutional investor under Section 274 or 304 respectively of the </a:t>
            </a:r>
            <a:r>
              <a:rPr lang="en-US" sz="800" b="0" kern="1200" dirty="0" err="1">
                <a:solidFill>
                  <a:schemeClr val="tx1"/>
                </a:solidFill>
                <a:effectLst/>
                <a:latin typeface="+mn-lt"/>
                <a:ea typeface="+mn-ea"/>
                <a:cs typeface="+mn-cs"/>
              </a:rPr>
              <a:t>SFA</a:t>
            </a:r>
            <a:r>
              <a:rPr lang="en-US" sz="800" b="0" kern="1200" dirty="0">
                <a:solidFill>
                  <a:schemeClr val="tx1"/>
                </a:solidFill>
                <a:effectLst/>
                <a:latin typeface="+mn-lt"/>
                <a:ea typeface="+mn-ea"/>
                <a:cs typeface="+mn-cs"/>
              </a:rPr>
              <a:t>, (ii) to a relevant person (which includes an accredited investor), or any person pursuant to Section 275(1A) or 305(2) respectively, and in accordance with</a:t>
            </a:r>
            <a:endParaRPr lang="en-GB" sz="800" kern="1200" dirty="0">
              <a:solidFill>
                <a:schemeClr val="tx1"/>
              </a:solidFill>
              <a:effectLst/>
              <a:latin typeface="+mn-lt"/>
              <a:ea typeface="+mn-ea"/>
              <a:cs typeface="+mn-cs"/>
            </a:endParaRPr>
          </a:p>
        </p:txBody>
      </p:sp>
      <p:sp>
        <p:nvSpPr>
          <p:cNvPr id="8" name="Rectangle 7"/>
          <p:cNvSpPr/>
          <p:nvPr userDrawn="1"/>
        </p:nvSpPr>
        <p:spPr bwMode="gray">
          <a:xfrm>
            <a:off x="396082"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(2/4)</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4157748805"/>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I_Distr_Int_3-4_Instr">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b="0" kern="1200" dirty="0">
                <a:solidFill>
                  <a:schemeClr val="tx1"/>
                </a:solidFill>
                <a:effectLst/>
                <a:latin typeface="+mn-lt"/>
                <a:ea typeface="+mn-ea"/>
                <a:cs typeface="+mn-cs"/>
              </a:rPr>
              <a:t>the conditions specified in Section 275 or 305 respectively of the </a:t>
            </a:r>
            <a:r>
              <a:rPr lang="en-US" sz="800" b="0" kern="1200" dirty="0" err="1">
                <a:solidFill>
                  <a:schemeClr val="tx1"/>
                </a:solidFill>
                <a:effectLst/>
                <a:latin typeface="+mn-lt"/>
                <a:ea typeface="+mn-ea"/>
                <a:cs typeface="+mn-cs"/>
              </a:rPr>
              <a:t>SFA</a:t>
            </a:r>
            <a:r>
              <a:rPr lang="en-US" sz="800" b="0" kern="1200" dirty="0">
                <a:solidFill>
                  <a:schemeClr val="tx1"/>
                </a:solidFill>
                <a:effectLst/>
                <a:latin typeface="+mn-lt"/>
                <a:ea typeface="+mn-ea"/>
                <a:cs typeface="+mn-cs"/>
              </a:rPr>
              <a:t>, or (iii) otherwise pursuant to, and in accordance with the conditions of, any other applicable provision of the </a:t>
            </a:r>
            <a:r>
              <a:rPr lang="en-US" sz="800" b="0" kern="1200" dirty="0" err="1">
                <a:solidFill>
                  <a:schemeClr val="tx1"/>
                </a:solidFill>
                <a:effectLst/>
                <a:latin typeface="+mn-lt"/>
                <a:ea typeface="+mn-ea"/>
                <a:cs typeface="+mn-cs"/>
              </a:rPr>
              <a:t>SFA</a:t>
            </a:r>
            <a:r>
              <a:rPr lang="en-US" sz="800" b="0" kern="1200" dirty="0">
                <a:solidFill>
                  <a:schemeClr val="tx1"/>
                </a:solidFill>
                <a:effectLst/>
                <a:latin typeface="+mn-lt"/>
                <a:ea typeface="+mn-ea"/>
                <a:cs typeface="+mn-cs"/>
              </a:rPr>
              <a:t>. In particular, for investment funds that are not </a:t>
            </a:r>
            <a:r>
              <a:rPr lang="en-US" sz="800" b="0" kern="1200" dirty="0" err="1">
                <a:solidFill>
                  <a:schemeClr val="tx1"/>
                </a:solidFill>
                <a:effectLst/>
                <a:latin typeface="+mn-lt"/>
                <a:ea typeface="+mn-ea"/>
                <a:cs typeface="+mn-cs"/>
              </a:rPr>
              <a:t>authorised</a:t>
            </a:r>
            <a:r>
              <a:rPr lang="en-US" sz="800" b="0" kern="1200" dirty="0">
                <a:solidFill>
                  <a:schemeClr val="tx1"/>
                </a:solidFill>
                <a:effectLst/>
                <a:latin typeface="+mn-lt"/>
                <a:ea typeface="+mn-ea"/>
                <a:cs typeface="+mn-cs"/>
              </a:rPr>
              <a:t> or </a:t>
            </a:r>
            <a:r>
              <a:rPr lang="en-US" sz="800" b="0" kern="1200" dirty="0" err="1">
                <a:solidFill>
                  <a:schemeClr val="tx1"/>
                </a:solidFill>
                <a:effectLst/>
                <a:latin typeface="+mn-lt"/>
                <a:ea typeface="+mn-ea"/>
                <a:cs typeface="+mn-cs"/>
              </a:rPr>
              <a:t>recognised</a:t>
            </a:r>
            <a:r>
              <a:rPr lang="en-US" sz="800" b="0" kern="1200" dirty="0">
                <a:solidFill>
                  <a:schemeClr val="tx1"/>
                </a:solidFill>
                <a:effectLst/>
                <a:latin typeface="+mn-lt"/>
                <a:ea typeface="+mn-ea"/>
                <a:cs typeface="+mn-cs"/>
              </a:rPr>
              <a:t> by the MAS, units in such funds are not allowed to be offered to the retail public; any written material issued to persons as aforementioned in connection with an offer is not a prospectus as defined in the </a:t>
            </a:r>
            <a:r>
              <a:rPr lang="en-US" sz="800" b="0" kern="1200" dirty="0" err="1">
                <a:solidFill>
                  <a:schemeClr val="tx1"/>
                </a:solidFill>
                <a:effectLst/>
                <a:latin typeface="+mn-lt"/>
                <a:ea typeface="+mn-ea"/>
                <a:cs typeface="+mn-cs"/>
              </a:rPr>
              <a:t>SFA</a:t>
            </a:r>
            <a:r>
              <a:rPr lang="en-US" sz="800" b="0" kern="1200" dirty="0">
                <a:solidFill>
                  <a:schemeClr val="tx1"/>
                </a:solidFill>
                <a:effectLst/>
                <a:latin typeface="+mn-lt"/>
                <a:ea typeface="+mn-ea"/>
                <a:cs typeface="+mn-cs"/>
              </a:rPr>
              <a:t> and, accordingly, statutory liability under the </a:t>
            </a:r>
            <a:r>
              <a:rPr lang="en-US" sz="800" b="0" kern="1200" dirty="0" err="1">
                <a:solidFill>
                  <a:schemeClr val="tx1"/>
                </a:solidFill>
                <a:effectLst/>
                <a:latin typeface="+mn-lt"/>
                <a:ea typeface="+mn-ea"/>
                <a:cs typeface="+mn-cs"/>
              </a:rPr>
              <a:t>SFA</a:t>
            </a:r>
            <a:r>
              <a:rPr lang="en-US" sz="800" b="0" kern="1200" dirty="0">
                <a:solidFill>
                  <a:schemeClr val="tx1"/>
                </a:solidFill>
                <a:effectLst/>
                <a:latin typeface="+mn-lt"/>
                <a:ea typeface="+mn-ea"/>
                <a:cs typeface="+mn-cs"/>
              </a:rPr>
              <a:t> in relation to the content of prospectuses does not apply, and investors should consider carefully whether the investment is suitable for them. Please contact a representative of Bank Julius Baer &amp; Co. Ltd., Singapore branch, with respect to any inquiries concerning this publication. Bank Julius Baer &amp; Co. Ltd. (</a:t>
            </a:r>
            <a:r>
              <a:rPr lang="en-US" sz="800" b="0" kern="1200" dirty="0" err="1">
                <a:solidFill>
                  <a:schemeClr val="tx1"/>
                </a:solidFill>
                <a:effectLst/>
                <a:latin typeface="+mn-lt"/>
                <a:ea typeface="+mn-ea"/>
                <a:cs typeface="+mn-cs"/>
              </a:rPr>
              <a:t>UEN</a:t>
            </a:r>
            <a:r>
              <a:rPr lang="en-US" sz="800" b="0" kern="1200" dirty="0">
                <a:solidFill>
                  <a:schemeClr val="tx1"/>
                </a:solidFill>
                <a:effectLst/>
                <a:latin typeface="+mn-lt"/>
                <a:ea typeface="+mn-ea"/>
                <a:cs typeface="+mn-cs"/>
              </a:rPr>
              <a:t> - T07FC7005G) is incorporated in Switzerland with limited liability.</a:t>
            </a:r>
            <a:r>
              <a:rPr lang="en-US" sz="800" b="0" kern="1200" baseline="0" dirty="0">
                <a:solidFill>
                  <a:schemeClr val="tx1"/>
                </a:solidFill>
                <a:effectLst/>
                <a:latin typeface="+mn-lt"/>
                <a:ea typeface="+mn-ea"/>
                <a:cs typeface="+mn-cs"/>
              </a:rPr>
              <a:t> </a:t>
            </a:r>
            <a:r>
              <a:rPr lang="en-US" sz="800" b="1" kern="1200" dirty="0">
                <a:solidFill>
                  <a:schemeClr val="tx1"/>
                </a:solidFill>
                <a:effectLst/>
                <a:latin typeface="+mn-lt"/>
                <a:ea typeface="+mn-ea"/>
                <a:cs typeface="+mn-cs"/>
              </a:rPr>
              <a:t>South Africa: </a:t>
            </a:r>
            <a:r>
              <a:rPr lang="en-US" sz="800" kern="1200" dirty="0">
                <a:solidFill>
                  <a:schemeClr val="tx1"/>
                </a:solidFill>
                <a:effectLst/>
                <a:latin typeface="+mn-lt"/>
                <a:ea typeface="+mn-ea"/>
                <a:cs typeface="+mn-cs"/>
              </a:rPr>
              <a:t>This publication is distributed by Julius Baer South Africa (Pty) Ltd, which is an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financial services provider (</a:t>
            </a:r>
            <a:r>
              <a:rPr lang="en-US" sz="800" kern="1200" dirty="0" err="1">
                <a:solidFill>
                  <a:schemeClr val="tx1"/>
                </a:solidFill>
                <a:effectLst/>
                <a:latin typeface="+mn-lt"/>
                <a:ea typeface="+mn-ea"/>
                <a:cs typeface="+mn-cs"/>
              </a:rPr>
              <a:t>FSP</a:t>
            </a:r>
            <a:r>
              <a:rPr lang="en-US" sz="800" kern="1200" dirty="0">
                <a:solidFill>
                  <a:schemeClr val="tx1"/>
                </a:solidFill>
                <a:effectLst/>
                <a:latin typeface="+mn-lt"/>
                <a:ea typeface="+mn-ea"/>
                <a:cs typeface="+mn-cs"/>
              </a:rPr>
              <a:t> no. 49273) approved by the Financial Sector Conduct Authority. </a:t>
            </a:r>
            <a:r>
              <a:rPr lang="en-US" sz="800" b="1" kern="1200" dirty="0">
                <a:solidFill>
                  <a:schemeClr val="tx1"/>
                </a:solidFill>
                <a:effectLst/>
                <a:latin typeface="+mn-lt"/>
                <a:ea typeface="+mn-ea"/>
                <a:cs typeface="+mn-cs"/>
              </a:rPr>
              <a:t>S</a:t>
            </a:r>
            <a:r>
              <a:rPr lang="en-GB" sz="800" b="1" kern="1200" dirty="0">
                <a:solidFill>
                  <a:schemeClr val="tx1"/>
                </a:solidFill>
                <a:effectLst/>
                <a:latin typeface="+mn-lt"/>
                <a:ea typeface="+mn-ea"/>
                <a:cs typeface="+mn-cs"/>
              </a:rPr>
              <a:t>pain: </a:t>
            </a:r>
            <a:r>
              <a:rPr lang="en-GB" sz="800" kern="1200" dirty="0">
                <a:solidFill>
                  <a:schemeClr val="tx1"/>
                </a:solidFill>
                <a:effectLst/>
                <a:latin typeface="+mn-lt"/>
                <a:ea typeface="+mn-ea"/>
                <a:cs typeface="+mn-cs"/>
              </a:rPr>
              <a:t>Julius Baer </a:t>
            </a:r>
            <a:r>
              <a:rPr lang="en-GB" sz="800" kern="1200" dirty="0" err="1">
                <a:solidFill>
                  <a:schemeClr val="tx1"/>
                </a:solidFill>
                <a:effectLst/>
                <a:latin typeface="+mn-lt"/>
                <a:ea typeface="+mn-ea"/>
                <a:cs typeface="+mn-cs"/>
              </a:rPr>
              <a:t>Agencia</a:t>
            </a:r>
            <a:r>
              <a:rPr lang="en-GB" sz="800" kern="1200" dirty="0">
                <a:solidFill>
                  <a:schemeClr val="tx1"/>
                </a:solidFill>
                <a:effectLst/>
                <a:latin typeface="+mn-lt"/>
                <a:ea typeface="+mn-ea"/>
                <a:cs typeface="+mn-cs"/>
              </a:rPr>
              <a:t> de </a:t>
            </a:r>
            <a:r>
              <a:rPr lang="en-GB" sz="800" kern="1200" dirty="0" err="1">
                <a:solidFill>
                  <a:schemeClr val="tx1"/>
                </a:solidFill>
                <a:effectLst/>
                <a:latin typeface="+mn-lt"/>
                <a:ea typeface="+mn-ea"/>
                <a:cs typeface="+mn-cs"/>
              </a:rPr>
              <a:t>Valores</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S.A.U</a:t>
            </a:r>
            <a:r>
              <a:rPr lang="en-GB" sz="800" kern="1200" dirty="0">
                <a:solidFill>
                  <a:schemeClr val="tx1"/>
                </a:solidFill>
                <a:effectLst/>
                <a:latin typeface="+mn-lt"/>
                <a:ea typeface="+mn-ea"/>
                <a:cs typeface="+mn-cs"/>
              </a:rPr>
              <a:t>. and Julius Baer </a:t>
            </a:r>
            <a:r>
              <a:rPr lang="en-GB" sz="800" kern="1200" dirty="0" err="1">
                <a:solidFill>
                  <a:schemeClr val="tx1"/>
                </a:solidFill>
                <a:effectLst/>
                <a:latin typeface="+mn-lt"/>
                <a:ea typeface="+mn-ea"/>
                <a:cs typeface="+mn-cs"/>
              </a:rPr>
              <a:t>Gestión</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S.G.I.I.C</a:t>
            </a:r>
            <a:r>
              <a:rPr lang="en-GB" sz="800" kern="1200" dirty="0">
                <a:solidFill>
                  <a:schemeClr val="tx1"/>
                </a:solidFill>
                <a:effectLst/>
                <a:latin typeface="+mn-lt"/>
                <a:ea typeface="+mn-ea"/>
                <a:cs typeface="+mn-cs"/>
              </a:rPr>
              <a:t>, S.A., both authorised and regulated by the </a:t>
            </a:r>
            <a:r>
              <a:rPr lang="en-GB" sz="800" kern="1200" dirty="0" err="1">
                <a:solidFill>
                  <a:schemeClr val="tx1"/>
                </a:solidFill>
                <a:effectLst/>
                <a:latin typeface="+mn-lt"/>
                <a:ea typeface="+mn-ea"/>
                <a:cs typeface="+mn-cs"/>
              </a:rPr>
              <a:t>Comisión</a:t>
            </a:r>
            <a:r>
              <a:rPr lang="en-GB" sz="800" kern="1200" dirty="0">
                <a:solidFill>
                  <a:schemeClr val="tx1"/>
                </a:solidFill>
                <a:effectLst/>
                <a:latin typeface="+mn-lt"/>
                <a:ea typeface="+mn-ea"/>
                <a:cs typeface="+mn-cs"/>
              </a:rPr>
              <a:t> Nacional del Mercado de </a:t>
            </a:r>
            <a:r>
              <a:rPr lang="en-GB" sz="800" kern="1200" dirty="0" err="1">
                <a:solidFill>
                  <a:schemeClr val="tx1"/>
                </a:solidFill>
                <a:effectLst/>
                <a:latin typeface="+mn-lt"/>
                <a:ea typeface="+mn-ea"/>
                <a:cs typeface="+mn-cs"/>
              </a:rPr>
              <a:t>Valores</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CNMV</a:t>
            </a:r>
            <a:r>
              <a:rPr lang="en-GB" sz="800" kern="1200" dirty="0">
                <a:solidFill>
                  <a:schemeClr val="tx1"/>
                </a:solidFill>
                <a:effectLst/>
                <a:latin typeface="+mn-lt"/>
                <a:ea typeface="+mn-ea"/>
                <a:cs typeface="+mn-cs"/>
              </a:rPr>
              <a:t>), disseminate research to their clients. </a:t>
            </a:r>
            <a:r>
              <a:rPr lang="en-GB" sz="800" b="1" kern="1200" dirty="0">
                <a:solidFill>
                  <a:schemeClr val="tx1"/>
                </a:solidFill>
                <a:effectLst/>
                <a:latin typeface="+mn-lt"/>
                <a:ea typeface="+mn-ea"/>
                <a:cs typeface="+mn-cs"/>
              </a:rPr>
              <a:t>Switzerland: </a:t>
            </a:r>
            <a:r>
              <a:rPr lang="en-GB" sz="800" kern="1200" dirty="0">
                <a:solidFill>
                  <a:schemeClr val="tx1"/>
                </a:solidFill>
                <a:effectLst/>
                <a:latin typeface="+mn-lt"/>
                <a:ea typeface="+mn-ea"/>
                <a:cs typeface="+mn-cs"/>
              </a:rPr>
              <a:t>This publication is distributed by Bank Julius Baer &amp; Co. Ltd., Zurich, authorised and regulated by the Swiss Financial Market Supervisory Authority (</a:t>
            </a:r>
            <a:r>
              <a:rPr lang="en-GB" sz="800" kern="1200" dirty="0" err="1">
                <a:solidFill>
                  <a:schemeClr val="tx1"/>
                </a:solidFill>
                <a:effectLst/>
                <a:latin typeface="+mn-lt"/>
                <a:ea typeface="+mn-ea"/>
                <a:cs typeface="+mn-cs"/>
              </a:rPr>
              <a:t>FINMA</a:t>
            </a:r>
            <a:r>
              <a:rPr lang="en-GB" sz="80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The Bahamas: </a:t>
            </a:r>
            <a:r>
              <a:rPr lang="en-US" sz="800" kern="1200" dirty="0">
                <a:solidFill>
                  <a:schemeClr val="tx1"/>
                </a:solidFill>
                <a:effectLst/>
                <a:latin typeface="+mn-lt"/>
                <a:ea typeface="+mn-ea"/>
                <a:cs typeface="+mn-cs"/>
              </a:rPr>
              <a:t>This publication is distributed by Julius Baer Bank (Bahamas) Limited, an entity licensed by the Central Bank of The Bahamas and regulated by the Securities Commission of The Bahamas. This publication does not constitute a prospectus or a communication for the purposes of the Securities Industry Act, 2011, or the Securities Industry Regulations, 2012. In addition, it is only intended for persons who are designated or who are deemed ‘non-resident’ for the purposes of Bahamian Exchange Control Regulations and Rules. </a:t>
            </a:r>
            <a:r>
              <a:rPr lang="en-GB" sz="800" b="1" kern="1200" dirty="0">
                <a:solidFill>
                  <a:schemeClr val="tx1"/>
                </a:solidFill>
                <a:effectLst/>
                <a:latin typeface="+mn-lt"/>
                <a:ea typeface="+mn-ea"/>
                <a:cs typeface="+mn-cs"/>
              </a:rPr>
              <a:t>United Kingdom: </a:t>
            </a:r>
            <a:r>
              <a:rPr lang="en-GB" sz="800" b="0" kern="1200" dirty="0">
                <a:solidFill>
                  <a:schemeClr val="tx1"/>
                </a:solidFill>
                <a:effectLst/>
                <a:latin typeface="+mn-lt"/>
                <a:ea typeface="+mn-ea"/>
                <a:cs typeface="+mn-cs"/>
              </a:rPr>
              <a:t>J</a:t>
            </a:r>
            <a:r>
              <a:rPr lang="en-US" sz="800" kern="1200" dirty="0" err="1">
                <a:solidFill>
                  <a:schemeClr val="tx1"/>
                </a:solidFill>
                <a:effectLst/>
                <a:latin typeface="+mn-lt"/>
                <a:ea typeface="+mn-ea"/>
                <a:cs typeface="+mn-cs"/>
              </a:rPr>
              <a:t>ulius</a:t>
            </a:r>
            <a:r>
              <a:rPr lang="en-US" sz="800" kern="1200" dirty="0">
                <a:solidFill>
                  <a:schemeClr val="tx1"/>
                </a:solidFill>
                <a:effectLst/>
                <a:latin typeface="+mn-lt"/>
                <a:ea typeface="+mn-ea"/>
                <a:cs typeface="+mn-cs"/>
              </a:rPr>
              <a:t> Baer International Limited, which is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and regulated by the Financial Conduct Authority (</a:t>
            </a:r>
            <a:r>
              <a:rPr lang="en-US" sz="800" kern="1200" dirty="0" err="1">
                <a:solidFill>
                  <a:schemeClr val="tx1"/>
                </a:solidFill>
                <a:effectLst/>
                <a:latin typeface="+mn-lt"/>
                <a:ea typeface="+mn-ea"/>
                <a:cs typeface="+mn-cs"/>
              </a:rPr>
              <a:t>FCA</a:t>
            </a:r>
            <a:r>
              <a:rPr lang="en-US" sz="800" kern="1200" dirty="0">
                <a:solidFill>
                  <a:schemeClr val="tx1"/>
                </a:solidFill>
                <a:effectLst/>
                <a:latin typeface="+mn-lt"/>
                <a:ea typeface="+mn-ea"/>
                <a:cs typeface="+mn-cs"/>
              </a:rPr>
              <a:t>), distributes this publication to its clients and potential clients. Where communicated in the UK, this publication is a financial promotion that has been approved by Julius Baer International Limited for distribution in the UK. Some of the services mentioned in this publication may be provided by members of the Julius Baer Group outside the UK. Rules made by the </a:t>
            </a:r>
            <a:r>
              <a:rPr lang="en-US" sz="800" kern="1200" dirty="0" err="1">
                <a:solidFill>
                  <a:schemeClr val="tx1"/>
                </a:solidFill>
                <a:effectLst/>
                <a:latin typeface="+mn-lt"/>
                <a:ea typeface="+mn-ea"/>
                <a:cs typeface="+mn-cs"/>
              </a:rPr>
              <a:t>FCA</a:t>
            </a:r>
            <a:r>
              <a:rPr lang="en-US" sz="800" kern="1200" dirty="0">
                <a:solidFill>
                  <a:schemeClr val="tx1"/>
                </a:solidFill>
                <a:effectLst/>
                <a:latin typeface="+mn-lt"/>
                <a:ea typeface="+mn-ea"/>
                <a:cs typeface="+mn-cs"/>
              </a:rPr>
              <a:t> for the protection of retail clients do not apply to services provided by members of the Julius Baer Group outside the UK, and the Financial Services Compensation Scheme will not apply. Julius Baer International Limited does not provide legal or tax advice. If information on a particular tax treatment is provided, this does not mean that it applies to the client’s individual circumstances, and it may be subject to change in the future. Clients should obtain independent tax advice in relation to their individual circumstances from a tax advisor before deciding whether to invest. Julius Baer International Limited provides advice on a limited range of investment products (restricted advice). </a:t>
            </a:r>
            <a:r>
              <a:rPr lang="en-GB" sz="800" b="1" kern="1200" dirty="0">
                <a:solidFill>
                  <a:schemeClr val="tx1"/>
                </a:solidFill>
                <a:effectLst/>
                <a:latin typeface="+mn-lt"/>
                <a:ea typeface="+mn-ea"/>
                <a:cs typeface="+mn-cs"/>
              </a:rPr>
              <a:t>Uruguay:</a:t>
            </a:r>
            <a:r>
              <a:rPr lang="en-GB" sz="800" kern="1200" dirty="0">
                <a:solidFill>
                  <a:schemeClr val="tx1"/>
                </a:solidFill>
                <a:effectLst/>
                <a:latin typeface="+mn-lt"/>
                <a:ea typeface="+mn-ea"/>
                <a:cs typeface="+mn-cs"/>
              </a:rPr>
              <a:t> </a:t>
            </a:r>
            <a:r>
              <a:rPr lang="en-US" sz="800" kern="1200" dirty="0">
                <a:solidFill>
                  <a:schemeClr val="tx1"/>
                </a:solidFill>
                <a:effectLst/>
                <a:latin typeface="+mn-lt"/>
                <a:ea typeface="+mn-ea"/>
                <a:cs typeface="+mn-cs"/>
              </a:rPr>
              <a:t> In the case this publication is construed as an offer, recommendation or solicitation for the sale or purchase of any securities or other financial instruments, the same are being placed relying on a private placement exemption (“</a:t>
            </a:r>
            <a:r>
              <a:rPr lang="en-US" sz="800" kern="1200" dirty="0" err="1">
                <a:solidFill>
                  <a:schemeClr val="tx1"/>
                </a:solidFill>
                <a:effectLst/>
                <a:latin typeface="+mn-lt"/>
                <a:ea typeface="+mn-ea"/>
                <a:cs typeface="+mn-cs"/>
              </a:rPr>
              <a:t>oferta</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privada</a:t>
            </a:r>
            <a:r>
              <a:rPr lang="en-US" sz="800" kern="1200" dirty="0">
                <a:solidFill>
                  <a:schemeClr val="tx1"/>
                </a:solidFill>
                <a:effectLst/>
                <a:latin typeface="+mn-lt"/>
                <a:ea typeface="+mn-ea"/>
                <a:cs typeface="+mn-cs"/>
              </a:rPr>
              <a:t>”) pursuant to Section 2 of Law No°18,627 and are not and will not be registered with the Financial Services Superintendence of the Central Bank of Uruguay to be publicly offered in Uruguay. In the case of any closed-ended or private equity funds, the relevant securities are not investment funds regulated by Uruguayan Law No.°16,774 dated September 27, 1996, as amended. If you are located in Uruguay, you confirm that you fully understand the language in which this publication and all documents referred to herein are drafted and you have no need for any document whatsoever to be provided in Spanish or any other language.</a:t>
            </a:r>
          </a:p>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solidFill>
                  <a:srgbClr val="000000"/>
                </a:solidFill>
              </a:rPr>
              <a:t>United States: </a:t>
            </a:r>
            <a:r>
              <a:rPr lang="en-GB" sz="800" noProof="0" dirty="0">
                <a:solidFill>
                  <a:srgbClr val="000000"/>
                </a:solidFill>
              </a:rPr>
              <a:t>NEITHER THIS PUBLICATION NOR ANY COPY THEREOF MAY BE SENT, TAKEN INTO OR DISTRIBUTED IN THE UNITED STATES OR TO ANY US PERSON.</a:t>
            </a:r>
          </a:p>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endParaRPr lang="en-GB" sz="800" noProof="0" dirty="0">
              <a:solidFill>
                <a:srgbClr val="000000"/>
              </a:solidFill>
            </a:endParaRPr>
          </a:p>
        </p:txBody>
      </p:sp>
      <p:sp>
        <p:nvSpPr>
          <p:cNvPr id="7" name="Rectangle 6"/>
          <p:cNvSpPr/>
          <p:nvPr userDrawn="1"/>
        </p:nvSpPr>
        <p:spPr bwMode="gray">
          <a:xfrm>
            <a:off x="395288" y="709200"/>
            <a:ext cx="8353425"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(3/4)</a:t>
            </a:r>
          </a:p>
        </p:txBody>
      </p:sp>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287625257"/>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I_Distr_Int_4-4_Instr">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5288" y="1485900"/>
            <a:ext cx="83534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and research from research providers such as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ESG</a:t>
            </a:r>
            <a:r>
              <a:rPr lang="en-US" sz="800" kern="1200" dirty="0">
                <a:solidFill>
                  <a:schemeClr val="tx1"/>
                </a:solidFill>
                <a:effectLst/>
                <a:latin typeface="+mn-lt"/>
                <a:ea typeface="+mn-ea"/>
                <a:cs typeface="+mn-cs"/>
              </a:rPr>
              <a:t> Research LLC or its affiliates. Issuers mentioned or included in any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ESG</a:t>
            </a:r>
            <a:r>
              <a:rPr lang="en-US" sz="800" kern="1200" dirty="0">
                <a:solidFill>
                  <a:schemeClr val="tx1"/>
                </a:solidFill>
                <a:effectLst/>
                <a:latin typeface="+mn-lt"/>
                <a:ea typeface="+mn-ea"/>
                <a:cs typeface="+mn-cs"/>
              </a:rPr>
              <a:t> Research LLC materials may be a client of or affiliated with a client of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Inc.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or another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subsidiary.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or research,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or research. Credit and/or research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endParaRPr lang="en-GB" sz="8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noProof="0" dirty="0"/>
              <a:t>© Julius Baer Group, 2020</a:t>
            </a:r>
            <a:endParaRPr lang="en-GB" sz="800" b="0" noProof="0" dirty="0">
              <a:solidFill>
                <a:srgbClr val="000000"/>
              </a:solidFill>
            </a:endParaRPr>
          </a:p>
        </p:txBody>
      </p:sp>
      <p:sp>
        <p:nvSpPr>
          <p:cNvPr id="7" name="Rectangle 6"/>
          <p:cNvSpPr/>
          <p:nvPr userDrawn="1"/>
        </p:nvSpPr>
        <p:spPr bwMode="gray">
          <a:xfrm>
            <a:off x="395288" y="709200"/>
            <a:ext cx="8353425"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(4/4)</a:t>
            </a:r>
          </a:p>
        </p:txBody>
      </p:sp>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605264494"/>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I_Distr_CH">
    <p:spTree>
      <p:nvGrpSpPr>
        <p:cNvPr id="1" name=""/>
        <p:cNvGrpSpPr/>
        <p:nvPr/>
      </p:nvGrpSpPr>
      <p:grpSpPr>
        <a:xfrm>
          <a:off x="0" y="0"/>
          <a:ext cx="0" cy="0"/>
          <a:chOff x="0" y="0"/>
          <a:chExt cx="0" cy="0"/>
        </a:xfrm>
      </p:grpSpPr>
      <p:sp>
        <p:nvSpPr>
          <p:cNvPr id="2" name="TextBox 1"/>
          <p:cNvSpPr txBox="1"/>
          <p:nvPr userDrawn="1"/>
        </p:nvSpPr>
        <p:spPr bwMode="gray">
          <a:xfrm>
            <a:off x="396067"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0"/>
            <a:ext cx="8352631" cy="449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US"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p>
          <a:p>
            <a:pPr marL="0" indent="0">
              <a:lnSpc>
                <a:spcPct val="100000"/>
              </a:lnSpc>
              <a:spcBef>
                <a:spcPts val="0"/>
              </a:spcBef>
              <a:spcAft>
                <a:spcPts val="600"/>
              </a:spcAft>
              <a:buNone/>
            </a:pPr>
            <a:r>
              <a:rPr lang="en-GB" sz="800" b="1" noProof="0" dirty="0"/>
              <a:t>Switzerland: </a:t>
            </a:r>
            <a:r>
              <a:rPr lang="en-US" sz="800" b="0" noProof="0" dirty="0"/>
              <a:t>This publication is distributed by Bank Julius Baer &amp; Co. Ltd., Zurich, </a:t>
            </a:r>
            <a:r>
              <a:rPr lang="en-US" sz="800" b="0" noProof="0" dirty="0" err="1"/>
              <a:t>authorised</a:t>
            </a:r>
            <a:r>
              <a:rPr lang="en-US" sz="800" b="0" noProof="0" dirty="0"/>
              <a:t> and regulated by the Swiss Financial Market Supervisory Authority (</a:t>
            </a:r>
            <a:r>
              <a:rPr lang="en-US" sz="800" b="0" noProof="0" dirty="0" err="1"/>
              <a:t>FINMA</a:t>
            </a:r>
            <a:r>
              <a:rPr lang="en-US" sz="800" b="0" noProof="0" dirty="0"/>
              <a:t>).</a:t>
            </a:r>
            <a:endParaRPr lang="en-GB" sz="800" b="0" noProof="0" dirty="0"/>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US"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endParaRPr lang="en-GB" sz="800" kern="1200" dirty="0">
              <a:solidFill>
                <a:schemeClr val="tx1"/>
              </a:solidFill>
              <a:effectLst/>
              <a:latin typeface="+mn-lt"/>
              <a:ea typeface="+mn-ea"/>
              <a:cs typeface="+mn-cs"/>
            </a:endParaRPr>
          </a:p>
          <a:p>
            <a:pPr marL="0" indent="0">
              <a:lnSpc>
                <a:spcPct val="100000"/>
              </a:lnSpc>
              <a:spcBef>
                <a:spcPts val="0"/>
              </a:spcBef>
              <a:spcAft>
                <a:spcPts val="600"/>
              </a:spcAft>
              <a:buNone/>
            </a:pPr>
            <a:r>
              <a:rPr lang="en-GB" sz="800" noProof="0" dirty="0"/>
              <a:t>© Julius Baer Group, </a:t>
            </a:r>
            <a:r>
              <a:rPr lang="en-GB" sz="800" dirty="0"/>
              <a:t>2020</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715006515"/>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I_Distr_CH_Instr">
    <p:spTree>
      <p:nvGrpSpPr>
        <p:cNvPr id="1" name=""/>
        <p:cNvGrpSpPr/>
        <p:nvPr/>
      </p:nvGrpSpPr>
      <p:grpSpPr>
        <a:xfrm>
          <a:off x="0" y="0"/>
          <a:ext cx="0" cy="0"/>
          <a:chOff x="0" y="0"/>
          <a:chExt cx="0" cy="0"/>
        </a:xfrm>
      </p:grpSpPr>
      <p:sp>
        <p:nvSpPr>
          <p:cNvPr id="2" name="TextBox 1"/>
          <p:cNvSpPr txBox="1"/>
          <p:nvPr userDrawn="1"/>
        </p:nvSpPr>
        <p:spPr bwMode="gray">
          <a:xfrm>
            <a:off x="396068"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2"/>
            <a:ext cx="8352631"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noProof="0" dirty="0"/>
              <a:t>Switzerland: </a:t>
            </a:r>
            <a:r>
              <a:rPr lang="en-US" sz="800" b="0" noProof="0" dirty="0"/>
              <a:t>This publication is distributed by Bank Julius Baer &amp; Co. Ltd., Zurich, </a:t>
            </a:r>
            <a:r>
              <a:rPr lang="en-US" sz="800" b="0" noProof="0" dirty="0" err="1"/>
              <a:t>authorised</a:t>
            </a:r>
            <a:r>
              <a:rPr lang="en-US" sz="800" b="0" noProof="0" dirty="0"/>
              <a:t> and regulated by the Swiss Financial Market Supervisory Authority (</a:t>
            </a:r>
            <a:r>
              <a:rPr lang="en-US" sz="800" b="0" noProof="0" dirty="0" err="1"/>
              <a:t>FINMA</a:t>
            </a:r>
            <a:r>
              <a:rPr lang="en-US" sz="800" b="0" noProof="0" dirty="0"/>
              <a:t>).</a:t>
            </a:r>
            <a:endParaRPr lang="en-GB" sz="800" b="0" noProof="0" dirty="0"/>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US"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and research from research providers such as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ESG</a:t>
            </a:r>
            <a:r>
              <a:rPr lang="en-US" sz="800" kern="1200" dirty="0">
                <a:solidFill>
                  <a:schemeClr val="tx1"/>
                </a:solidFill>
                <a:effectLst/>
                <a:latin typeface="+mn-lt"/>
                <a:ea typeface="+mn-ea"/>
                <a:cs typeface="+mn-cs"/>
              </a:rPr>
              <a:t> Research LLC or its affiliates. Issuers mentioned or included in any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ESG</a:t>
            </a:r>
            <a:r>
              <a:rPr lang="en-US" sz="800" kern="1200" dirty="0">
                <a:solidFill>
                  <a:schemeClr val="tx1"/>
                </a:solidFill>
                <a:effectLst/>
                <a:latin typeface="+mn-lt"/>
                <a:ea typeface="+mn-ea"/>
                <a:cs typeface="+mn-cs"/>
              </a:rPr>
              <a:t> Research LLC materials may be a client of or affiliated with a client of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Inc.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or another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subsidiary.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or research,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or research. Credit and/or research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endParaRPr lang="en-GB" sz="800" kern="1200" dirty="0">
              <a:solidFill>
                <a:schemeClr val="tx1"/>
              </a:solidFill>
              <a:effectLst/>
              <a:latin typeface="+mn-lt"/>
              <a:ea typeface="+mn-ea"/>
              <a:cs typeface="+mn-cs"/>
            </a:endParaRPr>
          </a:p>
          <a:p>
            <a:pPr marL="0" indent="0">
              <a:lnSpc>
                <a:spcPct val="100000"/>
              </a:lnSpc>
              <a:spcBef>
                <a:spcPts val="0"/>
              </a:spcBef>
              <a:spcAft>
                <a:spcPts val="600"/>
              </a:spcAft>
              <a:buNone/>
            </a:pPr>
            <a:r>
              <a:rPr lang="en-GB" sz="800" noProof="0" dirty="0"/>
              <a:t>© Julius Baer Group, </a:t>
            </a:r>
            <a:r>
              <a:rPr lang="en-GB" sz="800" dirty="0"/>
              <a:t>2020</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058925153"/>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Two Chart Slide">
    <p:spTree>
      <p:nvGrpSpPr>
        <p:cNvPr id="1" name=""/>
        <p:cNvGrpSpPr/>
        <p:nvPr/>
      </p:nvGrpSpPr>
      <p:grpSpPr>
        <a:xfrm>
          <a:off x="0" y="0"/>
          <a:ext cx="0" cy="0"/>
          <a:chOff x="0" y="0"/>
          <a:chExt cx="0" cy="0"/>
        </a:xfrm>
      </p:grpSpPr>
      <p:sp>
        <p:nvSpPr>
          <p:cNvPr id="12" name="Text Placeholder 3"/>
          <p:cNvSpPr>
            <a:spLocks noGrp="1"/>
          </p:cNvSpPr>
          <p:nvPr>
            <p:ph type="body" sz="quarter" idx="18" hasCustomPrompt="1"/>
          </p:nvPr>
        </p:nvSpPr>
        <p:spPr>
          <a:xfrm>
            <a:off x="395289" y="5984876"/>
            <a:ext cx="4032250" cy="396874"/>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3" name="Text Placeholder 3"/>
          <p:cNvSpPr>
            <a:spLocks noGrp="1"/>
          </p:cNvSpPr>
          <p:nvPr>
            <p:ph type="body" sz="quarter" idx="20" hasCustomPrompt="1"/>
          </p:nvPr>
        </p:nvSpPr>
        <p:spPr>
          <a:xfrm>
            <a:off x="4716464" y="5984877"/>
            <a:ext cx="4032249"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4" name="Picture Placeholder 9"/>
          <p:cNvSpPr>
            <a:spLocks noGrp="1"/>
          </p:cNvSpPr>
          <p:nvPr>
            <p:ph type="pic" sz="quarter" idx="21" hasCustomPrompt="1"/>
          </p:nvPr>
        </p:nvSpPr>
        <p:spPr>
          <a:xfrm>
            <a:off x="395290" y="1952626"/>
            <a:ext cx="4032249" cy="4032250"/>
          </a:xfrm>
          <a:solidFill>
            <a:srgbClr val="EFEEE5"/>
          </a:solidFill>
        </p:spPr>
        <p:txBody>
          <a:bodyPr anchor="ctr" anchorCtr="0"/>
          <a:lstStyle>
            <a:lvl1pPr algn="ctr">
              <a:defRPr b="0">
                <a:solidFill>
                  <a:srgbClr val="8D9697"/>
                </a:solidFill>
              </a:defRPr>
            </a:lvl1pPr>
          </a:lstStyle>
          <a:p>
            <a:r>
              <a:rPr lang="en-GB" noProof="0"/>
              <a:t>Activate and paste chart</a:t>
            </a:r>
          </a:p>
        </p:txBody>
      </p:sp>
      <p:sp>
        <p:nvSpPr>
          <p:cNvPr id="15" name="Picture Placeholder 9"/>
          <p:cNvSpPr>
            <a:spLocks noGrp="1"/>
          </p:cNvSpPr>
          <p:nvPr>
            <p:ph type="pic" sz="quarter" idx="22" hasCustomPrompt="1"/>
          </p:nvPr>
        </p:nvSpPr>
        <p:spPr>
          <a:xfrm>
            <a:off x="4718051" y="1952626"/>
            <a:ext cx="4030663" cy="4032250"/>
          </a:xfrm>
          <a:solidFill>
            <a:srgbClr val="EFEEE5"/>
          </a:solidFill>
        </p:spPr>
        <p:txBody>
          <a:bodyPr anchor="ctr" anchorCtr="0"/>
          <a:lstStyle>
            <a:lvl1pPr algn="ctr">
              <a:defRPr b="0">
                <a:solidFill>
                  <a:srgbClr val="8D9697"/>
                </a:solidFill>
              </a:defRPr>
            </a:lvl1pPr>
          </a:lstStyle>
          <a:p>
            <a:r>
              <a:rPr lang="en-GB" noProof="0"/>
              <a:t>Activate and paste chart</a:t>
            </a:r>
          </a:p>
        </p:txBody>
      </p:sp>
      <p:sp>
        <p:nvSpPr>
          <p:cNvPr id="16" name="Text Placeholder 7"/>
          <p:cNvSpPr>
            <a:spLocks noGrp="1"/>
          </p:cNvSpPr>
          <p:nvPr>
            <p:ph type="body" sz="quarter" idx="14" hasCustomPrompt="1"/>
          </p:nvPr>
        </p:nvSpPr>
        <p:spPr>
          <a:xfrm>
            <a:off x="395289" y="1485901"/>
            <a:ext cx="4032250"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17" name="Text Placeholder 7"/>
          <p:cNvSpPr>
            <a:spLocks noGrp="1"/>
          </p:cNvSpPr>
          <p:nvPr>
            <p:ph type="body" sz="quarter" idx="23" hasCustomPrompt="1"/>
          </p:nvPr>
        </p:nvSpPr>
        <p:spPr>
          <a:xfrm>
            <a:off x="4716464" y="1484313"/>
            <a:ext cx="4032250" cy="468312"/>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cxnSp>
        <p:nvCxnSpPr>
          <p:cNvPr id="18" name="Straight Connector 1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9"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endParaRPr lang="en-GB" dirty="0"/>
          </a:p>
        </p:txBody>
      </p:sp>
      <p:sp>
        <p:nvSpPr>
          <p:cNvPr id="20"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endParaRPr lang="en-GB" dirty="0"/>
          </a:p>
        </p:txBody>
      </p:sp>
      <p:sp>
        <p:nvSpPr>
          <p:cNvPr id="2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25"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26"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sp>
        <p:nvSpPr>
          <p:cNvPr id="24"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4778349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I_Distr_DE">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5289" y="1485902"/>
            <a:ext cx="8353424"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Germany: </a:t>
            </a:r>
            <a:r>
              <a:rPr lang="en-US" sz="800" kern="1200" dirty="0">
                <a:solidFill>
                  <a:schemeClr val="tx1"/>
                </a:solidFill>
                <a:effectLst/>
                <a:latin typeface="+mn-lt"/>
                <a:ea typeface="+mn-ea"/>
                <a:cs typeface="+mn-cs"/>
              </a:rPr>
              <a:t>Bank Julius </a:t>
            </a:r>
            <a:r>
              <a:rPr lang="en-US" sz="800" kern="1200" dirty="0" err="1">
                <a:solidFill>
                  <a:schemeClr val="tx1"/>
                </a:solidFill>
                <a:effectLst/>
                <a:latin typeface="+mn-lt"/>
                <a:ea typeface="+mn-ea"/>
                <a:cs typeface="+mn-cs"/>
              </a:rPr>
              <a:t>Bär</a:t>
            </a:r>
            <a:r>
              <a:rPr lang="en-US" sz="800" kern="1200" dirty="0">
                <a:solidFill>
                  <a:schemeClr val="tx1"/>
                </a:solidFill>
                <a:effectLst/>
                <a:latin typeface="+mn-lt"/>
                <a:ea typeface="+mn-ea"/>
                <a:cs typeface="+mn-cs"/>
              </a:rPr>
              <a:t> Deutschland AG,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and regulated by the German Federal Financial Supervisory Authority (</a:t>
            </a:r>
            <a:r>
              <a:rPr lang="en-US" sz="800" kern="1200" dirty="0" err="1">
                <a:solidFill>
                  <a:schemeClr val="tx1"/>
                </a:solidFill>
                <a:effectLst/>
                <a:latin typeface="+mn-lt"/>
                <a:ea typeface="+mn-ea"/>
                <a:cs typeface="+mn-cs"/>
              </a:rPr>
              <a:t>BaFin</a:t>
            </a:r>
            <a:r>
              <a:rPr lang="en-US" sz="800" kern="1200" dirty="0">
                <a:solidFill>
                  <a:schemeClr val="tx1"/>
                </a:solidFill>
                <a:effectLst/>
                <a:latin typeface="+mn-lt"/>
                <a:ea typeface="+mn-ea"/>
                <a:cs typeface="+mn-cs"/>
              </a:rPr>
              <a:t>), distributes this publication to its clients. If you have any queries concerning this publication, please contact your relationship manager.</a:t>
            </a: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US"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endParaRPr lang="en-GB" sz="800" kern="1200" dirty="0">
              <a:solidFill>
                <a:schemeClr val="tx1"/>
              </a:solidFill>
              <a:effectLst/>
              <a:latin typeface="+mn-lt"/>
              <a:ea typeface="+mn-ea"/>
              <a:cs typeface="+mn-cs"/>
            </a:endParaRPr>
          </a:p>
          <a:p>
            <a:pPr marL="0" indent="0">
              <a:lnSpc>
                <a:spcPct val="100000"/>
              </a:lnSpc>
              <a:spcBef>
                <a:spcPts val="0"/>
              </a:spcBef>
              <a:spcAft>
                <a:spcPts val="600"/>
              </a:spcAft>
              <a:buNone/>
            </a:pPr>
            <a:r>
              <a:rPr lang="en-GB" sz="800" noProof="0" dirty="0"/>
              <a:t>© Julius Baer Group, </a:t>
            </a:r>
            <a:r>
              <a:rPr lang="en-GB" sz="800" dirty="0"/>
              <a:t>2020</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5289" y="709200"/>
            <a:ext cx="8353423"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309420716"/>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I_Distr_DE_Instr">
    <p:spTree>
      <p:nvGrpSpPr>
        <p:cNvPr id="1" name=""/>
        <p:cNvGrpSpPr/>
        <p:nvPr/>
      </p:nvGrpSpPr>
      <p:grpSpPr>
        <a:xfrm>
          <a:off x="0" y="0"/>
          <a:ext cx="0" cy="0"/>
          <a:chOff x="0" y="0"/>
          <a:chExt cx="0" cy="0"/>
        </a:xfrm>
      </p:grpSpPr>
      <p:sp>
        <p:nvSpPr>
          <p:cNvPr id="2" name="TextBox 1"/>
          <p:cNvSpPr txBox="1"/>
          <p:nvPr userDrawn="1"/>
        </p:nvSpPr>
        <p:spPr bwMode="gray">
          <a:xfrm>
            <a:off x="396067"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2"/>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Germany: </a:t>
            </a:r>
            <a:r>
              <a:rPr lang="en-US" sz="800" kern="1200" dirty="0">
                <a:solidFill>
                  <a:schemeClr val="tx1"/>
                </a:solidFill>
                <a:effectLst/>
                <a:latin typeface="+mn-lt"/>
                <a:ea typeface="+mn-ea"/>
                <a:cs typeface="+mn-cs"/>
              </a:rPr>
              <a:t>Bank Julius </a:t>
            </a:r>
            <a:r>
              <a:rPr lang="en-US" sz="800" kern="1200" dirty="0" err="1">
                <a:solidFill>
                  <a:schemeClr val="tx1"/>
                </a:solidFill>
                <a:effectLst/>
                <a:latin typeface="+mn-lt"/>
                <a:ea typeface="+mn-ea"/>
                <a:cs typeface="+mn-cs"/>
              </a:rPr>
              <a:t>Bär</a:t>
            </a:r>
            <a:r>
              <a:rPr lang="en-US" sz="800" kern="1200" dirty="0">
                <a:solidFill>
                  <a:schemeClr val="tx1"/>
                </a:solidFill>
                <a:effectLst/>
                <a:latin typeface="+mn-lt"/>
                <a:ea typeface="+mn-ea"/>
                <a:cs typeface="+mn-cs"/>
              </a:rPr>
              <a:t> Deutschland AG,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and regulated by the German Federal Financial Supervisory Authority (</a:t>
            </a:r>
            <a:r>
              <a:rPr lang="en-US" sz="800" kern="1200" dirty="0" err="1">
                <a:solidFill>
                  <a:schemeClr val="tx1"/>
                </a:solidFill>
                <a:effectLst/>
                <a:latin typeface="+mn-lt"/>
                <a:ea typeface="+mn-ea"/>
                <a:cs typeface="+mn-cs"/>
              </a:rPr>
              <a:t>BaFin</a:t>
            </a:r>
            <a:r>
              <a:rPr lang="en-US" sz="800" kern="1200" dirty="0">
                <a:solidFill>
                  <a:schemeClr val="tx1"/>
                </a:solidFill>
                <a:effectLst/>
                <a:latin typeface="+mn-lt"/>
                <a:ea typeface="+mn-ea"/>
                <a:cs typeface="+mn-cs"/>
              </a:rPr>
              <a:t>), distributes this publication to its clients. If you have any queries concerning this publication, please contact your relationship manager.</a:t>
            </a: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US"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and research from research providers such as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ESG</a:t>
            </a:r>
            <a:r>
              <a:rPr lang="en-US" sz="800" kern="1200" dirty="0">
                <a:solidFill>
                  <a:schemeClr val="tx1"/>
                </a:solidFill>
                <a:effectLst/>
                <a:latin typeface="+mn-lt"/>
                <a:ea typeface="+mn-ea"/>
                <a:cs typeface="+mn-cs"/>
              </a:rPr>
              <a:t> Research LLC or its affiliates. Issuers mentioned or included in any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ESG</a:t>
            </a:r>
            <a:r>
              <a:rPr lang="en-US" sz="800" kern="1200" dirty="0">
                <a:solidFill>
                  <a:schemeClr val="tx1"/>
                </a:solidFill>
                <a:effectLst/>
                <a:latin typeface="+mn-lt"/>
                <a:ea typeface="+mn-ea"/>
                <a:cs typeface="+mn-cs"/>
              </a:rPr>
              <a:t> Research LLC materials may be a client of or affiliated with a client of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Inc.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or another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subsidiary.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or research,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or research. Credit and/or research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endParaRPr lang="en-GB" sz="800" kern="1200" dirty="0">
              <a:solidFill>
                <a:schemeClr val="tx1"/>
              </a:solidFill>
              <a:effectLst/>
              <a:latin typeface="+mn-lt"/>
              <a:ea typeface="+mn-ea"/>
              <a:cs typeface="+mn-cs"/>
            </a:endParaRPr>
          </a:p>
          <a:p>
            <a:pPr marL="0" indent="0">
              <a:lnSpc>
                <a:spcPct val="100000"/>
              </a:lnSpc>
              <a:spcBef>
                <a:spcPts val="0"/>
              </a:spcBef>
              <a:spcAft>
                <a:spcPts val="600"/>
              </a:spcAft>
              <a:buNone/>
            </a:pPr>
            <a:r>
              <a:rPr lang="en-GB" sz="800" noProof="0" dirty="0"/>
              <a:t>© Julius Baer Group, </a:t>
            </a:r>
            <a:r>
              <a:rPr lang="en-GB" sz="800" dirty="0"/>
              <a:t>2020</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2429495073"/>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I_Distr_HK">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5289" y="1485901"/>
            <a:ext cx="8353424"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US" sz="800" b="1" kern="1200" dirty="0">
                <a:solidFill>
                  <a:schemeClr val="tx1"/>
                </a:solidFill>
                <a:effectLst/>
                <a:latin typeface="+mn-lt"/>
                <a:ea typeface="+mn-ea"/>
                <a:cs typeface="+mn-cs"/>
              </a:rPr>
              <a:t>Hong Kong Special Administrative Region of the People's Republic of China: </a:t>
            </a:r>
            <a:r>
              <a:rPr lang="en-US" sz="800" b="0" kern="1200" dirty="0">
                <a:solidFill>
                  <a:schemeClr val="tx1"/>
                </a:solidFill>
                <a:effectLst/>
                <a:latin typeface="+mn-lt"/>
                <a:ea typeface="+mn-ea"/>
                <a:cs typeface="+mn-cs"/>
              </a:rPr>
              <a:t>This publication has been distributed in Hong Kong by and on behalf of, and is attributable to Bank Julius Baer &amp; Co. Ltd., Hong Kong Branch, which holds a full banking </a:t>
            </a:r>
            <a:r>
              <a:rPr lang="en-US" sz="800" b="0" kern="1200" dirty="0" err="1">
                <a:solidFill>
                  <a:schemeClr val="tx1"/>
                </a:solidFill>
                <a:effectLst/>
                <a:latin typeface="+mn-lt"/>
                <a:ea typeface="+mn-ea"/>
                <a:cs typeface="+mn-cs"/>
              </a:rPr>
              <a:t>licence</a:t>
            </a:r>
            <a:r>
              <a:rPr lang="en-US" sz="800" b="0" kern="1200" dirty="0">
                <a:solidFill>
                  <a:schemeClr val="tx1"/>
                </a:solidFill>
                <a:effectLst/>
                <a:latin typeface="+mn-lt"/>
                <a:ea typeface="+mn-ea"/>
                <a:cs typeface="+mn-cs"/>
              </a:rPr>
              <a:t> issued by the Hong Kong Monetary Authority under the Banking Ordinance (Chapter 155 of the Laws of Hong Kong SAR). The Bank is also a registered institution under the Securities and Futures Ordinance (</a:t>
            </a:r>
            <a:r>
              <a:rPr lang="en-US" sz="800" b="0" kern="1200" dirty="0" err="1">
                <a:solidFill>
                  <a:schemeClr val="tx1"/>
                </a:solidFill>
                <a:effectLst/>
                <a:latin typeface="+mn-lt"/>
                <a:ea typeface="+mn-ea"/>
                <a:cs typeface="+mn-cs"/>
              </a:rPr>
              <a:t>SFO</a:t>
            </a:r>
            <a:r>
              <a:rPr lang="en-US" sz="800" b="0" kern="1200" dirty="0">
                <a:solidFill>
                  <a:schemeClr val="tx1"/>
                </a:solidFill>
                <a:effectLst/>
                <a:latin typeface="+mn-lt"/>
                <a:ea typeface="+mn-ea"/>
                <a:cs typeface="+mn-cs"/>
              </a:rPr>
              <a:t>) (Chapter 571 of the Laws of Hong Kong SAR) licensed to carry out Type 1 (dealing in securities), Type 4 (advising on securities) and Type 9 (asset management) regulated activities with Central Entity number AUR302. This publication must not be issued, circulated or distributed in Hong Kong other than to ‘professional investors’ as defined in the </a:t>
            </a:r>
            <a:r>
              <a:rPr lang="en-US" sz="800" b="0" kern="1200" dirty="0" err="1">
                <a:solidFill>
                  <a:schemeClr val="tx1"/>
                </a:solidFill>
                <a:effectLst/>
                <a:latin typeface="+mn-lt"/>
                <a:ea typeface="+mn-ea"/>
                <a:cs typeface="+mn-cs"/>
              </a:rPr>
              <a:t>SFO</a:t>
            </a:r>
            <a:r>
              <a:rPr lang="en-US" sz="800" b="0" kern="1200" dirty="0">
                <a:solidFill>
                  <a:schemeClr val="tx1"/>
                </a:solidFill>
                <a:effectLst/>
                <a:latin typeface="+mn-lt"/>
                <a:ea typeface="+mn-ea"/>
                <a:cs typeface="+mn-cs"/>
              </a:rPr>
              <a:t>. The contents of this publication have not been reviewed by the Securities and Futures Commission nor by any other regulatory authority. Any references to Hong Kong in this document/publication shall mean the Hong Kong Special Administrative Region of the People’s Republic of China. If you have any queries concerning this publication, please contact your Hong Kong relationship manager. Bank Julius Baer &amp; Co. Ltd. is incorporated in Switzerland with limited liability.</a:t>
            </a: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US"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endParaRPr lang="en-GB" sz="800" kern="1200" dirty="0">
              <a:solidFill>
                <a:schemeClr val="tx1"/>
              </a:solidFill>
              <a:effectLst/>
              <a:latin typeface="+mn-lt"/>
              <a:ea typeface="+mn-ea"/>
              <a:cs typeface="+mn-cs"/>
            </a:endParaRPr>
          </a:p>
          <a:p>
            <a:pPr marL="0" indent="0">
              <a:lnSpc>
                <a:spcPct val="100000"/>
              </a:lnSpc>
              <a:spcBef>
                <a:spcPts val="0"/>
              </a:spcBef>
              <a:spcAft>
                <a:spcPts val="600"/>
              </a:spcAft>
              <a:buNone/>
            </a:pPr>
            <a:r>
              <a:rPr lang="en-GB" sz="800" noProof="0" dirty="0"/>
              <a:t>© Julius Baer Group, </a:t>
            </a:r>
            <a:r>
              <a:rPr lang="en-GB" sz="800" dirty="0"/>
              <a:t>2020</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5288" y="709200"/>
            <a:ext cx="8353425"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304323022"/>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I_Distr_HK_Instr">
    <p:spTree>
      <p:nvGrpSpPr>
        <p:cNvPr id="1" name=""/>
        <p:cNvGrpSpPr/>
        <p:nvPr/>
      </p:nvGrpSpPr>
      <p:grpSpPr>
        <a:xfrm>
          <a:off x="0" y="0"/>
          <a:ext cx="0" cy="0"/>
          <a:chOff x="0" y="0"/>
          <a:chExt cx="0" cy="0"/>
        </a:xfrm>
      </p:grpSpPr>
      <p:sp>
        <p:nvSpPr>
          <p:cNvPr id="2" name="TextBox 1"/>
          <p:cNvSpPr txBox="1"/>
          <p:nvPr userDrawn="1"/>
        </p:nvSpPr>
        <p:spPr bwMode="gray">
          <a:xfrm>
            <a:off x="396068"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US" sz="800" b="1" kern="1200" dirty="0">
                <a:solidFill>
                  <a:schemeClr val="tx1"/>
                </a:solidFill>
                <a:effectLst/>
                <a:latin typeface="+mn-lt"/>
                <a:ea typeface="+mn-ea"/>
                <a:cs typeface="+mn-cs"/>
              </a:rPr>
              <a:t>Hong Kong Special Administrative Region of the People's Republic of China: </a:t>
            </a:r>
            <a:r>
              <a:rPr lang="en-US" sz="800" b="0" kern="1200" dirty="0">
                <a:solidFill>
                  <a:schemeClr val="tx1"/>
                </a:solidFill>
                <a:effectLst/>
                <a:latin typeface="+mn-lt"/>
                <a:ea typeface="+mn-ea"/>
                <a:cs typeface="+mn-cs"/>
              </a:rPr>
              <a:t>This publication has been distributed in Hong Kong by and on behalf of, and is attributable to Bank Julius Baer &amp; Co. Ltd., Hong Kong Branch, which holds a full banking </a:t>
            </a:r>
            <a:r>
              <a:rPr lang="en-US" sz="800" b="0" kern="1200" dirty="0" err="1">
                <a:solidFill>
                  <a:schemeClr val="tx1"/>
                </a:solidFill>
                <a:effectLst/>
                <a:latin typeface="+mn-lt"/>
                <a:ea typeface="+mn-ea"/>
                <a:cs typeface="+mn-cs"/>
              </a:rPr>
              <a:t>licence</a:t>
            </a:r>
            <a:r>
              <a:rPr lang="en-US" sz="800" b="0" kern="1200" dirty="0">
                <a:solidFill>
                  <a:schemeClr val="tx1"/>
                </a:solidFill>
                <a:effectLst/>
                <a:latin typeface="+mn-lt"/>
                <a:ea typeface="+mn-ea"/>
                <a:cs typeface="+mn-cs"/>
              </a:rPr>
              <a:t> issued by the Hong Kong Monetary Authority under the Banking Ordinance (Chapter 155 of the Laws of Hong Kong SAR). The Bank is also a registered institution under the Securities and Futures Ordinance (</a:t>
            </a:r>
            <a:r>
              <a:rPr lang="en-US" sz="800" b="0" kern="1200" dirty="0" err="1">
                <a:solidFill>
                  <a:schemeClr val="tx1"/>
                </a:solidFill>
                <a:effectLst/>
                <a:latin typeface="+mn-lt"/>
                <a:ea typeface="+mn-ea"/>
                <a:cs typeface="+mn-cs"/>
              </a:rPr>
              <a:t>SFO</a:t>
            </a:r>
            <a:r>
              <a:rPr lang="en-US" sz="800" b="0" kern="1200" dirty="0">
                <a:solidFill>
                  <a:schemeClr val="tx1"/>
                </a:solidFill>
                <a:effectLst/>
                <a:latin typeface="+mn-lt"/>
                <a:ea typeface="+mn-ea"/>
                <a:cs typeface="+mn-cs"/>
              </a:rPr>
              <a:t>) (Chapter 571 of the Laws of Hong Kong SAR) licensed to carry out Type 1 (dealing in securities), Type 4 (advising on securities) and Type 9 (asset management) regulated activities with Central Entity number AUR302. This publication must not be issued, circulated or distributed in Hong Kong other than to ‘professional investors’ as defined in the </a:t>
            </a:r>
            <a:r>
              <a:rPr lang="en-US" sz="800" b="0" kern="1200" dirty="0" err="1">
                <a:solidFill>
                  <a:schemeClr val="tx1"/>
                </a:solidFill>
                <a:effectLst/>
                <a:latin typeface="+mn-lt"/>
                <a:ea typeface="+mn-ea"/>
                <a:cs typeface="+mn-cs"/>
              </a:rPr>
              <a:t>SFO</a:t>
            </a:r>
            <a:r>
              <a:rPr lang="en-US" sz="800" b="0" kern="1200" dirty="0">
                <a:solidFill>
                  <a:schemeClr val="tx1"/>
                </a:solidFill>
                <a:effectLst/>
                <a:latin typeface="+mn-lt"/>
                <a:ea typeface="+mn-ea"/>
                <a:cs typeface="+mn-cs"/>
              </a:rPr>
              <a:t>. The contents of this publication have not been reviewed by the Securities and Futures Commission nor by any other regulatory authority. Any references to Hong Kong in this document/publication shall mean the Hong Kong Special Administrative Region of the People’s Republic of China. If you have any queries concerning this publication, please contact your Hong Kong relationship manager. Bank Julius Baer &amp; Co. Ltd. is incorporated in Switzerland with limited liability.</a:t>
            </a: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US"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and research from research providers such as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ESG</a:t>
            </a:r>
            <a:r>
              <a:rPr lang="en-US" sz="800" kern="1200" dirty="0">
                <a:solidFill>
                  <a:schemeClr val="tx1"/>
                </a:solidFill>
                <a:effectLst/>
                <a:latin typeface="+mn-lt"/>
                <a:ea typeface="+mn-ea"/>
                <a:cs typeface="+mn-cs"/>
              </a:rPr>
              <a:t> Research LLC or its affiliates. Issuers mentioned or included in any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ESG</a:t>
            </a:r>
            <a:r>
              <a:rPr lang="en-US" sz="800" kern="1200" dirty="0">
                <a:solidFill>
                  <a:schemeClr val="tx1"/>
                </a:solidFill>
                <a:effectLst/>
                <a:latin typeface="+mn-lt"/>
                <a:ea typeface="+mn-ea"/>
                <a:cs typeface="+mn-cs"/>
              </a:rPr>
              <a:t> Research LLC materials may be a client of or affiliated with a client of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Inc.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or another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subsidiary.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or research,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or research. Credit and/or research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endParaRPr lang="en-GB" sz="800" kern="1200" dirty="0">
              <a:solidFill>
                <a:schemeClr val="tx1"/>
              </a:solidFill>
              <a:effectLst/>
              <a:latin typeface="+mn-lt"/>
              <a:ea typeface="+mn-ea"/>
              <a:cs typeface="+mn-cs"/>
            </a:endParaRPr>
          </a:p>
          <a:p>
            <a:pPr marL="0" indent="0">
              <a:lnSpc>
                <a:spcPct val="100000"/>
              </a:lnSpc>
              <a:spcBef>
                <a:spcPts val="0"/>
              </a:spcBef>
              <a:spcAft>
                <a:spcPts val="600"/>
              </a:spcAft>
              <a:buNone/>
            </a:pPr>
            <a:r>
              <a:rPr lang="en-GB" sz="800" noProof="0" dirty="0"/>
              <a:t>© Julius Baer Group, </a:t>
            </a:r>
            <a:r>
              <a:rPr lang="en-GB" sz="800" dirty="0"/>
              <a:t>2020</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836929831"/>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I_Distr_SP">
    <p:spTree>
      <p:nvGrpSpPr>
        <p:cNvPr id="1" name=""/>
        <p:cNvGrpSpPr/>
        <p:nvPr/>
      </p:nvGrpSpPr>
      <p:grpSpPr>
        <a:xfrm>
          <a:off x="0" y="0"/>
          <a:ext cx="0" cy="0"/>
          <a:chOff x="0" y="0"/>
          <a:chExt cx="0" cy="0"/>
        </a:xfrm>
      </p:grpSpPr>
      <p:sp>
        <p:nvSpPr>
          <p:cNvPr id="2" name="TextBox 1"/>
          <p:cNvSpPr txBox="1"/>
          <p:nvPr userDrawn="1"/>
        </p:nvSpPr>
        <p:spPr bwMode="gray">
          <a:xfrm>
            <a:off x="396068"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Singapore: </a:t>
            </a:r>
            <a:r>
              <a:rPr lang="en-US" sz="800" kern="1200" dirty="0">
                <a:solidFill>
                  <a:schemeClr val="tx1"/>
                </a:solidFill>
                <a:effectLst/>
                <a:latin typeface="+mn-lt"/>
                <a:ea typeface="+mn-ea"/>
                <a:cs typeface="+mn-cs"/>
              </a:rPr>
              <a:t>This publication is distributed in Singapore by Bank Julius Baer &amp; Co. Ltd., Singapore branch, and is available for accredited investors or institutional investors only. This publication does not constitute an ‘advertisement’ as defined under Sections 275 or 305 respectively of the Securities and Futures Act, Cap. 289 of Singapore (</a:t>
            </a:r>
            <a:r>
              <a:rPr lang="en-US" sz="800" kern="1200" dirty="0" err="1">
                <a:solidFill>
                  <a:schemeClr val="tx1"/>
                </a:solidFill>
                <a:effectLst/>
                <a:latin typeface="+mn-lt"/>
                <a:ea typeface="+mn-ea"/>
                <a:cs typeface="+mn-cs"/>
              </a:rPr>
              <a:t>SFA</a:t>
            </a:r>
            <a:r>
              <a:rPr lang="en-US" sz="800" kern="1200" dirty="0">
                <a:solidFill>
                  <a:schemeClr val="tx1"/>
                </a:solidFill>
                <a:effectLst/>
                <a:latin typeface="+mn-lt"/>
                <a:ea typeface="+mn-ea"/>
                <a:cs typeface="+mn-cs"/>
              </a:rPr>
              <a:t>). As Bank Julius Baer &amp; Co. Ltd., Singapore branch, has a ‘Unit’ exemption under Section 100(2) of the Financial Advisers Act, Cap. 110 of Singapore (FAA), it is exempted from many of the requirements of the FAA, amongst others, the requirement to disclose any interest in, or any interest in the acquisition or disposal of, any securities or financial instruments that may be referred to in this publication. Further details of these exemptions are available on request. This publication has not been reviewed by and is not endorsed by the Monetary Authority of Singapore (MAS). Please contact a representative of Bank Julius Baer &amp; Co. Ltd., Singapore branch, with respect to any inquiries concerning this publication. Bank Julius Baer &amp; Co. Ltd. (</a:t>
            </a:r>
            <a:r>
              <a:rPr lang="en-US" sz="800" kern="1200" dirty="0" err="1">
                <a:solidFill>
                  <a:schemeClr val="tx1"/>
                </a:solidFill>
                <a:effectLst/>
                <a:latin typeface="+mn-lt"/>
                <a:ea typeface="+mn-ea"/>
                <a:cs typeface="+mn-cs"/>
              </a:rPr>
              <a:t>UEN</a:t>
            </a:r>
            <a:r>
              <a:rPr lang="en-US" sz="800" kern="1200" dirty="0">
                <a:solidFill>
                  <a:schemeClr val="tx1"/>
                </a:solidFill>
                <a:effectLst/>
                <a:latin typeface="+mn-lt"/>
                <a:ea typeface="+mn-ea"/>
                <a:cs typeface="+mn-cs"/>
              </a:rPr>
              <a:t> - T07FC7005G) is incorporated in Switzerland with limited liability.</a:t>
            </a: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US"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endParaRPr lang="en-GB" sz="800" kern="1200" dirty="0">
              <a:solidFill>
                <a:schemeClr val="tx1"/>
              </a:solidFill>
              <a:effectLst/>
              <a:latin typeface="+mn-lt"/>
              <a:ea typeface="+mn-ea"/>
              <a:cs typeface="+mn-cs"/>
            </a:endParaRPr>
          </a:p>
          <a:p>
            <a:pPr marL="0" indent="0">
              <a:lnSpc>
                <a:spcPct val="100000"/>
              </a:lnSpc>
              <a:spcBef>
                <a:spcPts val="0"/>
              </a:spcBef>
              <a:spcAft>
                <a:spcPts val="600"/>
              </a:spcAft>
              <a:buNone/>
            </a:pPr>
            <a:r>
              <a:rPr lang="en-GB" sz="800" noProof="0" dirty="0"/>
              <a:t>© Julius Baer Group, </a:t>
            </a:r>
            <a:r>
              <a:rPr lang="en-GB" sz="800" dirty="0"/>
              <a:t>2020</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105259319"/>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I_Distr_SP_Instr">
    <p:spTree>
      <p:nvGrpSpPr>
        <p:cNvPr id="1" name=""/>
        <p:cNvGrpSpPr/>
        <p:nvPr/>
      </p:nvGrpSpPr>
      <p:grpSpPr>
        <a:xfrm>
          <a:off x="0" y="0"/>
          <a:ext cx="0" cy="0"/>
          <a:chOff x="0" y="0"/>
          <a:chExt cx="0" cy="0"/>
        </a:xfrm>
      </p:grpSpPr>
      <p:sp>
        <p:nvSpPr>
          <p:cNvPr id="2" name="TextBox 1"/>
          <p:cNvSpPr txBox="1"/>
          <p:nvPr userDrawn="1"/>
        </p:nvSpPr>
        <p:spPr bwMode="gray">
          <a:xfrm>
            <a:off x="396068"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US"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Singapore: </a:t>
            </a:r>
            <a:r>
              <a:rPr lang="en-US" sz="800" kern="1200" dirty="0">
                <a:solidFill>
                  <a:schemeClr val="tx1"/>
                </a:solidFill>
                <a:effectLst/>
                <a:latin typeface="+mn-lt"/>
                <a:ea typeface="+mn-ea"/>
                <a:cs typeface="+mn-cs"/>
              </a:rPr>
              <a:t>This publication is distributed in Singapore by Bank Julius Baer &amp; Co. Ltd., Singapore branch, and is available for accredited investors or institutional investors only. This publication does not constitute an ‘advertisement’ as defined under Sections 275 or 305 respectively of the Securities and Futures Act, Cap. 289 of Singapore (</a:t>
            </a:r>
            <a:r>
              <a:rPr lang="en-US" sz="800" kern="1200" dirty="0" err="1">
                <a:solidFill>
                  <a:schemeClr val="tx1"/>
                </a:solidFill>
                <a:effectLst/>
                <a:latin typeface="+mn-lt"/>
                <a:ea typeface="+mn-ea"/>
                <a:cs typeface="+mn-cs"/>
              </a:rPr>
              <a:t>SFA</a:t>
            </a:r>
            <a:r>
              <a:rPr lang="en-US" sz="800" kern="1200" dirty="0">
                <a:solidFill>
                  <a:schemeClr val="tx1"/>
                </a:solidFill>
                <a:effectLst/>
                <a:latin typeface="+mn-lt"/>
                <a:ea typeface="+mn-ea"/>
                <a:cs typeface="+mn-cs"/>
              </a:rPr>
              <a:t>). As Bank Julius Baer &amp; Co. Ltd., Singapore branch, has a ‘Unit’ exemption under Section 100(2) of the Financial Advisers Act, Cap. 110 of Singapore (FAA), it is exempted from many of the requirements of the FAA, amongst others, the requirement to disclose any interest in, or any interest in the acquisition or disposal of, any securities or financial instruments that may be referred to in this publication. Further details of these exemptions are available on request. This publication has not been reviewed by and is not endorsed by the Monetary Authority of Singapore (MAS). Any document or material relating to the offer or sale, or invitation for subscription or purchase, of securities or investment funds (i.e. collective investment schemes) may not be circulated or distributed, nor may such securities or investment funds be offered or sold, or be made the subject of an invitation for subscription or purchase, whether directly or indirectly, to persons in Singapore other than (</a:t>
            </a:r>
            <a:r>
              <a:rPr lang="en-US" sz="800" kern="1200" dirty="0" err="1">
                <a:solidFill>
                  <a:schemeClr val="tx1"/>
                </a:solidFill>
                <a:effectLst/>
                <a:latin typeface="+mn-lt"/>
                <a:ea typeface="+mn-ea"/>
                <a:cs typeface="+mn-cs"/>
              </a:rPr>
              <a:t>i</a:t>
            </a:r>
            <a:r>
              <a:rPr lang="en-US" sz="800" kern="1200" dirty="0">
                <a:solidFill>
                  <a:schemeClr val="tx1"/>
                </a:solidFill>
                <a:effectLst/>
                <a:latin typeface="+mn-lt"/>
                <a:ea typeface="+mn-ea"/>
                <a:cs typeface="+mn-cs"/>
              </a:rPr>
              <a:t>) to an institutional investor under Section 274 or 304 respectively of the </a:t>
            </a:r>
            <a:r>
              <a:rPr lang="en-US" sz="800" kern="1200" dirty="0" err="1">
                <a:solidFill>
                  <a:schemeClr val="tx1"/>
                </a:solidFill>
                <a:effectLst/>
                <a:latin typeface="+mn-lt"/>
                <a:ea typeface="+mn-ea"/>
                <a:cs typeface="+mn-cs"/>
              </a:rPr>
              <a:t>SFA</a:t>
            </a:r>
            <a:r>
              <a:rPr lang="en-US" sz="800" kern="1200" dirty="0">
                <a:solidFill>
                  <a:schemeClr val="tx1"/>
                </a:solidFill>
                <a:effectLst/>
                <a:latin typeface="+mn-lt"/>
                <a:ea typeface="+mn-ea"/>
                <a:cs typeface="+mn-cs"/>
              </a:rPr>
              <a:t>, (ii) to a relevant person (which includes an accredited investor), or any person pursuant to Section 275(1A) or 305(2) respectively, and in accordance with the conditions specified in Section 275 or 305 respectively of the </a:t>
            </a:r>
            <a:r>
              <a:rPr lang="en-US" sz="800" kern="1200" dirty="0" err="1">
                <a:solidFill>
                  <a:schemeClr val="tx1"/>
                </a:solidFill>
                <a:effectLst/>
                <a:latin typeface="+mn-lt"/>
                <a:ea typeface="+mn-ea"/>
                <a:cs typeface="+mn-cs"/>
              </a:rPr>
              <a:t>SFA</a:t>
            </a:r>
            <a:r>
              <a:rPr lang="en-US" sz="800" kern="1200" dirty="0">
                <a:solidFill>
                  <a:schemeClr val="tx1"/>
                </a:solidFill>
                <a:effectLst/>
                <a:latin typeface="+mn-lt"/>
                <a:ea typeface="+mn-ea"/>
                <a:cs typeface="+mn-cs"/>
              </a:rPr>
              <a:t>, or (iii) otherwise pursuant to, and in accordance with the conditions of, any other applicable provision of the </a:t>
            </a:r>
            <a:r>
              <a:rPr lang="en-US" sz="800" kern="1200" dirty="0" err="1">
                <a:solidFill>
                  <a:schemeClr val="tx1"/>
                </a:solidFill>
                <a:effectLst/>
                <a:latin typeface="+mn-lt"/>
                <a:ea typeface="+mn-ea"/>
                <a:cs typeface="+mn-cs"/>
              </a:rPr>
              <a:t>SFA</a:t>
            </a:r>
            <a:r>
              <a:rPr lang="en-US" sz="800" kern="1200" dirty="0">
                <a:solidFill>
                  <a:schemeClr val="tx1"/>
                </a:solidFill>
                <a:effectLst/>
                <a:latin typeface="+mn-lt"/>
                <a:ea typeface="+mn-ea"/>
                <a:cs typeface="+mn-cs"/>
              </a:rPr>
              <a:t>. In particular, for investment funds that are not </a:t>
            </a:r>
            <a:r>
              <a:rPr lang="en-US" sz="800" kern="1200" dirty="0" err="1">
                <a:solidFill>
                  <a:schemeClr val="tx1"/>
                </a:solidFill>
                <a:effectLst/>
                <a:latin typeface="+mn-lt"/>
                <a:ea typeface="+mn-ea"/>
                <a:cs typeface="+mn-cs"/>
              </a:rPr>
              <a:t>authorised</a:t>
            </a:r>
            <a:r>
              <a:rPr lang="en-US" sz="800" kern="1200" dirty="0">
                <a:solidFill>
                  <a:schemeClr val="tx1"/>
                </a:solidFill>
                <a:effectLst/>
                <a:latin typeface="+mn-lt"/>
                <a:ea typeface="+mn-ea"/>
                <a:cs typeface="+mn-cs"/>
              </a:rPr>
              <a:t> or </a:t>
            </a:r>
            <a:r>
              <a:rPr lang="en-US" sz="800" kern="1200" dirty="0" err="1">
                <a:solidFill>
                  <a:schemeClr val="tx1"/>
                </a:solidFill>
                <a:effectLst/>
                <a:latin typeface="+mn-lt"/>
                <a:ea typeface="+mn-ea"/>
                <a:cs typeface="+mn-cs"/>
              </a:rPr>
              <a:t>recognised</a:t>
            </a:r>
            <a:r>
              <a:rPr lang="en-US" sz="800" kern="1200" dirty="0">
                <a:solidFill>
                  <a:schemeClr val="tx1"/>
                </a:solidFill>
                <a:effectLst/>
                <a:latin typeface="+mn-lt"/>
                <a:ea typeface="+mn-ea"/>
                <a:cs typeface="+mn-cs"/>
              </a:rPr>
              <a:t> by the MAS, units in such funds are not allowed to be offered to the retail public; any written material issued to persons as aforementioned in connection with an offer is not a prospectus as defined in the </a:t>
            </a:r>
            <a:r>
              <a:rPr lang="en-US" sz="800" kern="1200" dirty="0" err="1">
                <a:solidFill>
                  <a:schemeClr val="tx1"/>
                </a:solidFill>
                <a:effectLst/>
                <a:latin typeface="+mn-lt"/>
                <a:ea typeface="+mn-ea"/>
                <a:cs typeface="+mn-cs"/>
              </a:rPr>
              <a:t>SFA</a:t>
            </a:r>
            <a:r>
              <a:rPr lang="en-US" sz="800" kern="1200" dirty="0">
                <a:solidFill>
                  <a:schemeClr val="tx1"/>
                </a:solidFill>
                <a:effectLst/>
                <a:latin typeface="+mn-lt"/>
                <a:ea typeface="+mn-ea"/>
                <a:cs typeface="+mn-cs"/>
              </a:rPr>
              <a:t> and, accordingly, statutory liability under the </a:t>
            </a:r>
            <a:r>
              <a:rPr lang="en-US" sz="800" kern="1200" dirty="0" err="1">
                <a:solidFill>
                  <a:schemeClr val="tx1"/>
                </a:solidFill>
                <a:effectLst/>
                <a:latin typeface="+mn-lt"/>
                <a:ea typeface="+mn-ea"/>
                <a:cs typeface="+mn-cs"/>
              </a:rPr>
              <a:t>SFA</a:t>
            </a:r>
            <a:r>
              <a:rPr lang="en-US" sz="800" kern="1200" dirty="0">
                <a:solidFill>
                  <a:schemeClr val="tx1"/>
                </a:solidFill>
                <a:effectLst/>
                <a:latin typeface="+mn-lt"/>
                <a:ea typeface="+mn-ea"/>
                <a:cs typeface="+mn-cs"/>
              </a:rPr>
              <a:t> in relation to the content of prospectuses does not apply, and investors should consider carefully whether the investment is suitable for them. Please contact a representative of Bank Julius Baer &amp; Co. Ltd., Singapore branch, with respect to any inquiries concerning this publication. Bank Julius Baer &amp; Co. Ltd. (</a:t>
            </a:r>
            <a:r>
              <a:rPr lang="en-US" sz="800" kern="1200" dirty="0" err="1">
                <a:solidFill>
                  <a:schemeClr val="tx1"/>
                </a:solidFill>
                <a:effectLst/>
                <a:latin typeface="+mn-lt"/>
                <a:ea typeface="+mn-ea"/>
                <a:cs typeface="+mn-cs"/>
              </a:rPr>
              <a:t>UEN</a:t>
            </a:r>
            <a:r>
              <a:rPr lang="en-US" sz="800" kern="1200" dirty="0">
                <a:solidFill>
                  <a:schemeClr val="tx1"/>
                </a:solidFill>
                <a:effectLst/>
                <a:latin typeface="+mn-lt"/>
                <a:ea typeface="+mn-ea"/>
                <a:cs typeface="+mn-cs"/>
              </a:rPr>
              <a:t> - T07FC7005G) is incorporated in Switzerland with limited liability.</a:t>
            </a: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US"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and research from research providers such as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ESG</a:t>
            </a:r>
            <a:r>
              <a:rPr lang="en-US" sz="800" kern="1200" dirty="0">
                <a:solidFill>
                  <a:schemeClr val="tx1"/>
                </a:solidFill>
                <a:effectLst/>
                <a:latin typeface="+mn-lt"/>
                <a:ea typeface="+mn-ea"/>
                <a:cs typeface="+mn-cs"/>
              </a:rPr>
              <a:t> Research LLC or its affiliates. Issuers mentioned or included in any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a:t>
            </a:r>
            <a:r>
              <a:rPr lang="en-US" sz="800" kern="1200" dirty="0" err="1">
                <a:solidFill>
                  <a:schemeClr val="tx1"/>
                </a:solidFill>
                <a:effectLst/>
                <a:latin typeface="+mn-lt"/>
                <a:ea typeface="+mn-ea"/>
                <a:cs typeface="+mn-cs"/>
              </a:rPr>
              <a:t>ESG</a:t>
            </a:r>
            <a:r>
              <a:rPr lang="en-US" sz="800" kern="1200" dirty="0">
                <a:solidFill>
                  <a:schemeClr val="tx1"/>
                </a:solidFill>
                <a:effectLst/>
                <a:latin typeface="+mn-lt"/>
                <a:ea typeface="+mn-ea"/>
                <a:cs typeface="+mn-cs"/>
              </a:rPr>
              <a:t> Research LLC materials may be a client of or affiliated with a client of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Inc.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or another </a:t>
            </a:r>
            <a:r>
              <a:rPr lang="en-US" sz="800" kern="1200" dirty="0" err="1">
                <a:solidFill>
                  <a:schemeClr val="tx1"/>
                </a:solidFill>
                <a:effectLst/>
                <a:latin typeface="+mn-lt"/>
                <a:ea typeface="+mn-ea"/>
                <a:cs typeface="+mn-cs"/>
              </a:rPr>
              <a:t>MSCI</a:t>
            </a:r>
            <a:r>
              <a:rPr lang="en-US" sz="800" kern="1200" dirty="0">
                <a:solidFill>
                  <a:schemeClr val="tx1"/>
                </a:solidFill>
                <a:effectLst/>
                <a:latin typeface="+mn-lt"/>
                <a:ea typeface="+mn-ea"/>
                <a:cs typeface="+mn-cs"/>
              </a:rPr>
              <a:t> subsidiary.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or research,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or research. Credit and/or research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endParaRPr lang="en-GB" sz="800" kern="1200" dirty="0">
              <a:solidFill>
                <a:schemeClr val="tx1"/>
              </a:solidFill>
              <a:effectLst/>
              <a:latin typeface="+mn-lt"/>
              <a:ea typeface="+mn-ea"/>
              <a:cs typeface="+mn-cs"/>
            </a:endParaRPr>
          </a:p>
          <a:p>
            <a:pPr marL="0" indent="0">
              <a:lnSpc>
                <a:spcPct val="100000"/>
              </a:lnSpc>
              <a:spcBef>
                <a:spcPts val="0"/>
              </a:spcBef>
              <a:spcAft>
                <a:spcPts val="600"/>
              </a:spcAft>
              <a:buNone/>
            </a:pPr>
            <a:r>
              <a:rPr lang="en-GB" sz="800" noProof="0" dirty="0"/>
              <a:t>© Julius Baer Group, </a:t>
            </a:r>
            <a:r>
              <a:rPr lang="en-GB" sz="800" dirty="0"/>
              <a:t>2020</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108986664"/>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I_Distr_Internal">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7" name="TextBox 6"/>
          <p:cNvSpPr txBox="1"/>
          <p:nvPr userDrawn="1"/>
        </p:nvSpPr>
        <p:spPr>
          <a:xfrm>
            <a:off x="396082" y="1485901"/>
            <a:ext cx="8352631"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indent="0">
              <a:buNone/>
            </a:pPr>
            <a:r>
              <a:rPr lang="en-GB" sz="800" noProof="0" dirty="0"/>
              <a:t>The information and opinions expressed in this publication were produced as of the date of writing and are subject to change without notice. This publication is </a:t>
            </a:r>
            <a:r>
              <a:rPr lang="en-GB" sz="800" b="1" noProof="0" dirty="0"/>
              <a:t>for internal use only </a:t>
            </a:r>
            <a:r>
              <a:rPr lang="en-GB" sz="800" noProof="0" dirty="0"/>
              <a:t>and shall not be distributed to clients, prospects or other interested parties. </a:t>
            </a:r>
          </a:p>
          <a:p>
            <a:pPr marL="0" indent="0">
              <a:buNone/>
            </a:pPr>
            <a:r>
              <a:rPr lang="en-US"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endParaRPr lang="en-GB" sz="800" kern="1200" dirty="0">
              <a:solidFill>
                <a:schemeClr val="tx1"/>
              </a:solidFill>
              <a:effectLst/>
              <a:latin typeface="+mn-lt"/>
              <a:ea typeface="+mn-ea"/>
              <a:cs typeface="+mn-cs"/>
            </a:endParaRPr>
          </a:p>
          <a:p>
            <a:pPr marL="0" indent="0">
              <a:buNone/>
            </a:pPr>
            <a:r>
              <a:rPr lang="en-GB" sz="800" noProof="0" dirty="0"/>
              <a:t>© Julius Baer Group, 2021</a:t>
            </a:r>
          </a:p>
        </p:txBody>
      </p:sp>
      <p:sp>
        <p:nvSpPr>
          <p:cNvPr id="8" name="Rectangle 7"/>
          <p:cNvSpPr/>
          <p:nvPr userDrawn="1"/>
        </p:nvSpPr>
        <p:spPr bwMode="gray">
          <a:xfrm>
            <a:off x="395289" y="709200"/>
            <a:ext cx="8353423"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9" name="Straight Connector 8">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749242652"/>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full picture)">
    <p:bg>
      <p:bgPr>
        <a:solidFill>
          <a:schemeClr val="accent1"/>
        </a:solidFill>
        <a:effectLst/>
      </p:bgPr>
    </p:bg>
    <p:spTree>
      <p:nvGrpSpPr>
        <p:cNvPr id="1" name=""/>
        <p:cNvGrpSpPr/>
        <p:nvPr/>
      </p:nvGrpSpPr>
      <p:grpSpPr>
        <a:xfrm>
          <a:off x="0" y="0"/>
          <a:ext cx="0" cy="0"/>
          <a:chOff x="0" y="0"/>
          <a:chExt cx="0" cy="0"/>
        </a:xfrm>
      </p:grpSpPr>
      <p:sp>
        <p:nvSpPr>
          <p:cNvPr id="27" name="Bildplatzhalter 26">
            <a:extLst>
              <a:ext uri="{FF2B5EF4-FFF2-40B4-BE49-F238E27FC236}">
                <a16:creationId xmlns:a16="http://schemas.microsoft.com/office/drawing/2014/main" id="{DC7323B8-4951-4C60-BFE5-72F3E1B0BCF2}"/>
              </a:ext>
            </a:extLst>
          </p:cNvPr>
          <p:cNvSpPr>
            <a:spLocks noGrp="1"/>
          </p:cNvSpPr>
          <p:nvPr>
            <p:ph type="pic" sz="quarter" idx="11" hasCustomPrompt="1"/>
          </p:nvPr>
        </p:nvSpPr>
        <p:spPr>
          <a:xfrm>
            <a:off x="2" y="2"/>
            <a:ext cx="9143998" cy="6857999"/>
          </a:xfrm>
          <a:custGeom>
            <a:avLst/>
            <a:gdLst>
              <a:gd name="connsiteX0" fmla="*/ 5060950 w 9143998"/>
              <a:gd name="connsiteY0" fmla="*/ 850899 h 6857999"/>
              <a:gd name="connsiteX1" fmla="*/ 5060950 w 9143998"/>
              <a:gd name="connsiteY1" fmla="*/ 879547 h 6857999"/>
              <a:gd name="connsiteX2" fmla="*/ 5026862 w 9143998"/>
              <a:gd name="connsiteY2" fmla="*/ 933449 h 6857999"/>
              <a:gd name="connsiteX3" fmla="*/ 5015739 w 9143998"/>
              <a:gd name="connsiteY3" fmla="*/ 928926 h 6857999"/>
              <a:gd name="connsiteX4" fmla="*/ 5008562 w 9143998"/>
              <a:gd name="connsiteY4" fmla="*/ 898771 h 6857999"/>
              <a:gd name="connsiteX5" fmla="*/ 5031168 w 9143998"/>
              <a:gd name="connsiteY5" fmla="*/ 860323 h 6857999"/>
              <a:gd name="connsiteX6" fmla="*/ 5060950 w 9143998"/>
              <a:gd name="connsiteY6" fmla="*/ 850899 h 6857999"/>
              <a:gd name="connsiteX7" fmla="*/ 4827587 w 9143998"/>
              <a:gd name="connsiteY7" fmla="*/ 827087 h 6857999"/>
              <a:gd name="connsiteX8" fmla="*/ 4860123 w 9143998"/>
              <a:gd name="connsiteY8" fmla="*/ 827087 h 6857999"/>
              <a:gd name="connsiteX9" fmla="*/ 4888321 w 9143998"/>
              <a:gd name="connsiteY9" fmla="*/ 837490 h 6857999"/>
              <a:gd name="connsiteX10" fmla="*/ 4900612 w 9143998"/>
              <a:gd name="connsiteY10" fmla="*/ 879475 h 6857999"/>
              <a:gd name="connsiteX11" fmla="*/ 4855062 w 9143998"/>
              <a:gd name="connsiteY11" fmla="*/ 931862 h 6857999"/>
              <a:gd name="connsiteX12" fmla="*/ 4827587 w 9143998"/>
              <a:gd name="connsiteY12" fmla="*/ 931862 h 6857999"/>
              <a:gd name="connsiteX13" fmla="*/ 4356099 w 9143998"/>
              <a:gd name="connsiteY13" fmla="*/ 790576 h 6857999"/>
              <a:gd name="connsiteX14" fmla="*/ 4356099 w 9143998"/>
              <a:gd name="connsiteY14" fmla="*/ 799852 h 6857999"/>
              <a:gd name="connsiteX15" fmla="*/ 4371981 w 9143998"/>
              <a:gd name="connsiteY15" fmla="*/ 799852 h 6857999"/>
              <a:gd name="connsiteX16" fmla="*/ 4371981 w 9143998"/>
              <a:gd name="connsiteY16" fmla="*/ 900779 h 6857999"/>
              <a:gd name="connsiteX17" fmla="*/ 4382088 w 9143998"/>
              <a:gd name="connsiteY17" fmla="*/ 933432 h 6857999"/>
              <a:gd name="connsiteX18" fmla="*/ 4416018 w 9143998"/>
              <a:gd name="connsiteY18" fmla="*/ 944564 h 6857999"/>
              <a:gd name="connsiteX19" fmla="*/ 4466913 w 9143998"/>
              <a:gd name="connsiteY19" fmla="*/ 913766 h 6857999"/>
              <a:gd name="connsiteX20" fmla="*/ 4466913 w 9143998"/>
              <a:gd name="connsiteY20" fmla="*/ 940853 h 6857999"/>
              <a:gd name="connsiteX21" fmla="*/ 4519612 w 9143998"/>
              <a:gd name="connsiteY21" fmla="*/ 940853 h 6857999"/>
              <a:gd name="connsiteX22" fmla="*/ 4519612 w 9143998"/>
              <a:gd name="connsiteY22" fmla="*/ 931577 h 6857999"/>
              <a:gd name="connsiteX23" fmla="*/ 4498677 w 9143998"/>
              <a:gd name="connsiteY23" fmla="*/ 931577 h 6857999"/>
              <a:gd name="connsiteX24" fmla="*/ 4498677 w 9143998"/>
              <a:gd name="connsiteY24" fmla="*/ 790576 h 6857999"/>
              <a:gd name="connsiteX25" fmla="*/ 4447421 w 9143998"/>
              <a:gd name="connsiteY25" fmla="*/ 790576 h 6857999"/>
              <a:gd name="connsiteX26" fmla="*/ 4447421 w 9143998"/>
              <a:gd name="connsiteY26" fmla="*/ 799852 h 6857999"/>
              <a:gd name="connsiteX27" fmla="*/ 4466913 w 9143998"/>
              <a:gd name="connsiteY27" fmla="*/ 799852 h 6857999"/>
              <a:gd name="connsiteX28" fmla="*/ 4466913 w 9143998"/>
              <a:gd name="connsiteY28" fmla="*/ 877774 h 6857999"/>
              <a:gd name="connsiteX29" fmla="*/ 4456806 w 9143998"/>
              <a:gd name="connsiteY29" fmla="*/ 915250 h 6857999"/>
              <a:gd name="connsiteX30" fmla="*/ 4426486 w 9143998"/>
              <a:gd name="connsiteY30" fmla="*/ 931948 h 6857999"/>
              <a:gd name="connsiteX31" fmla="*/ 4410604 w 9143998"/>
              <a:gd name="connsiteY31" fmla="*/ 926382 h 6857999"/>
              <a:gd name="connsiteX32" fmla="*/ 4403745 w 9143998"/>
              <a:gd name="connsiteY32" fmla="*/ 899295 h 6857999"/>
              <a:gd name="connsiteX33" fmla="*/ 4403745 w 9143998"/>
              <a:gd name="connsiteY33" fmla="*/ 790576 h 6857999"/>
              <a:gd name="connsiteX34" fmla="*/ 4264024 w 9143998"/>
              <a:gd name="connsiteY34" fmla="*/ 790576 h 6857999"/>
              <a:gd name="connsiteX35" fmla="*/ 4264024 w 9143998"/>
              <a:gd name="connsiteY35" fmla="*/ 799885 h 6857999"/>
              <a:gd name="connsiteX36" fmla="*/ 4282248 w 9143998"/>
              <a:gd name="connsiteY36" fmla="*/ 799885 h 6857999"/>
              <a:gd name="connsiteX37" fmla="*/ 4282248 w 9143998"/>
              <a:gd name="connsiteY37" fmla="*/ 932079 h 6857999"/>
              <a:gd name="connsiteX38" fmla="*/ 4264024 w 9143998"/>
              <a:gd name="connsiteY38" fmla="*/ 932079 h 6857999"/>
              <a:gd name="connsiteX39" fmla="*/ 4264024 w 9143998"/>
              <a:gd name="connsiteY39" fmla="*/ 941389 h 6857999"/>
              <a:gd name="connsiteX40" fmla="*/ 4335462 w 9143998"/>
              <a:gd name="connsiteY40" fmla="*/ 941389 h 6857999"/>
              <a:gd name="connsiteX41" fmla="*/ 4335462 w 9143998"/>
              <a:gd name="connsiteY41" fmla="*/ 932079 h 6857999"/>
              <a:gd name="connsiteX42" fmla="*/ 4314322 w 9143998"/>
              <a:gd name="connsiteY42" fmla="*/ 932079 h 6857999"/>
              <a:gd name="connsiteX43" fmla="*/ 4314322 w 9143998"/>
              <a:gd name="connsiteY43" fmla="*/ 790576 h 6857999"/>
              <a:gd name="connsiteX44" fmla="*/ 3978277 w 9143998"/>
              <a:gd name="connsiteY44" fmla="*/ 790576 h 6857999"/>
              <a:gd name="connsiteX45" fmla="*/ 3978277 w 9143998"/>
              <a:gd name="connsiteY45" fmla="*/ 799852 h 6857999"/>
              <a:gd name="connsiteX46" fmla="*/ 3994158 w 9143998"/>
              <a:gd name="connsiteY46" fmla="*/ 799852 h 6857999"/>
              <a:gd name="connsiteX47" fmla="*/ 3994158 w 9143998"/>
              <a:gd name="connsiteY47" fmla="*/ 900779 h 6857999"/>
              <a:gd name="connsiteX48" fmla="*/ 4004626 w 9143998"/>
              <a:gd name="connsiteY48" fmla="*/ 933432 h 6857999"/>
              <a:gd name="connsiteX49" fmla="*/ 4038196 w 9143998"/>
              <a:gd name="connsiteY49" fmla="*/ 944564 h 6857999"/>
              <a:gd name="connsiteX50" fmla="*/ 4089090 w 9143998"/>
              <a:gd name="connsiteY50" fmla="*/ 913766 h 6857999"/>
              <a:gd name="connsiteX51" fmla="*/ 4089090 w 9143998"/>
              <a:gd name="connsiteY51" fmla="*/ 940853 h 6857999"/>
              <a:gd name="connsiteX52" fmla="*/ 4141789 w 9143998"/>
              <a:gd name="connsiteY52" fmla="*/ 940853 h 6857999"/>
              <a:gd name="connsiteX53" fmla="*/ 4141789 w 9143998"/>
              <a:gd name="connsiteY53" fmla="*/ 931577 h 6857999"/>
              <a:gd name="connsiteX54" fmla="*/ 4120855 w 9143998"/>
              <a:gd name="connsiteY54" fmla="*/ 931577 h 6857999"/>
              <a:gd name="connsiteX55" fmla="*/ 4120855 w 9143998"/>
              <a:gd name="connsiteY55" fmla="*/ 790576 h 6857999"/>
              <a:gd name="connsiteX56" fmla="*/ 4069598 w 9143998"/>
              <a:gd name="connsiteY56" fmla="*/ 790576 h 6857999"/>
              <a:gd name="connsiteX57" fmla="*/ 4069598 w 9143998"/>
              <a:gd name="connsiteY57" fmla="*/ 799852 h 6857999"/>
              <a:gd name="connsiteX58" fmla="*/ 4089090 w 9143998"/>
              <a:gd name="connsiteY58" fmla="*/ 799852 h 6857999"/>
              <a:gd name="connsiteX59" fmla="*/ 4089090 w 9143998"/>
              <a:gd name="connsiteY59" fmla="*/ 877774 h 6857999"/>
              <a:gd name="connsiteX60" fmla="*/ 4078984 w 9143998"/>
              <a:gd name="connsiteY60" fmla="*/ 915251 h 6857999"/>
              <a:gd name="connsiteX61" fmla="*/ 4048664 w 9143998"/>
              <a:gd name="connsiteY61" fmla="*/ 931948 h 6857999"/>
              <a:gd name="connsiteX62" fmla="*/ 4032781 w 9143998"/>
              <a:gd name="connsiteY62" fmla="*/ 926382 h 6857999"/>
              <a:gd name="connsiteX63" fmla="*/ 4025923 w 9143998"/>
              <a:gd name="connsiteY63" fmla="*/ 899295 h 6857999"/>
              <a:gd name="connsiteX64" fmla="*/ 4025923 w 9143998"/>
              <a:gd name="connsiteY64" fmla="*/ 790576 h 6857999"/>
              <a:gd name="connsiteX65" fmla="*/ 5238992 w 9143998"/>
              <a:gd name="connsiteY65" fmla="*/ 789359 h 6857999"/>
              <a:gd name="connsiteX66" fmla="*/ 5188178 w 9143998"/>
              <a:gd name="connsiteY66" fmla="*/ 841236 h 6857999"/>
              <a:gd name="connsiteX67" fmla="*/ 5188178 w 9143998"/>
              <a:gd name="connsiteY67" fmla="*/ 789730 h 6857999"/>
              <a:gd name="connsiteX68" fmla="*/ 5135562 w 9143998"/>
              <a:gd name="connsiteY68" fmla="*/ 789730 h 6857999"/>
              <a:gd name="connsiteX69" fmla="*/ 5135562 w 9143998"/>
              <a:gd name="connsiteY69" fmla="*/ 798993 h 6857999"/>
              <a:gd name="connsiteX70" fmla="*/ 5156464 w 9143998"/>
              <a:gd name="connsiteY70" fmla="*/ 798993 h 6857999"/>
              <a:gd name="connsiteX71" fmla="*/ 5156464 w 9143998"/>
              <a:gd name="connsiteY71" fmla="*/ 930909 h 6857999"/>
              <a:gd name="connsiteX72" fmla="*/ 5137364 w 9143998"/>
              <a:gd name="connsiteY72" fmla="*/ 930909 h 6857999"/>
              <a:gd name="connsiteX73" fmla="*/ 5137364 w 9143998"/>
              <a:gd name="connsiteY73" fmla="*/ 939802 h 6857999"/>
              <a:gd name="connsiteX74" fmla="*/ 5207639 w 9143998"/>
              <a:gd name="connsiteY74" fmla="*/ 939802 h 6857999"/>
              <a:gd name="connsiteX75" fmla="*/ 5207639 w 9143998"/>
              <a:gd name="connsiteY75" fmla="*/ 930909 h 6857999"/>
              <a:gd name="connsiteX76" fmla="*/ 5188178 w 9143998"/>
              <a:gd name="connsiteY76" fmla="*/ 930909 h 6857999"/>
              <a:gd name="connsiteX77" fmla="*/ 5188178 w 9143998"/>
              <a:gd name="connsiteY77" fmla="*/ 878661 h 6857999"/>
              <a:gd name="connsiteX78" fmla="*/ 5227460 w 9143998"/>
              <a:gd name="connsiteY78" fmla="*/ 817150 h 6857999"/>
              <a:gd name="connsiteX79" fmla="*/ 5254128 w 9143998"/>
              <a:gd name="connsiteY79" fmla="*/ 818262 h 6857999"/>
              <a:gd name="connsiteX80" fmla="*/ 5260975 w 9143998"/>
              <a:gd name="connsiteY80" fmla="*/ 793065 h 6857999"/>
              <a:gd name="connsiteX81" fmla="*/ 5238992 w 9143998"/>
              <a:gd name="connsiteY81" fmla="*/ 789359 h 6857999"/>
              <a:gd name="connsiteX82" fmla="*/ 5036433 w 9143998"/>
              <a:gd name="connsiteY82" fmla="*/ 785814 h 6857999"/>
              <a:gd name="connsiteX83" fmla="*/ 4983262 w 9143998"/>
              <a:gd name="connsiteY83" fmla="*/ 823540 h 6857999"/>
              <a:gd name="connsiteX84" fmla="*/ 4986156 w 9143998"/>
              <a:gd name="connsiteY84" fmla="*/ 832131 h 6857999"/>
              <a:gd name="connsiteX85" fmla="*/ 4997731 w 9143998"/>
              <a:gd name="connsiteY85" fmla="*/ 835867 h 6857999"/>
              <a:gd name="connsiteX86" fmla="*/ 5009667 w 9143998"/>
              <a:gd name="connsiteY86" fmla="*/ 832131 h 6857999"/>
              <a:gd name="connsiteX87" fmla="*/ 5013284 w 9143998"/>
              <a:gd name="connsiteY87" fmla="*/ 819058 h 6857999"/>
              <a:gd name="connsiteX88" fmla="*/ 5019071 w 9143998"/>
              <a:gd name="connsiteY88" fmla="*/ 800755 h 6857999"/>
              <a:gd name="connsiteX89" fmla="*/ 5037519 w 9143998"/>
              <a:gd name="connsiteY89" fmla="*/ 795152 h 6857999"/>
              <a:gd name="connsiteX90" fmla="*/ 5053072 w 9143998"/>
              <a:gd name="connsiteY90" fmla="*/ 800381 h 6857999"/>
              <a:gd name="connsiteX91" fmla="*/ 5059583 w 9143998"/>
              <a:gd name="connsiteY91" fmla="*/ 829143 h 6857999"/>
              <a:gd name="connsiteX92" fmla="*/ 5059583 w 9143998"/>
              <a:gd name="connsiteY92" fmla="*/ 841470 h 6857999"/>
              <a:gd name="connsiteX93" fmla="*/ 5027752 w 9143998"/>
              <a:gd name="connsiteY93" fmla="*/ 850808 h 6857999"/>
              <a:gd name="connsiteX94" fmla="*/ 5010029 w 9143998"/>
              <a:gd name="connsiteY94" fmla="*/ 855290 h 6857999"/>
              <a:gd name="connsiteX95" fmla="*/ 4972049 w 9143998"/>
              <a:gd name="connsiteY95" fmla="*/ 899366 h 6857999"/>
              <a:gd name="connsiteX96" fmla="*/ 4982177 w 9143998"/>
              <a:gd name="connsiteY96" fmla="*/ 934105 h 6857999"/>
              <a:gd name="connsiteX97" fmla="*/ 5013284 w 9143998"/>
              <a:gd name="connsiteY97" fmla="*/ 944564 h 6857999"/>
              <a:gd name="connsiteX98" fmla="*/ 5058498 w 9143998"/>
              <a:gd name="connsiteY98" fmla="*/ 922152 h 6857999"/>
              <a:gd name="connsiteX99" fmla="*/ 5091413 w 9143998"/>
              <a:gd name="connsiteY99" fmla="*/ 940828 h 6857999"/>
              <a:gd name="connsiteX100" fmla="*/ 5114924 w 9143998"/>
              <a:gd name="connsiteY100" fmla="*/ 940828 h 6857999"/>
              <a:gd name="connsiteX101" fmla="*/ 5114924 w 9143998"/>
              <a:gd name="connsiteY101" fmla="*/ 931490 h 6857999"/>
              <a:gd name="connsiteX102" fmla="*/ 5095754 w 9143998"/>
              <a:gd name="connsiteY102" fmla="*/ 927755 h 6857999"/>
              <a:gd name="connsiteX103" fmla="*/ 5091413 w 9143998"/>
              <a:gd name="connsiteY103" fmla="*/ 908705 h 6857999"/>
              <a:gd name="connsiteX104" fmla="*/ 5091413 w 9143998"/>
              <a:gd name="connsiteY104" fmla="*/ 831384 h 6857999"/>
              <a:gd name="connsiteX105" fmla="*/ 5081285 w 9143998"/>
              <a:gd name="connsiteY105" fmla="*/ 799261 h 6857999"/>
              <a:gd name="connsiteX106" fmla="*/ 5036433 w 9143998"/>
              <a:gd name="connsiteY106" fmla="*/ 785814 h 6857999"/>
              <a:gd name="connsiteX107" fmla="*/ 4595588 w 9143998"/>
              <a:gd name="connsiteY107" fmla="*/ 785814 h 6857999"/>
              <a:gd name="connsiteX108" fmla="*/ 4547409 w 9143998"/>
              <a:gd name="connsiteY108" fmla="*/ 832131 h 6857999"/>
              <a:gd name="connsiteX109" fmla="*/ 4591966 w 9143998"/>
              <a:gd name="connsiteY109" fmla="*/ 877702 h 6857999"/>
              <a:gd name="connsiteX110" fmla="*/ 4626741 w 9143998"/>
              <a:gd name="connsiteY110" fmla="*/ 909078 h 6857999"/>
              <a:gd name="connsiteX111" fmla="*/ 4595226 w 9143998"/>
              <a:gd name="connsiteY111" fmla="*/ 935225 h 6857999"/>
              <a:gd name="connsiteX112" fmla="*/ 4554654 w 9143998"/>
              <a:gd name="connsiteY112" fmla="*/ 894884 h 6857999"/>
              <a:gd name="connsiteX113" fmla="*/ 4543424 w 9143998"/>
              <a:gd name="connsiteY113" fmla="*/ 894884 h 6857999"/>
              <a:gd name="connsiteX114" fmla="*/ 4543424 w 9143998"/>
              <a:gd name="connsiteY114" fmla="*/ 934852 h 6857999"/>
              <a:gd name="connsiteX115" fmla="*/ 4594864 w 9143998"/>
              <a:gd name="connsiteY115" fmla="*/ 944563 h 6857999"/>
              <a:gd name="connsiteX116" fmla="*/ 4639420 w 9143998"/>
              <a:gd name="connsiteY116" fmla="*/ 927381 h 6857999"/>
              <a:gd name="connsiteX117" fmla="*/ 4651374 w 9143998"/>
              <a:gd name="connsiteY117" fmla="*/ 897125 h 6857999"/>
              <a:gd name="connsiteX118" fmla="*/ 4602833 w 9143998"/>
              <a:gd name="connsiteY118" fmla="*/ 844458 h 6857999"/>
              <a:gd name="connsiteX119" fmla="*/ 4570231 w 9143998"/>
              <a:gd name="connsiteY119" fmla="*/ 817190 h 6857999"/>
              <a:gd name="connsiteX120" fmla="*/ 4575302 w 9143998"/>
              <a:gd name="connsiteY120" fmla="*/ 803743 h 6857999"/>
              <a:gd name="connsiteX121" fmla="*/ 4594139 w 9143998"/>
              <a:gd name="connsiteY121" fmla="*/ 797019 h 6857999"/>
              <a:gd name="connsiteX122" fmla="*/ 4616236 w 9143998"/>
              <a:gd name="connsiteY122" fmla="*/ 804116 h 6857999"/>
              <a:gd name="connsiteX123" fmla="*/ 4629639 w 9143998"/>
              <a:gd name="connsiteY123" fmla="*/ 829890 h 6857999"/>
              <a:gd name="connsiteX124" fmla="*/ 4639420 w 9143998"/>
              <a:gd name="connsiteY124" fmla="*/ 829890 h 6857999"/>
              <a:gd name="connsiteX125" fmla="*/ 4639420 w 9143998"/>
              <a:gd name="connsiteY125" fmla="*/ 795525 h 6857999"/>
              <a:gd name="connsiteX126" fmla="*/ 4595588 w 9143998"/>
              <a:gd name="connsiteY126" fmla="*/ 785814 h 6857999"/>
              <a:gd name="connsiteX127" fmla="*/ 4827587 w 9143998"/>
              <a:gd name="connsiteY127" fmla="*/ 730249 h 6857999"/>
              <a:gd name="connsiteX128" fmla="*/ 4854354 w 9143998"/>
              <a:gd name="connsiteY128" fmla="*/ 730249 h 6857999"/>
              <a:gd name="connsiteX129" fmla="*/ 4874609 w 9143998"/>
              <a:gd name="connsiteY129" fmla="*/ 737769 h 6857999"/>
              <a:gd name="connsiteX130" fmla="*/ 4884737 w 9143998"/>
              <a:gd name="connsiteY130" fmla="*/ 775368 h 6857999"/>
              <a:gd name="connsiteX131" fmla="*/ 4851822 w 9143998"/>
              <a:gd name="connsiteY131" fmla="*/ 815974 h 6857999"/>
              <a:gd name="connsiteX132" fmla="*/ 4827587 w 9143998"/>
              <a:gd name="connsiteY132" fmla="*/ 815974 h 6857999"/>
              <a:gd name="connsiteX133" fmla="*/ 5068887 w 9143998"/>
              <a:gd name="connsiteY133" fmla="*/ 723900 h 6857999"/>
              <a:gd name="connsiteX134" fmla="*/ 5049837 w 9143998"/>
              <a:gd name="connsiteY134" fmla="*/ 742950 h 6857999"/>
              <a:gd name="connsiteX135" fmla="*/ 5068887 w 9143998"/>
              <a:gd name="connsiteY135" fmla="*/ 762000 h 6857999"/>
              <a:gd name="connsiteX136" fmla="*/ 5087937 w 9143998"/>
              <a:gd name="connsiteY136" fmla="*/ 742950 h 6857999"/>
              <a:gd name="connsiteX137" fmla="*/ 5068887 w 9143998"/>
              <a:gd name="connsiteY137" fmla="*/ 723900 h 6857999"/>
              <a:gd name="connsiteX138" fmla="*/ 5009356 w 9143998"/>
              <a:gd name="connsiteY138" fmla="*/ 723900 h 6857999"/>
              <a:gd name="connsiteX139" fmla="*/ 4991099 w 9143998"/>
              <a:gd name="connsiteY139" fmla="*/ 742950 h 6857999"/>
              <a:gd name="connsiteX140" fmla="*/ 5009356 w 9143998"/>
              <a:gd name="connsiteY140" fmla="*/ 762000 h 6857999"/>
              <a:gd name="connsiteX141" fmla="*/ 5027613 w 9143998"/>
              <a:gd name="connsiteY141" fmla="*/ 742950 h 6857999"/>
              <a:gd name="connsiteX142" fmla="*/ 5009356 w 9143998"/>
              <a:gd name="connsiteY142" fmla="*/ 723900 h 6857999"/>
              <a:gd name="connsiteX143" fmla="*/ 4297362 w 9143998"/>
              <a:gd name="connsiteY143" fmla="*/ 723900 h 6857999"/>
              <a:gd name="connsiteX144" fmla="*/ 4278312 w 9143998"/>
              <a:gd name="connsiteY144" fmla="*/ 742950 h 6857999"/>
              <a:gd name="connsiteX145" fmla="*/ 4297362 w 9143998"/>
              <a:gd name="connsiteY145" fmla="*/ 762000 h 6857999"/>
              <a:gd name="connsiteX146" fmla="*/ 4316412 w 9143998"/>
              <a:gd name="connsiteY146" fmla="*/ 742950 h 6857999"/>
              <a:gd name="connsiteX147" fmla="*/ 4297362 w 9143998"/>
              <a:gd name="connsiteY147" fmla="*/ 723900 h 6857999"/>
              <a:gd name="connsiteX148" fmla="*/ 4772024 w 9143998"/>
              <a:gd name="connsiteY148" fmla="*/ 720726 h 6857999"/>
              <a:gd name="connsiteX149" fmla="*/ 4772024 w 9143998"/>
              <a:gd name="connsiteY149" fmla="*/ 730092 h 6857999"/>
              <a:gd name="connsiteX150" fmla="*/ 4792769 w 9143998"/>
              <a:gd name="connsiteY150" fmla="*/ 730092 h 6857999"/>
              <a:gd name="connsiteX151" fmla="*/ 4792769 w 9143998"/>
              <a:gd name="connsiteY151" fmla="*/ 932023 h 6857999"/>
              <a:gd name="connsiteX152" fmla="*/ 4772024 w 9143998"/>
              <a:gd name="connsiteY152" fmla="*/ 932023 h 6857999"/>
              <a:gd name="connsiteX153" fmla="*/ 4772024 w 9143998"/>
              <a:gd name="connsiteY153" fmla="*/ 941389 h 6857999"/>
              <a:gd name="connsiteX154" fmla="*/ 4869562 w 9143998"/>
              <a:gd name="connsiteY154" fmla="*/ 941389 h 6857999"/>
              <a:gd name="connsiteX155" fmla="*/ 4924882 w 9143998"/>
              <a:gd name="connsiteY155" fmla="*/ 924530 h 6857999"/>
              <a:gd name="connsiteX156" fmla="*/ 4938712 w 9143998"/>
              <a:gd name="connsiteY156" fmla="*/ 881821 h 6857999"/>
              <a:gd name="connsiteX157" fmla="*/ 4879025 w 9143998"/>
              <a:gd name="connsiteY157" fmla="*/ 821130 h 6857999"/>
              <a:gd name="connsiteX158" fmla="*/ 4922699 w 9143998"/>
              <a:gd name="connsiteY158" fmla="*/ 771677 h 6857999"/>
              <a:gd name="connsiteX159" fmla="*/ 4910688 w 9143998"/>
              <a:gd name="connsiteY159" fmla="*/ 734588 h 6857999"/>
              <a:gd name="connsiteX160" fmla="*/ 4867379 w 9143998"/>
              <a:gd name="connsiteY160" fmla="*/ 720726 h 6857999"/>
              <a:gd name="connsiteX161" fmla="*/ 4167190 w 9143998"/>
              <a:gd name="connsiteY161" fmla="*/ 720726 h 6857999"/>
              <a:gd name="connsiteX162" fmla="*/ 4167190 w 9143998"/>
              <a:gd name="connsiteY162" fmla="*/ 730092 h 6857999"/>
              <a:gd name="connsiteX163" fmla="*/ 4185414 w 9143998"/>
              <a:gd name="connsiteY163" fmla="*/ 730092 h 6857999"/>
              <a:gd name="connsiteX164" fmla="*/ 4185414 w 9143998"/>
              <a:gd name="connsiteY164" fmla="*/ 932023 h 6857999"/>
              <a:gd name="connsiteX165" fmla="*/ 4167190 w 9143998"/>
              <a:gd name="connsiteY165" fmla="*/ 932023 h 6857999"/>
              <a:gd name="connsiteX166" fmla="*/ 4167190 w 9143998"/>
              <a:gd name="connsiteY166" fmla="*/ 941389 h 6857999"/>
              <a:gd name="connsiteX167" fmla="*/ 4238625 w 9143998"/>
              <a:gd name="connsiteY167" fmla="*/ 941389 h 6857999"/>
              <a:gd name="connsiteX168" fmla="*/ 4238625 w 9143998"/>
              <a:gd name="connsiteY168" fmla="*/ 932023 h 6857999"/>
              <a:gd name="connsiteX169" fmla="*/ 4217485 w 9143998"/>
              <a:gd name="connsiteY169" fmla="*/ 932023 h 6857999"/>
              <a:gd name="connsiteX170" fmla="*/ 4217485 w 9143998"/>
              <a:gd name="connsiteY170" fmla="*/ 720726 h 6857999"/>
              <a:gd name="connsiteX171" fmla="*/ 3886239 w 9143998"/>
              <a:gd name="connsiteY171" fmla="*/ 720725 h 6857999"/>
              <a:gd name="connsiteX172" fmla="*/ 3886239 w 9143998"/>
              <a:gd name="connsiteY172" fmla="*/ 730063 h 6857999"/>
              <a:gd name="connsiteX173" fmla="*/ 3905171 w 9143998"/>
              <a:gd name="connsiteY173" fmla="*/ 730063 h 6857999"/>
              <a:gd name="connsiteX174" fmla="*/ 3905171 w 9143998"/>
              <a:gd name="connsiteY174" fmla="*/ 941107 h 6857999"/>
              <a:gd name="connsiteX175" fmla="*/ 3886953 w 9143998"/>
              <a:gd name="connsiteY175" fmla="*/ 990040 h 6857999"/>
              <a:gd name="connsiteX176" fmla="*/ 3883025 w 9143998"/>
              <a:gd name="connsiteY176" fmla="*/ 990787 h 6857999"/>
              <a:gd name="connsiteX177" fmla="*/ 3883025 w 9143998"/>
              <a:gd name="connsiteY177" fmla="*/ 999752 h 6857999"/>
              <a:gd name="connsiteX178" fmla="*/ 3900170 w 9143998"/>
              <a:gd name="connsiteY178" fmla="*/ 998257 h 6857999"/>
              <a:gd name="connsiteX179" fmla="*/ 3940175 w 9143998"/>
              <a:gd name="connsiteY179" fmla="*/ 941481 h 6857999"/>
              <a:gd name="connsiteX180" fmla="*/ 3940175 w 9143998"/>
              <a:gd name="connsiteY180" fmla="*/ 720725 h 6857999"/>
              <a:gd name="connsiteX181" fmla="*/ 0 w 9143998"/>
              <a:gd name="connsiteY181" fmla="*/ 0 h 6857999"/>
              <a:gd name="connsiteX182" fmla="*/ 9143998 w 9143998"/>
              <a:gd name="connsiteY182" fmla="*/ 0 h 6857999"/>
              <a:gd name="connsiteX183" fmla="*/ 9143998 w 9143998"/>
              <a:gd name="connsiteY183" fmla="*/ 6857999 h 6857999"/>
              <a:gd name="connsiteX184" fmla="*/ 0 w 9143998"/>
              <a:gd name="connsiteY18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9143998" h="6857999">
                <a:moveTo>
                  <a:pt x="5060950" y="850899"/>
                </a:moveTo>
                <a:lnTo>
                  <a:pt x="5060950" y="879547"/>
                </a:lnTo>
                <a:cubicBezTo>
                  <a:pt x="5060950" y="900278"/>
                  <a:pt x="5051621" y="933449"/>
                  <a:pt x="5026862" y="933449"/>
                </a:cubicBezTo>
                <a:cubicBezTo>
                  <a:pt x="5022197" y="933449"/>
                  <a:pt x="5018609" y="931941"/>
                  <a:pt x="5015739" y="928926"/>
                </a:cubicBezTo>
                <a:cubicBezTo>
                  <a:pt x="5011074" y="924026"/>
                  <a:pt x="5008562" y="914225"/>
                  <a:pt x="5008562" y="898771"/>
                </a:cubicBezTo>
                <a:cubicBezTo>
                  <a:pt x="5008562" y="872008"/>
                  <a:pt x="5014303" y="865600"/>
                  <a:pt x="5031168" y="860323"/>
                </a:cubicBezTo>
                <a:cubicBezTo>
                  <a:pt x="5031168" y="860323"/>
                  <a:pt x="5055568" y="852784"/>
                  <a:pt x="5060950" y="850899"/>
                </a:cubicBezTo>
                <a:close/>
                <a:moveTo>
                  <a:pt x="4827587" y="827087"/>
                </a:moveTo>
                <a:lnTo>
                  <a:pt x="4860123" y="827087"/>
                </a:lnTo>
                <a:cubicBezTo>
                  <a:pt x="4872414" y="827087"/>
                  <a:pt x="4881452" y="830431"/>
                  <a:pt x="4888321" y="837490"/>
                </a:cubicBezTo>
                <a:cubicBezTo>
                  <a:pt x="4896636" y="846036"/>
                  <a:pt x="4900612" y="859783"/>
                  <a:pt x="4900612" y="879475"/>
                </a:cubicBezTo>
                <a:cubicBezTo>
                  <a:pt x="4900612" y="905483"/>
                  <a:pt x="4895190" y="931862"/>
                  <a:pt x="4855062" y="931862"/>
                </a:cubicBezTo>
                <a:lnTo>
                  <a:pt x="4827587" y="931862"/>
                </a:lnTo>
                <a:close/>
                <a:moveTo>
                  <a:pt x="4356099" y="790576"/>
                </a:moveTo>
                <a:lnTo>
                  <a:pt x="4356099" y="799852"/>
                </a:lnTo>
                <a:lnTo>
                  <a:pt x="4371981" y="799852"/>
                </a:lnTo>
                <a:lnTo>
                  <a:pt x="4371981" y="900779"/>
                </a:lnTo>
                <a:cubicBezTo>
                  <a:pt x="4371981" y="915621"/>
                  <a:pt x="4375230" y="926382"/>
                  <a:pt x="4382088" y="933432"/>
                </a:cubicBezTo>
                <a:cubicBezTo>
                  <a:pt x="4389307" y="940853"/>
                  <a:pt x="4400497" y="944564"/>
                  <a:pt x="4416018" y="944564"/>
                </a:cubicBezTo>
                <a:cubicBezTo>
                  <a:pt x="4439480" y="944564"/>
                  <a:pt x="4457167" y="933432"/>
                  <a:pt x="4466913" y="913766"/>
                </a:cubicBezTo>
                <a:lnTo>
                  <a:pt x="4466913" y="940853"/>
                </a:lnTo>
                <a:lnTo>
                  <a:pt x="4519612" y="940853"/>
                </a:lnTo>
                <a:lnTo>
                  <a:pt x="4519612" y="931577"/>
                </a:lnTo>
                <a:lnTo>
                  <a:pt x="4498677" y="931577"/>
                </a:lnTo>
                <a:lnTo>
                  <a:pt x="4498677" y="790576"/>
                </a:lnTo>
                <a:lnTo>
                  <a:pt x="4447421" y="790576"/>
                </a:lnTo>
                <a:lnTo>
                  <a:pt x="4447421" y="799852"/>
                </a:lnTo>
                <a:lnTo>
                  <a:pt x="4466913" y="799852"/>
                </a:lnTo>
                <a:lnTo>
                  <a:pt x="4466913" y="877774"/>
                </a:lnTo>
                <a:cubicBezTo>
                  <a:pt x="4466913" y="892245"/>
                  <a:pt x="4463303" y="905603"/>
                  <a:pt x="4456806" y="915250"/>
                </a:cubicBezTo>
                <a:cubicBezTo>
                  <a:pt x="4449226" y="926382"/>
                  <a:pt x="4438758" y="931948"/>
                  <a:pt x="4426486" y="931948"/>
                </a:cubicBezTo>
                <a:cubicBezTo>
                  <a:pt x="4419627" y="931948"/>
                  <a:pt x="4414213" y="930093"/>
                  <a:pt x="4410604" y="926382"/>
                </a:cubicBezTo>
                <a:cubicBezTo>
                  <a:pt x="4404467" y="919703"/>
                  <a:pt x="4403745" y="908571"/>
                  <a:pt x="4403745" y="899295"/>
                </a:cubicBezTo>
                <a:lnTo>
                  <a:pt x="4403745" y="790576"/>
                </a:lnTo>
                <a:close/>
                <a:moveTo>
                  <a:pt x="4264024" y="790576"/>
                </a:moveTo>
                <a:lnTo>
                  <a:pt x="4264024" y="799885"/>
                </a:lnTo>
                <a:lnTo>
                  <a:pt x="4282248" y="799885"/>
                </a:lnTo>
                <a:lnTo>
                  <a:pt x="4282248" y="932079"/>
                </a:lnTo>
                <a:lnTo>
                  <a:pt x="4264024" y="932079"/>
                </a:lnTo>
                <a:lnTo>
                  <a:pt x="4264024" y="941389"/>
                </a:lnTo>
                <a:lnTo>
                  <a:pt x="4335462" y="941389"/>
                </a:lnTo>
                <a:lnTo>
                  <a:pt x="4335462" y="932079"/>
                </a:lnTo>
                <a:lnTo>
                  <a:pt x="4314322" y="932079"/>
                </a:lnTo>
                <a:lnTo>
                  <a:pt x="4314322" y="790576"/>
                </a:lnTo>
                <a:close/>
                <a:moveTo>
                  <a:pt x="3978277" y="790576"/>
                </a:moveTo>
                <a:lnTo>
                  <a:pt x="3978277" y="799852"/>
                </a:lnTo>
                <a:lnTo>
                  <a:pt x="3994158" y="799852"/>
                </a:lnTo>
                <a:lnTo>
                  <a:pt x="3994158" y="900779"/>
                </a:lnTo>
                <a:cubicBezTo>
                  <a:pt x="3994158" y="915622"/>
                  <a:pt x="3997408" y="926382"/>
                  <a:pt x="4004626" y="933432"/>
                </a:cubicBezTo>
                <a:cubicBezTo>
                  <a:pt x="4011485" y="940853"/>
                  <a:pt x="4022673" y="944564"/>
                  <a:pt x="4038196" y="944564"/>
                </a:cubicBezTo>
                <a:cubicBezTo>
                  <a:pt x="4061657" y="944564"/>
                  <a:pt x="4079704" y="933432"/>
                  <a:pt x="4089090" y="913766"/>
                </a:cubicBezTo>
                <a:lnTo>
                  <a:pt x="4089090" y="940853"/>
                </a:lnTo>
                <a:lnTo>
                  <a:pt x="4141789" y="940853"/>
                </a:lnTo>
                <a:lnTo>
                  <a:pt x="4141789" y="931577"/>
                </a:lnTo>
                <a:lnTo>
                  <a:pt x="4120855" y="931577"/>
                </a:lnTo>
                <a:lnTo>
                  <a:pt x="4120855" y="790576"/>
                </a:lnTo>
                <a:lnTo>
                  <a:pt x="4069598" y="790576"/>
                </a:lnTo>
                <a:lnTo>
                  <a:pt x="4069598" y="799852"/>
                </a:lnTo>
                <a:lnTo>
                  <a:pt x="4089090" y="799852"/>
                </a:lnTo>
                <a:lnTo>
                  <a:pt x="4089090" y="877774"/>
                </a:lnTo>
                <a:cubicBezTo>
                  <a:pt x="4089090" y="892245"/>
                  <a:pt x="4085481" y="905603"/>
                  <a:pt x="4078984" y="915251"/>
                </a:cubicBezTo>
                <a:cubicBezTo>
                  <a:pt x="4071764" y="926382"/>
                  <a:pt x="4061297" y="931948"/>
                  <a:pt x="4048664" y="931948"/>
                </a:cubicBezTo>
                <a:cubicBezTo>
                  <a:pt x="4041805" y="931948"/>
                  <a:pt x="4036751" y="930093"/>
                  <a:pt x="4032781" y="926382"/>
                </a:cubicBezTo>
                <a:cubicBezTo>
                  <a:pt x="4026645" y="919703"/>
                  <a:pt x="4025923" y="908572"/>
                  <a:pt x="4025923" y="899295"/>
                </a:cubicBezTo>
                <a:lnTo>
                  <a:pt x="4025923" y="790576"/>
                </a:lnTo>
                <a:close/>
                <a:moveTo>
                  <a:pt x="5238992" y="789359"/>
                </a:moveTo>
                <a:cubicBezTo>
                  <a:pt x="5220973" y="788989"/>
                  <a:pt x="5203674" y="807146"/>
                  <a:pt x="5188178" y="841236"/>
                </a:cubicBezTo>
                <a:lnTo>
                  <a:pt x="5188178" y="789730"/>
                </a:lnTo>
                <a:lnTo>
                  <a:pt x="5135562" y="789730"/>
                </a:lnTo>
                <a:lnTo>
                  <a:pt x="5135562" y="798993"/>
                </a:lnTo>
                <a:lnTo>
                  <a:pt x="5156464" y="798993"/>
                </a:lnTo>
                <a:lnTo>
                  <a:pt x="5156464" y="930909"/>
                </a:lnTo>
                <a:lnTo>
                  <a:pt x="5137364" y="930909"/>
                </a:lnTo>
                <a:lnTo>
                  <a:pt x="5137364" y="939802"/>
                </a:lnTo>
                <a:lnTo>
                  <a:pt x="5207639" y="939802"/>
                </a:lnTo>
                <a:lnTo>
                  <a:pt x="5207639" y="930909"/>
                </a:lnTo>
                <a:lnTo>
                  <a:pt x="5188178" y="930909"/>
                </a:lnTo>
                <a:lnTo>
                  <a:pt x="5188178" y="878661"/>
                </a:lnTo>
                <a:cubicBezTo>
                  <a:pt x="5188178" y="849759"/>
                  <a:pt x="5201152" y="820485"/>
                  <a:pt x="5227460" y="817150"/>
                </a:cubicBezTo>
                <a:cubicBezTo>
                  <a:pt x="5232865" y="816409"/>
                  <a:pt x="5240433" y="815668"/>
                  <a:pt x="5254128" y="818262"/>
                </a:cubicBezTo>
                <a:lnTo>
                  <a:pt x="5260975" y="793065"/>
                </a:lnTo>
                <a:cubicBezTo>
                  <a:pt x="5256651" y="791582"/>
                  <a:pt x="5249083" y="789359"/>
                  <a:pt x="5238992" y="789359"/>
                </a:cubicBezTo>
                <a:close/>
                <a:moveTo>
                  <a:pt x="5036433" y="785814"/>
                </a:moveTo>
                <a:cubicBezTo>
                  <a:pt x="5020518" y="785814"/>
                  <a:pt x="4983262" y="789549"/>
                  <a:pt x="4983262" y="823540"/>
                </a:cubicBezTo>
                <a:cubicBezTo>
                  <a:pt x="4983262" y="827275"/>
                  <a:pt x="4984347" y="830264"/>
                  <a:pt x="4986156" y="832131"/>
                </a:cubicBezTo>
                <a:cubicBezTo>
                  <a:pt x="4988688" y="834746"/>
                  <a:pt x="4992305" y="835867"/>
                  <a:pt x="4997731" y="835867"/>
                </a:cubicBezTo>
                <a:cubicBezTo>
                  <a:pt x="5003518" y="835867"/>
                  <a:pt x="5007135" y="834746"/>
                  <a:pt x="5009667" y="832131"/>
                </a:cubicBezTo>
                <a:cubicBezTo>
                  <a:pt x="5012199" y="829516"/>
                  <a:pt x="5013284" y="825408"/>
                  <a:pt x="5013284" y="819058"/>
                </a:cubicBezTo>
                <a:cubicBezTo>
                  <a:pt x="5013284" y="810467"/>
                  <a:pt x="5015093" y="804490"/>
                  <a:pt x="5019071" y="800755"/>
                </a:cubicBezTo>
                <a:cubicBezTo>
                  <a:pt x="5022688" y="797019"/>
                  <a:pt x="5028476" y="795152"/>
                  <a:pt x="5037519" y="795152"/>
                </a:cubicBezTo>
                <a:cubicBezTo>
                  <a:pt x="5044391" y="795152"/>
                  <a:pt x="5049455" y="797019"/>
                  <a:pt x="5053072" y="800381"/>
                </a:cubicBezTo>
                <a:cubicBezTo>
                  <a:pt x="5058859" y="806731"/>
                  <a:pt x="5059583" y="818311"/>
                  <a:pt x="5059583" y="829143"/>
                </a:cubicBezTo>
                <a:lnTo>
                  <a:pt x="5059583" y="841470"/>
                </a:lnTo>
                <a:cubicBezTo>
                  <a:pt x="5048732" y="845205"/>
                  <a:pt x="5039689" y="847819"/>
                  <a:pt x="5027752" y="850808"/>
                </a:cubicBezTo>
                <a:cubicBezTo>
                  <a:pt x="5027752" y="850808"/>
                  <a:pt x="5010029" y="855290"/>
                  <a:pt x="5010029" y="855290"/>
                </a:cubicBezTo>
                <a:cubicBezTo>
                  <a:pt x="4983262" y="861640"/>
                  <a:pt x="4972049" y="875087"/>
                  <a:pt x="4972049" y="899366"/>
                </a:cubicBezTo>
                <a:cubicBezTo>
                  <a:pt x="4972049" y="915802"/>
                  <a:pt x="4975305" y="927008"/>
                  <a:pt x="4982177" y="934105"/>
                </a:cubicBezTo>
                <a:cubicBezTo>
                  <a:pt x="4989050" y="941202"/>
                  <a:pt x="4999177" y="944564"/>
                  <a:pt x="5013284" y="944564"/>
                </a:cubicBezTo>
                <a:cubicBezTo>
                  <a:pt x="5034625" y="944564"/>
                  <a:pt x="5048008" y="937840"/>
                  <a:pt x="5058498" y="922152"/>
                </a:cubicBezTo>
                <a:cubicBezTo>
                  <a:pt x="5063562" y="939334"/>
                  <a:pt x="5075498" y="940828"/>
                  <a:pt x="5091413" y="940828"/>
                </a:cubicBezTo>
                <a:lnTo>
                  <a:pt x="5114924" y="940828"/>
                </a:lnTo>
                <a:lnTo>
                  <a:pt x="5114924" y="931490"/>
                </a:lnTo>
                <a:cubicBezTo>
                  <a:pt x="5104435" y="931490"/>
                  <a:pt x="5099009" y="931490"/>
                  <a:pt x="5095754" y="927755"/>
                </a:cubicBezTo>
                <a:cubicBezTo>
                  <a:pt x="5092860" y="924767"/>
                  <a:pt x="5091413" y="918790"/>
                  <a:pt x="5091413" y="908705"/>
                </a:cubicBezTo>
                <a:lnTo>
                  <a:pt x="5091413" y="831384"/>
                </a:lnTo>
                <a:cubicBezTo>
                  <a:pt x="5091413" y="816443"/>
                  <a:pt x="5088158" y="806358"/>
                  <a:pt x="5081285" y="799261"/>
                </a:cubicBezTo>
                <a:cubicBezTo>
                  <a:pt x="5072604" y="790296"/>
                  <a:pt x="5058136" y="785814"/>
                  <a:pt x="5036433" y="785814"/>
                </a:cubicBezTo>
                <a:close/>
                <a:moveTo>
                  <a:pt x="4595588" y="785814"/>
                </a:moveTo>
                <a:cubicBezTo>
                  <a:pt x="4571680" y="785814"/>
                  <a:pt x="4547409" y="800381"/>
                  <a:pt x="4547409" y="832131"/>
                </a:cubicBezTo>
                <a:cubicBezTo>
                  <a:pt x="4547409" y="860893"/>
                  <a:pt x="4570955" y="869858"/>
                  <a:pt x="4591966" y="877702"/>
                </a:cubicBezTo>
                <a:cubicBezTo>
                  <a:pt x="4609716" y="884799"/>
                  <a:pt x="4626741" y="891149"/>
                  <a:pt x="4626741" y="909078"/>
                </a:cubicBezTo>
                <a:cubicBezTo>
                  <a:pt x="4626741" y="926261"/>
                  <a:pt x="4610440" y="935225"/>
                  <a:pt x="4595226" y="935225"/>
                </a:cubicBezTo>
                <a:cubicBezTo>
                  <a:pt x="4573129" y="935225"/>
                  <a:pt x="4557914" y="920658"/>
                  <a:pt x="4554654" y="894884"/>
                </a:cubicBezTo>
                <a:lnTo>
                  <a:pt x="4543424" y="894884"/>
                </a:lnTo>
                <a:lnTo>
                  <a:pt x="4543424" y="934852"/>
                </a:lnTo>
                <a:cubicBezTo>
                  <a:pt x="4562623" y="941949"/>
                  <a:pt x="4577838" y="944563"/>
                  <a:pt x="4594864" y="944563"/>
                </a:cubicBezTo>
                <a:cubicBezTo>
                  <a:pt x="4612251" y="944563"/>
                  <a:pt x="4629277" y="938213"/>
                  <a:pt x="4639420" y="927381"/>
                </a:cubicBezTo>
                <a:cubicBezTo>
                  <a:pt x="4647390" y="919164"/>
                  <a:pt x="4651374" y="909078"/>
                  <a:pt x="4651374" y="897125"/>
                </a:cubicBezTo>
                <a:cubicBezTo>
                  <a:pt x="4651374" y="861640"/>
                  <a:pt x="4625655" y="852302"/>
                  <a:pt x="4602833" y="844458"/>
                </a:cubicBezTo>
                <a:cubicBezTo>
                  <a:pt x="4585445" y="838481"/>
                  <a:pt x="4570231" y="833252"/>
                  <a:pt x="4570231" y="817190"/>
                </a:cubicBezTo>
                <a:cubicBezTo>
                  <a:pt x="4570231" y="811587"/>
                  <a:pt x="4572042" y="807105"/>
                  <a:pt x="4575302" y="803743"/>
                </a:cubicBezTo>
                <a:cubicBezTo>
                  <a:pt x="4579649" y="799261"/>
                  <a:pt x="4586170" y="797019"/>
                  <a:pt x="4594139" y="797019"/>
                </a:cubicBezTo>
                <a:cubicBezTo>
                  <a:pt x="4603557" y="797019"/>
                  <a:pt x="4611165" y="799634"/>
                  <a:pt x="4616236" y="804116"/>
                </a:cubicBezTo>
                <a:cubicBezTo>
                  <a:pt x="4627104" y="813828"/>
                  <a:pt x="4629639" y="829890"/>
                  <a:pt x="4629639" y="829890"/>
                </a:cubicBezTo>
                <a:lnTo>
                  <a:pt x="4639420" y="829890"/>
                </a:lnTo>
                <a:lnTo>
                  <a:pt x="4639420" y="795525"/>
                </a:lnTo>
                <a:cubicBezTo>
                  <a:pt x="4621308" y="789549"/>
                  <a:pt x="4610802" y="785814"/>
                  <a:pt x="4595588" y="785814"/>
                </a:cubicBezTo>
                <a:close/>
                <a:moveTo>
                  <a:pt x="4827587" y="730249"/>
                </a:moveTo>
                <a:lnTo>
                  <a:pt x="4854354" y="730249"/>
                </a:lnTo>
                <a:cubicBezTo>
                  <a:pt x="4863396" y="730249"/>
                  <a:pt x="4869907" y="732505"/>
                  <a:pt x="4874609" y="737769"/>
                </a:cubicBezTo>
                <a:cubicBezTo>
                  <a:pt x="4883652" y="746793"/>
                  <a:pt x="4884737" y="763712"/>
                  <a:pt x="4884737" y="775368"/>
                </a:cubicBezTo>
                <a:cubicBezTo>
                  <a:pt x="4884737" y="805071"/>
                  <a:pt x="4875695" y="815974"/>
                  <a:pt x="4851822" y="815974"/>
                </a:cubicBezTo>
                <a:lnTo>
                  <a:pt x="4827587" y="815974"/>
                </a:lnTo>
                <a:close/>
                <a:moveTo>
                  <a:pt x="5068887" y="723900"/>
                </a:moveTo>
                <a:cubicBezTo>
                  <a:pt x="5058366" y="723900"/>
                  <a:pt x="5049837" y="732429"/>
                  <a:pt x="5049837" y="742950"/>
                </a:cubicBezTo>
                <a:cubicBezTo>
                  <a:pt x="5049837" y="753471"/>
                  <a:pt x="5058366" y="762000"/>
                  <a:pt x="5068887" y="762000"/>
                </a:cubicBezTo>
                <a:cubicBezTo>
                  <a:pt x="5079408" y="762000"/>
                  <a:pt x="5087937" y="753471"/>
                  <a:pt x="5087937" y="742950"/>
                </a:cubicBezTo>
                <a:cubicBezTo>
                  <a:pt x="5087937" y="732429"/>
                  <a:pt x="5079408" y="723900"/>
                  <a:pt x="5068887" y="723900"/>
                </a:cubicBezTo>
                <a:close/>
                <a:moveTo>
                  <a:pt x="5009356" y="723900"/>
                </a:moveTo>
                <a:cubicBezTo>
                  <a:pt x="4999273" y="723900"/>
                  <a:pt x="4991099" y="732429"/>
                  <a:pt x="4991099" y="742950"/>
                </a:cubicBezTo>
                <a:cubicBezTo>
                  <a:pt x="4991099" y="753471"/>
                  <a:pt x="4999273" y="762000"/>
                  <a:pt x="5009356" y="762000"/>
                </a:cubicBezTo>
                <a:cubicBezTo>
                  <a:pt x="5019439" y="762000"/>
                  <a:pt x="5027613" y="753471"/>
                  <a:pt x="5027613" y="742950"/>
                </a:cubicBezTo>
                <a:cubicBezTo>
                  <a:pt x="5027613" y="732429"/>
                  <a:pt x="5019439" y="723900"/>
                  <a:pt x="5009356" y="723900"/>
                </a:cubicBezTo>
                <a:close/>
                <a:moveTo>
                  <a:pt x="4297362" y="723900"/>
                </a:moveTo>
                <a:cubicBezTo>
                  <a:pt x="4286841" y="723900"/>
                  <a:pt x="4278312" y="732429"/>
                  <a:pt x="4278312" y="742950"/>
                </a:cubicBezTo>
                <a:cubicBezTo>
                  <a:pt x="4278312" y="753471"/>
                  <a:pt x="4286841" y="762000"/>
                  <a:pt x="4297362" y="762000"/>
                </a:cubicBezTo>
                <a:cubicBezTo>
                  <a:pt x="4307883" y="762000"/>
                  <a:pt x="4316412" y="753471"/>
                  <a:pt x="4316412" y="742950"/>
                </a:cubicBezTo>
                <a:cubicBezTo>
                  <a:pt x="4316412" y="732429"/>
                  <a:pt x="4307883" y="723900"/>
                  <a:pt x="4297362" y="723900"/>
                </a:cubicBezTo>
                <a:close/>
                <a:moveTo>
                  <a:pt x="4772024" y="720726"/>
                </a:moveTo>
                <a:lnTo>
                  <a:pt x="4772024" y="730092"/>
                </a:lnTo>
                <a:lnTo>
                  <a:pt x="4792769" y="730092"/>
                </a:lnTo>
                <a:lnTo>
                  <a:pt x="4792769" y="932023"/>
                </a:lnTo>
                <a:lnTo>
                  <a:pt x="4772024" y="932023"/>
                </a:lnTo>
                <a:lnTo>
                  <a:pt x="4772024" y="941389"/>
                </a:lnTo>
                <a:lnTo>
                  <a:pt x="4869562" y="941389"/>
                </a:lnTo>
                <a:cubicBezTo>
                  <a:pt x="4896130" y="941389"/>
                  <a:pt x="4913600" y="936144"/>
                  <a:pt x="4924882" y="924530"/>
                </a:cubicBezTo>
                <a:cubicBezTo>
                  <a:pt x="4934345" y="914790"/>
                  <a:pt x="4938712" y="900928"/>
                  <a:pt x="4938712" y="881821"/>
                </a:cubicBezTo>
                <a:cubicBezTo>
                  <a:pt x="4938712" y="836115"/>
                  <a:pt x="4908869" y="825251"/>
                  <a:pt x="4879025" y="821130"/>
                </a:cubicBezTo>
                <a:cubicBezTo>
                  <a:pt x="4908141" y="814011"/>
                  <a:pt x="4922699" y="797527"/>
                  <a:pt x="4922699" y="771677"/>
                </a:cubicBezTo>
                <a:cubicBezTo>
                  <a:pt x="4922699" y="755193"/>
                  <a:pt x="4918695" y="742830"/>
                  <a:pt x="4910688" y="734588"/>
                </a:cubicBezTo>
                <a:cubicBezTo>
                  <a:pt x="4901590" y="725222"/>
                  <a:pt x="4887396" y="720726"/>
                  <a:pt x="4867379" y="720726"/>
                </a:cubicBezTo>
                <a:close/>
                <a:moveTo>
                  <a:pt x="4167190" y="720726"/>
                </a:moveTo>
                <a:lnTo>
                  <a:pt x="4167190" y="730092"/>
                </a:lnTo>
                <a:lnTo>
                  <a:pt x="4185414" y="730092"/>
                </a:lnTo>
                <a:lnTo>
                  <a:pt x="4185414" y="932023"/>
                </a:lnTo>
                <a:lnTo>
                  <a:pt x="4167190" y="932023"/>
                </a:lnTo>
                <a:lnTo>
                  <a:pt x="4167190" y="941389"/>
                </a:lnTo>
                <a:lnTo>
                  <a:pt x="4238625" y="941389"/>
                </a:lnTo>
                <a:lnTo>
                  <a:pt x="4238625" y="932023"/>
                </a:lnTo>
                <a:lnTo>
                  <a:pt x="4217485" y="932023"/>
                </a:lnTo>
                <a:lnTo>
                  <a:pt x="4217485" y="720726"/>
                </a:lnTo>
                <a:close/>
                <a:moveTo>
                  <a:pt x="3886239" y="720725"/>
                </a:moveTo>
                <a:lnTo>
                  <a:pt x="3886239" y="730063"/>
                </a:lnTo>
                <a:lnTo>
                  <a:pt x="3905171" y="730063"/>
                </a:lnTo>
                <a:lnTo>
                  <a:pt x="3905171" y="941107"/>
                </a:lnTo>
                <a:cubicBezTo>
                  <a:pt x="3904457" y="968749"/>
                  <a:pt x="3901242" y="985557"/>
                  <a:pt x="3886953" y="990040"/>
                </a:cubicBezTo>
                <a:cubicBezTo>
                  <a:pt x="3886953" y="990040"/>
                  <a:pt x="3883025" y="990787"/>
                  <a:pt x="3883025" y="990787"/>
                </a:cubicBezTo>
                <a:lnTo>
                  <a:pt x="3883025" y="999752"/>
                </a:lnTo>
                <a:cubicBezTo>
                  <a:pt x="3883025" y="999752"/>
                  <a:pt x="3891597" y="1000125"/>
                  <a:pt x="3900170" y="998257"/>
                </a:cubicBezTo>
                <a:cubicBezTo>
                  <a:pt x="3925530" y="993028"/>
                  <a:pt x="3939460" y="972858"/>
                  <a:pt x="3940175" y="941481"/>
                </a:cubicBezTo>
                <a:cubicBezTo>
                  <a:pt x="3940175" y="941481"/>
                  <a:pt x="3940175" y="720725"/>
                  <a:pt x="3940175" y="720725"/>
                </a:cubicBezTo>
                <a:close/>
                <a:moveTo>
                  <a:pt x="0" y="0"/>
                </a:moveTo>
                <a:lnTo>
                  <a:pt x="9143998" y="0"/>
                </a:lnTo>
                <a:lnTo>
                  <a:pt x="9143998" y="6857999"/>
                </a:lnTo>
                <a:lnTo>
                  <a:pt x="0" y="6857999"/>
                </a:lnTo>
                <a:close/>
              </a:path>
            </a:pathLst>
          </a:custGeom>
          <a:solidFill>
            <a:schemeClr val="bg1">
              <a:lumMod val="85000"/>
            </a:schemeClr>
          </a:solidFill>
        </p:spPr>
        <p:txBody>
          <a:bodyPr wrap="square">
            <a:noAutofit/>
          </a:bodyPr>
          <a:lstStyle>
            <a:lvl1pPr>
              <a:defRPr/>
            </a:lvl1pPr>
          </a:lstStyle>
          <a:p>
            <a:r>
              <a:rPr lang="en-GB" dirty="0"/>
              <a:t>Picture</a:t>
            </a:r>
          </a:p>
        </p:txBody>
      </p:sp>
      <p:sp>
        <p:nvSpPr>
          <p:cNvPr id="4" name="Text Placeholder 2">
            <a:extLst>
              <a:ext uri="{FF2B5EF4-FFF2-40B4-BE49-F238E27FC236}">
                <a16:creationId xmlns:a16="http://schemas.microsoft.com/office/drawing/2014/main" id="{13C165DE-8B8B-457E-8BE5-83150C3CF386}"/>
              </a:ext>
            </a:extLst>
          </p:cNvPr>
          <p:cNvSpPr>
            <a:spLocks noGrp="1"/>
          </p:cNvSpPr>
          <p:nvPr>
            <p:ph type="body" sz="quarter" idx="12" hasCustomPrompt="1"/>
          </p:nvPr>
        </p:nvSpPr>
        <p:spPr>
          <a:xfrm>
            <a:off x="395285" y="6308730"/>
            <a:ext cx="8353428" cy="432000"/>
          </a:xfrm>
          <a:noFill/>
        </p:spPr>
        <p:txBody>
          <a:bodyPr anchor="b" anchorCtr="0"/>
          <a:lstStyle>
            <a:lvl1pPr algn="ctr">
              <a:lnSpc>
                <a:spcPts val="1200"/>
              </a:lnSpc>
              <a:spcAft>
                <a:spcPts val="0"/>
              </a:spcAft>
              <a:defRPr sz="900" cap="none" baseline="0">
                <a:solidFill>
                  <a:schemeClr val="bg1"/>
                </a:solidFill>
              </a:defRPr>
            </a:lvl1pPr>
          </a:lstStyle>
          <a:p>
            <a:pPr lvl="0"/>
            <a:r>
              <a:rPr lang="en-GB" dirty="0"/>
              <a:t>Legal Text</a:t>
            </a:r>
          </a:p>
        </p:txBody>
      </p:sp>
      <p:sp>
        <p:nvSpPr>
          <p:cNvPr id="5" name="Textplatzhalter 4">
            <a:extLst>
              <a:ext uri="{FF2B5EF4-FFF2-40B4-BE49-F238E27FC236}">
                <a16:creationId xmlns:a16="http://schemas.microsoft.com/office/drawing/2014/main" id="{7BA5A8CD-C466-4292-8901-C1811D622809}"/>
              </a:ext>
            </a:extLst>
          </p:cNvPr>
          <p:cNvSpPr>
            <a:spLocks noGrp="1"/>
          </p:cNvSpPr>
          <p:nvPr>
            <p:ph type="body" sz="quarter" idx="13" hasCustomPrompt="1"/>
          </p:nvPr>
        </p:nvSpPr>
        <p:spPr>
          <a:xfrm>
            <a:off x="395286" y="2457450"/>
            <a:ext cx="8353427" cy="574508"/>
          </a:xfrm>
        </p:spPr>
        <p:txBody>
          <a:bodyPr/>
          <a:lstStyle>
            <a:lvl1pPr algn="ctr">
              <a:lnSpc>
                <a:spcPts val="5100"/>
              </a:lnSpc>
              <a:spcAft>
                <a:spcPts val="0"/>
              </a:spcAft>
              <a:defRPr sz="4800"/>
            </a:lvl1pPr>
          </a:lstStyle>
          <a:p>
            <a:pPr lvl="0"/>
            <a:r>
              <a:rPr lang="en-GB" dirty="0"/>
              <a:t>Title</a:t>
            </a:r>
          </a:p>
        </p:txBody>
      </p:sp>
      <p:sp>
        <p:nvSpPr>
          <p:cNvPr id="7" name="Textplatzhalter 6">
            <a:extLst>
              <a:ext uri="{FF2B5EF4-FFF2-40B4-BE49-F238E27FC236}">
                <a16:creationId xmlns:a16="http://schemas.microsoft.com/office/drawing/2014/main" id="{A90E7FA0-47EF-4002-B254-34B6D38AFF4D}"/>
              </a:ext>
            </a:extLst>
          </p:cNvPr>
          <p:cNvSpPr>
            <a:spLocks noGrp="1"/>
          </p:cNvSpPr>
          <p:nvPr>
            <p:ph type="body" sz="quarter" idx="14" hasCustomPrompt="1"/>
          </p:nvPr>
        </p:nvSpPr>
        <p:spPr>
          <a:xfrm>
            <a:off x="395288" y="3189088"/>
            <a:ext cx="8353425" cy="239912"/>
          </a:xfrm>
        </p:spPr>
        <p:txBody>
          <a:bodyPr/>
          <a:lstStyle>
            <a:lvl1pPr algn="ctr">
              <a:lnSpc>
                <a:spcPts val="2200"/>
              </a:lnSpc>
              <a:defRPr sz="1400" cap="none" baseline="0"/>
            </a:lvl1pPr>
          </a:lstStyle>
          <a:p>
            <a:pPr lvl="0"/>
            <a:r>
              <a:rPr lang="en-GB" dirty="0"/>
              <a:t>Subtitle</a:t>
            </a:r>
          </a:p>
        </p:txBody>
      </p:sp>
    </p:spTree>
    <p:extLst>
      <p:ext uri="{BB962C8B-B14F-4D97-AF65-F5344CB8AC3E}">
        <p14:creationId xmlns:p14="http://schemas.microsoft.com/office/powerpoint/2010/main" val="162455849"/>
      </p:ext>
    </p:extLst>
  </p:cSld>
  <p:clrMapOvr>
    <a:masterClrMapping/>
  </p:clrMapOvr>
  <p:extLst>
    <p:ext uri="{DCECCB84-F9BA-43D5-87BE-67443E8EF086}">
      <p15:sldGuideLst xmlns:p15="http://schemas.microsoft.com/office/powerpoint/2012/main">
        <p15:guide id="1" orient="horz" pos="4247">
          <p15:clr>
            <a:srgbClr val="5ACBF0"/>
          </p15:clr>
        </p15:guide>
        <p15:guide id="2" orient="horz" pos="1548">
          <p15:clr>
            <a:srgbClr val="5ACBF0"/>
          </p15:clr>
        </p15:guide>
        <p15:guide id="4" orient="horz" pos="2001">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BC7073-1DFA-4761-8761-8F78E9BF553C}"/>
              </a:ext>
            </a:extLst>
          </p:cNvPr>
          <p:cNvSpPr/>
          <p:nvPr userDrawn="1"/>
        </p:nvSpPr>
        <p:spPr>
          <a:xfrm>
            <a:off x="0" y="0"/>
            <a:ext cx="9144000" cy="6858000"/>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200" dirty="0"/>
          </a:p>
        </p:txBody>
      </p:sp>
      <p:sp>
        <p:nvSpPr>
          <p:cNvPr id="7" name="Titel 1">
            <a:extLst>
              <a:ext uri="{FF2B5EF4-FFF2-40B4-BE49-F238E27FC236}">
                <a16:creationId xmlns:a16="http://schemas.microsoft.com/office/drawing/2014/main" id="{3BC2BF1C-2818-4BE2-AD92-4EBAC57B721E}"/>
              </a:ext>
            </a:extLst>
          </p:cNvPr>
          <p:cNvSpPr>
            <a:spLocks noGrp="1"/>
          </p:cNvSpPr>
          <p:nvPr>
            <p:ph type="title" hasCustomPrompt="1"/>
          </p:nvPr>
        </p:nvSpPr>
        <p:spPr>
          <a:xfrm>
            <a:off x="395288" y="762000"/>
            <a:ext cx="8353425" cy="5438775"/>
          </a:xfrm>
        </p:spPr>
        <p:txBody>
          <a:bodyPr anchor="ctr" anchorCtr="0"/>
          <a:lstStyle>
            <a:lvl1pPr>
              <a:lnSpc>
                <a:spcPts val="3900"/>
              </a:lnSpc>
              <a:defRPr sz="3500">
                <a:solidFill>
                  <a:srgbClr val="001489"/>
                </a:solidFill>
              </a:defRPr>
            </a:lvl1pPr>
          </a:lstStyle>
          <a:p>
            <a:r>
              <a:rPr lang="en-GB" dirty="0"/>
              <a:t>Divider </a:t>
            </a:r>
            <a:br>
              <a:rPr lang="en-GB" dirty="0"/>
            </a:br>
            <a:r>
              <a:rPr lang="en-GB" dirty="0"/>
              <a:t>Text</a:t>
            </a:r>
          </a:p>
        </p:txBody>
      </p:sp>
      <p:pic>
        <p:nvPicPr>
          <p:cNvPr id="4" name="Grafik 3">
            <a:extLst>
              <a:ext uri="{FF2B5EF4-FFF2-40B4-BE49-F238E27FC236}">
                <a16:creationId xmlns:a16="http://schemas.microsoft.com/office/drawing/2014/main" id="{455436AA-A815-4E71-84CC-A8994B86C2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5" y="684000"/>
            <a:ext cx="1452389" cy="352800"/>
          </a:xfrm>
          <a:prstGeom prst="rect">
            <a:avLst/>
          </a:prstGeom>
        </p:spPr>
      </p:pic>
    </p:spTree>
    <p:extLst>
      <p:ext uri="{BB962C8B-B14F-4D97-AF65-F5344CB8AC3E}">
        <p14:creationId xmlns:p14="http://schemas.microsoft.com/office/powerpoint/2010/main" val="1501536238"/>
      </p:ext>
    </p:extLst>
  </p:cSld>
  <p:clrMapOvr>
    <a:masterClrMapping/>
  </p:clrMapOvr>
  <p:extLst>
    <p:ext uri="{DCECCB84-F9BA-43D5-87BE-67443E8EF086}">
      <p15:sldGuideLst xmlns:p15="http://schemas.microsoft.com/office/powerpoint/2012/main">
        <p15:guide id="1" orient="horz" pos="482">
          <p15:clr>
            <a:srgbClr val="9FCC3B"/>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dirty="0"/>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dirty="0"/>
              <a:t>Investment Promotion &amp; Solutions</a:t>
            </a:r>
          </a:p>
        </p:txBody>
      </p:sp>
      <p:sp>
        <p:nvSpPr>
          <p:cNvPr id="8" name="Textplatzhalter 3">
            <a:extLst>
              <a:ext uri="{FF2B5EF4-FFF2-40B4-BE49-F238E27FC236}">
                <a16:creationId xmlns:a16="http://schemas.microsoft.com/office/drawing/2014/main" id="{0122DF08-947D-4B64-B5DD-C31B70C7A044}"/>
              </a:ext>
            </a:extLst>
          </p:cNvPr>
          <p:cNvSpPr>
            <a:spLocks noGrp="1"/>
          </p:cNvSpPr>
          <p:nvPr>
            <p:ph type="body" sz="quarter" idx="14" hasCustomPrompt="1"/>
          </p:nvPr>
        </p:nvSpPr>
        <p:spPr>
          <a:xfrm>
            <a:off x="395813" y="2565400"/>
            <a:ext cx="8352632" cy="3276600"/>
          </a:xfrm>
        </p:spPr>
        <p:txBody>
          <a:bodyPr/>
          <a:lstStyle>
            <a:lvl1pPr marL="360000" indent="-360000" algn="ctr">
              <a:lnSpc>
                <a:spcPts val="2900"/>
              </a:lnSpc>
              <a:spcAft>
                <a:spcPts val="0"/>
              </a:spcAft>
              <a:tabLst>
                <a:tab pos="360000" algn="l"/>
              </a:tabLst>
              <a:defRPr sz="2450" cap="none" baseline="0"/>
            </a:lvl1pPr>
            <a:lvl2pPr marL="360000" indent="-360000" algn="ctr">
              <a:tabLst>
                <a:tab pos="360000" algn="l"/>
              </a:tabLst>
              <a:defRPr/>
            </a:lvl2pPr>
            <a:lvl3pPr marL="540000" algn="ctr">
              <a:tabLst>
                <a:tab pos="360000" algn="l"/>
              </a:tabLst>
              <a:defRPr/>
            </a:lvl3pPr>
            <a:lvl4pPr marL="720000" algn="ctr">
              <a:tabLst>
                <a:tab pos="360000" algn="l"/>
              </a:tabLst>
              <a:defRPr/>
            </a:lvl4pPr>
            <a:lvl5pPr marL="900000" algn="ctr">
              <a:tabLst>
                <a:tab pos="360000" algn="l"/>
              </a:tabLst>
              <a:defRPr/>
            </a:lvl5pPr>
          </a:lstStyle>
          <a:p>
            <a:pPr lvl="0"/>
            <a:r>
              <a:rPr lang="en-US" dirty="0"/>
              <a:t>Quote</a:t>
            </a:r>
            <a:endParaRPr lang="en-GB" dirty="0"/>
          </a:p>
        </p:txBody>
      </p:sp>
      <p:sp>
        <p:nvSpPr>
          <p:cNvPr id="9" name="Textfeld 8">
            <a:extLst>
              <a:ext uri="{FF2B5EF4-FFF2-40B4-BE49-F238E27FC236}">
                <a16:creationId xmlns:a16="http://schemas.microsoft.com/office/drawing/2014/main" id="{51CACCB1-4D4F-4FCF-880D-197AE31058FE}"/>
              </a:ext>
            </a:extLst>
          </p:cNvPr>
          <p:cNvSpPr txBox="1"/>
          <p:nvPr userDrawn="1"/>
        </p:nvSpPr>
        <p:spPr>
          <a:xfrm>
            <a:off x="3276600" y="1776796"/>
            <a:ext cx="2590800" cy="521235"/>
          </a:xfrm>
          <a:prstGeom prst="rect">
            <a:avLst/>
          </a:prstGeom>
          <a:noFill/>
        </p:spPr>
        <p:txBody>
          <a:bodyPr wrap="square" lIns="0" tIns="0" rIns="0" bIns="0" rtlCol="0">
            <a:noAutofit/>
          </a:bodyPr>
          <a:lstStyle/>
          <a:p>
            <a:pPr algn="ctr">
              <a:lnSpc>
                <a:spcPts val="11000"/>
              </a:lnSpc>
            </a:pPr>
            <a:r>
              <a:rPr lang="en-GB" sz="10100" dirty="0">
                <a:solidFill>
                  <a:srgbClr val="001489"/>
                </a:solidFill>
              </a:rPr>
              <a:t>“</a:t>
            </a:r>
          </a:p>
        </p:txBody>
      </p:sp>
    </p:spTree>
    <p:extLst>
      <p:ext uri="{BB962C8B-B14F-4D97-AF65-F5344CB8AC3E}">
        <p14:creationId xmlns:p14="http://schemas.microsoft.com/office/powerpoint/2010/main" val="1773191035"/>
      </p:ext>
    </p:extLst>
  </p:cSld>
  <p:clrMapOvr>
    <a:masterClrMapping/>
  </p:clrMapOvr>
  <p:extLst>
    <p:ext uri="{DCECCB84-F9BA-43D5-87BE-67443E8EF086}">
      <p15:sldGuideLst xmlns:p15="http://schemas.microsoft.com/office/powerpoint/2012/main">
        <p15:guide id="1" orient="horz" pos="161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8315" y="260648"/>
            <a:ext cx="8207375" cy="360040"/>
          </a:xfrm>
          <a:prstGeom prst="rect">
            <a:avLst/>
          </a:prstGeom>
        </p:spPr>
        <p:txBody>
          <a:bodyPr/>
          <a:lstStyle>
            <a:lvl1pPr>
              <a:defRPr/>
            </a:lvl1pPr>
          </a:lstStyle>
          <a:p>
            <a:r>
              <a:rPr lang="en-GB" noProof="0"/>
              <a:t>Title</a:t>
            </a:r>
          </a:p>
        </p:txBody>
      </p:sp>
      <p:sp>
        <p:nvSpPr>
          <p:cNvPr id="7" name="Foliennummernplatzhalter 6"/>
          <p:cNvSpPr>
            <a:spLocks noGrp="1"/>
          </p:cNvSpPr>
          <p:nvPr>
            <p:ph type="sldNum" sz="quarter" idx="10"/>
          </p:nvPr>
        </p:nvSpPr>
        <p:spPr bwMode="gray"/>
        <p:txBody>
          <a:bodyPr/>
          <a:lstStyle/>
          <a:p>
            <a:fld id="{6F400381-2817-4764-BB42-D1B030FDAB2C}" type="slidenum">
              <a:rPr lang="en-GB" smtClean="0">
                <a:solidFill>
                  <a:srgbClr val="000000"/>
                </a:solidFill>
              </a:rPr>
              <a:pPr/>
              <a:t>‹#›</a:t>
            </a:fld>
            <a:endParaRPr lang="en-GB">
              <a:solidFill>
                <a:srgbClr val="000000"/>
              </a:solidFill>
            </a:endParaRPr>
          </a:p>
        </p:txBody>
      </p:sp>
      <p:sp>
        <p:nvSpPr>
          <p:cNvPr id="12" name="Textplatzhalter 11"/>
          <p:cNvSpPr>
            <a:spLocks noGrp="1"/>
          </p:cNvSpPr>
          <p:nvPr>
            <p:ph type="body" sz="quarter" idx="11" hasCustomPrompt="1"/>
          </p:nvPr>
        </p:nvSpPr>
        <p:spPr bwMode="gray">
          <a:xfrm>
            <a:off x="468315" y="620688"/>
            <a:ext cx="8207375" cy="648072"/>
          </a:xfrm>
        </p:spPr>
        <p:txBody>
          <a:bodyPr tIns="36000"/>
          <a:lstStyle>
            <a:lvl1pPr marL="2381" indent="0" algn="ctr">
              <a:spcBef>
                <a:spcPts val="0"/>
              </a:spcBef>
              <a:spcAft>
                <a:spcPts val="0"/>
              </a:spcAft>
              <a:buFont typeface="Arial" panose="020B0604020202020204" pitchFamily="34" charset="0"/>
              <a:buNone/>
              <a:defRPr sz="1200" b="0" cap="none" baseline="0">
                <a:solidFill>
                  <a:srgbClr val="001489"/>
                </a:solidFill>
                <a:latin typeface="+mn-lt"/>
              </a:defRPr>
            </a:lvl1pPr>
            <a:lvl2pPr marL="2381" indent="0" algn="ctr">
              <a:spcBef>
                <a:spcPts val="0"/>
              </a:spcBef>
              <a:spcAft>
                <a:spcPts val="0"/>
              </a:spcAft>
              <a:buFont typeface="Arial" panose="020B0604020202020204" pitchFamily="34" charset="0"/>
              <a:buNone/>
              <a:defRPr sz="1200" cap="none" baseline="0">
                <a:solidFill>
                  <a:srgbClr val="001489"/>
                </a:solidFill>
                <a:latin typeface="+mn-lt"/>
              </a:defRPr>
            </a:lvl2pPr>
            <a:lvl3pPr marL="2381" indent="0" algn="ctr">
              <a:spcBef>
                <a:spcPts val="0"/>
              </a:spcBef>
              <a:spcAft>
                <a:spcPts val="0"/>
              </a:spcAft>
              <a:buNone/>
              <a:defRPr sz="1200" cap="none" baseline="0">
                <a:solidFill>
                  <a:srgbClr val="001489"/>
                </a:solidFill>
                <a:latin typeface="+mn-lt"/>
              </a:defRPr>
            </a:lvl3pPr>
            <a:lvl4pPr marL="2381" indent="0" algn="ctr">
              <a:spcBef>
                <a:spcPts val="0"/>
              </a:spcBef>
              <a:spcAft>
                <a:spcPts val="0"/>
              </a:spcAft>
              <a:buNone/>
              <a:defRPr sz="1200" cap="none" baseline="0">
                <a:solidFill>
                  <a:srgbClr val="001489"/>
                </a:solidFill>
                <a:latin typeface="+mn-lt"/>
              </a:defRPr>
            </a:lvl4pPr>
            <a:lvl5pPr marL="2381" indent="0" algn="ctr">
              <a:spcBef>
                <a:spcPts val="0"/>
              </a:spcBef>
              <a:spcAft>
                <a:spcPts val="0"/>
              </a:spcAft>
              <a:buNone/>
              <a:defRPr sz="1200" cap="none" baseline="0">
                <a:solidFill>
                  <a:srgbClr val="001489"/>
                </a:solidFill>
                <a:latin typeface="+mn-lt"/>
              </a:defRPr>
            </a:lvl5pPr>
            <a:lvl6pPr marL="2381" indent="0" algn="ctr">
              <a:spcBef>
                <a:spcPts val="0"/>
              </a:spcBef>
              <a:spcAft>
                <a:spcPts val="0"/>
              </a:spcAft>
              <a:buNone/>
              <a:defRPr sz="1200" cap="none" baseline="0">
                <a:solidFill>
                  <a:srgbClr val="001489"/>
                </a:solidFill>
                <a:latin typeface="+mn-lt"/>
              </a:defRPr>
            </a:lvl6pPr>
            <a:lvl7pPr marL="2381" indent="0" algn="ctr">
              <a:spcBef>
                <a:spcPts val="0"/>
              </a:spcBef>
              <a:spcAft>
                <a:spcPts val="0"/>
              </a:spcAft>
              <a:buNone/>
              <a:defRPr sz="1200" cap="none" baseline="0">
                <a:solidFill>
                  <a:srgbClr val="001489"/>
                </a:solidFill>
                <a:latin typeface="+mn-lt"/>
              </a:defRPr>
            </a:lvl7pPr>
            <a:lvl8pPr marL="2381" indent="0" algn="ctr">
              <a:spcBef>
                <a:spcPts val="0"/>
              </a:spcBef>
              <a:spcAft>
                <a:spcPts val="0"/>
              </a:spcAft>
              <a:buNone/>
              <a:defRPr sz="1200" cap="none" baseline="0">
                <a:solidFill>
                  <a:srgbClr val="001489"/>
                </a:solidFill>
                <a:latin typeface="+mn-lt"/>
              </a:defRPr>
            </a:lvl8pPr>
            <a:lvl9pPr marL="2381" indent="0" algn="ctr">
              <a:spcBef>
                <a:spcPts val="0"/>
              </a:spcBef>
              <a:spcAft>
                <a:spcPts val="0"/>
              </a:spcAft>
              <a:buNone/>
              <a:defRPr sz="1200" cap="none" baseline="0">
                <a:solidFill>
                  <a:srgbClr val="001489"/>
                </a:solidFill>
                <a:latin typeface="+mn-lt"/>
              </a:defRPr>
            </a:lvl9pPr>
          </a:lstStyle>
          <a:p>
            <a:pPr lvl="0"/>
            <a:r>
              <a:rPr lang="en-GB" noProof="0"/>
              <a:t>Subtitle</a:t>
            </a:r>
          </a:p>
        </p:txBody>
      </p:sp>
      <p:sp>
        <p:nvSpPr>
          <p:cNvPr id="8" name="Text Placeholder 3"/>
          <p:cNvSpPr>
            <a:spLocks noGrp="1"/>
          </p:cNvSpPr>
          <p:nvPr>
            <p:ph type="body" sz="quarter" idx="19" hasCustomPrompt="1"/>
          </p:nvPr>
        </p:nvSpPr>
        <p:spPr>
          <a:xfrm>
            <a:off x="468313" y="6525344"/>
            <a:ext cx="3600000" cy="216000"/>
          </a:xfrm>
        </p:spPr>
        <p:txBody>
          <a:bodyPr tIns="0" bIns="10800" anchor="b" anchorCtr="0"/>
          <a:lstStyle>
            <a:lvl1pPr marL="0" indent="0">
              <a:lnSpc>
                <a:spcPct val="100000"/>
              </a:lnSpc>
              <a:spcBef>
                <a:spcPts val="0"/>
              </a:spcBef>
              <a:buNone/>
              <a:defRPr sz="600" b="0">
                <a:solidFill>
                  <a:srgbClr val="000000"/>
                </a:solidFill>
              </a:defRPr>
            </a:lvl1pPr>
          </a:lstStyle>
          <a:p>
            <a:pPr lvl="0"/>
            <a:r>
              <a:rPr lang="en-GB" noProof="0"/>
              <a:t>[optionally] Title of presentation</a:t>
            </a:r>
          </a:p>
        </p:txBody>
      </p:sp>
      <p:sp>
        <p:nvSpPr>
          <p:cNvPr id="9" name="Text Placeholder 3"/>
          <p:cNvSpPr>
            <a:spLocks noGrp="1"/>
          </p:cNvSpPr>
          <p:nvPr>
            <p:ph type="body" sz="quarter" idx="18" hasCustomPrompt="1"/>
          </p:nvPr>
        </p:nvSpPr>
        <p:spPr>
          <a:xfrm>
            <a:off x="468313" y="6165851"/>
            <a:ext cx="8208962" cy="358774"/>
          </a:xfrm>
        </p:spPr>
        <p:txBody>
          <a:bodyPr tIns="36000"/>
          <a:lstStyle>
            <a:lvl1pPr marL="0" indent="0">
              <a:lnSpc>
                <a:spcPct val="100000"/>
              </a:lnSpc>
              <a:spcBef>
                <a:spcPts val="0"/>
              </a:spcBef>
              <a:buNone/>
              <a:defRPr sz="600" b="0">
                <a:solidFill>
                  <a:srgbClr val="000000"/>
                </a:solidFill>
              </a:defRPr>
            </a:lvl1pPr>
          </a:lstStyle>
          <a:p>
            <a:pPr lvl="0"/>
            <a:r>
              <a:rPr lang="en-GB" noProof="0"/>
              <a:t>Source:</a:t>
            </a:r>
          </a:p>
        </p:txBody>
      </p:sp>
      <p:sp>
        <p:nvSpPr>
          <p:cNvPr id="10" name="Picture Placeholder 9"/>
          <p:cNvSpPr>
            <a:spLocks noGrp="1"/>
          </p:cNvSpPr>
          <p:nvPr>
            <p:ph type="pic" sz="quarter" idx="20" hasCustomPrompt="1"/>
          </p:nvPr>
        </p:nvSpPr>
        <p:spPr>
          <a:xfrm>
            <a:off x="468313" y="1989138"/>
            <a:ext cx="8208962" cy="4176712"/>
          </a:xfrm>
          <a:solidFill>
            <a:srgbClr val="EFEEE5"/>
          </a:solidFill>
        </p:spPr>
        <p:txBody>
          <a:bodyPr anchor="ctr" anchorCtr="0"/>
          <a:lstStyle>
            <a:lvl1pPr algn="ctr">
              <a:defRPr b="0">
                <a:solidFill>
                  <a:srgbClr val="8D9697"/>
                </a:solidFill>
              </a:defRPr>
            </a:lvl1pPr>
          </a:lstStyle>
          <a:p>
            <a:r>
              <a:rPr lang="en-GB" noProof="0"/>
              <a:t>Activate and paste chart</a:t>
            </a:r>
          </a:p>
        </p:txBody>
      </p:sp>
      <p:sp>
        <p:nvSpPr>
          <p:cNvPr id="11" name="Text Placeholder 7"/>
          <p:cNvSpPr>
            <a:spLocks noGrp="1"/>
          </p:cNvSpPr>
          <p:nvPr>
            <p:ph type="body" sz="quarter" idx="14" hasCustomPrompt="1"/>
          </p:nvPr>
        </p:nvSpPr>
        <p:spPr>
          <a:xfrm>
            <a:off x="468313" y="1485900"/>
            <a:ext cx="8208962" cy="501650"/>
          </a:xfrm>
        </p:spPr>
        <p:txBody>
          <a:bodyPr tIns="0"/>
          <a:lstStyle>
            <a:lvl1pPr marL="0" indent="0">
              <a:lnSpc>
                <a:spcPct val="100000"/>
              </a:lnSpc>
              <a:spcBef>
                <a:spcPts val="0"/>
              </a:spcBef>
              <a:buNone/>
              <a:defRPr sz="1050" b="1">
                <a:solidFill>
                  <a:schemeClr val="tx1"/>
                </a:solidFill>
              </a:defRPr>
            </a:lvl1pPr>
          </a:lstStyle>
          <a:p>
            <a:pPr lvl="0"/>
            <a:r>
              <a:rPr lang="en-GB" noProof="0"/>
              <a:t>Title Chart</a:t>
            </a:r>
          </a:p>
        </p:txBody>
      </p:sp>
    </p:spTree>
    <p:extLst>
      <p:ext uri="{BB962C8B-B14F-4D97-AF65-F5344CB8AC3E}">
        <p14:creationId xmlns:p14="http://schemas.microsoft.com/office/powerpoint/2010/main" val="36638458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p>
            <a:r>
              <a:rPr lang="de-DE" dirty="0"/>
              <a:t>March 2021</a:t>
            </a:r>
            <a:endParaRPr lang="en-GB" dirty="0"/>
          </a:p>
        </p:txBody>
      </p:sp>
      <p:sp>
        <p:nvSpPr>
          <p:cNvPr id="7" name="Fußzeilenplatzhalter 6">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p>
            <a:r>
              <a:rPr lang="en-GB" dirty="0"/>
              <a:t>Investment Promotion &amp; Solutions</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9" name="Textplatzhalter 6">
            <a:extLst>
              <a:ext uri="{FF2B5EF4-FFF2-40B4-BE49-F238E27FC236}">
                <a16:creationId xmlns:a16="http://schemas.microsoft.com/office/drawing/2014/main" id="{807EACE0-C5D1-49CA-AEFF-85DC4661D67F}"/>
              </a:ext>
            </a:extLst>
          </p:cNvPr>
          <p:cNvSpPr>
            <a:spLocks noGrp="1"/>
          </p:cNvSpPr>
          <p:nvPr>
            <p:ph type="body" sz="quarter" idx="13" hasCustomPrompt="1"/>
          </p:nvPr>
        </p:nvSpPr>
        <p:spPr>
          <a:xfrm>
            <a:off x="395288" y="368299"/>
            <a:ext cx="8353425" cy="720725"/>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5" name="Textplatzhalter 4">
            <a:extLst>
              <a:ext uri="{FF2B5EF4-FFF2-40B4-BE49-F238E27FC236}">
                <a16:creationId xmlns:a16="http://schemas.microsoft.com/office/drawing/2014/main" id="{3B003E2D-E806-4B5A-A2ED-18F20363238D}"/>
              </a:ext>
            </a:extLst>
          </p:cNvPr>
          <p:cNvSpPr>
            <a:spLocks noGrp="1"/>
          </p:cNvSpPr>
          <p:nvPr>
            <p:ph type="body" sz="quarter" idx="14" hasCustomPrompt="1"/>
          </p:nvPr>
        </p:nvSpPr>
        <p:spPr>
          <a:xfrm>
            <a:off x="395288" y="1160463"/>
            <a:ext cx="8353425" cy="427037"/>
          </a:xfrm>
        </p:spPr>
        <p:txBody>
          <a:bodyPr/>
          <a:lstStyle>
            <a:lvl1pPr algn="ctr">
              <a:lnSpc>
                <a:spcPts val="1800"/>
              </a:lnSpc>
              <a:spcAft>
                <a:spcPts val="0"/>
              </a:spcAft>
              <a:defRPr sz="1200" cap="none" baseline="0">
                <a:solidFill>
                  <a:schemeClr val="tx1"/>
                </a:solidFill>
              </a:defRPr>
            </a:lvl1pPr>
          </a:lstStyle>
          <a:p>
            <a:pPr lvl="0"/>
            <a:r>
              <a:rPr lang="de-DE" dirty="0"/>
              <a:t>Lead/Title</a:t>
            </a:r>
            <a:endParaRPr lang="en-GB" dirty="0"/>
          </a:p>
        </p:txBody>
      </p:sp>
      <p:sp>
        <p:nvSpPr>
          <p:cNvPr id="12" name="Textplatzhalter 11">
            <a:extLst>
              <a:ext uri="{FF2B5EF4-FFF2-40B4-BE49-F238E27FC236}">
                <a16:creationId xmlns:a16="http://schemas.microsoft.com/office/drawing/2014/main" id="{DCE77847-FF5A-4788-808F-D7256475D2C3}"/>
              </a:ext>
            </a:extLst>
          </p:cNvPr>
          <p:cNvSpPr>
            <a:spLocks noGrp="1"/>
          </p:cNvSpPr>
          <p:nvPr>
            <p:ph type="body" sz="quarter" idx="15" hasCustomPrompt="1"/>
          </p:nvPr>
        </p:nvSpPr>
        <p:spPr>
          <a:xfrm>
            <a:off x="395288" y="5842000"/>
            <a:ext cx="4176713" cy="395288"/>
          </a:xfrm>
        </p:spPr>
        <p:txBody>
          <a:bodyPr anchor="b" anchorCtr="0"/>
          <a:lstStyle>
            <a:lvl1pPr>
              <a:lnSpc>
                <a:spcPts val="1100"/>
              </a:lnSpc>
              <a:spcAft>
                <a:spcPts val="0"/>
              </a:spcAft>
              <a:defRPr sz="800" cap="none" baseline="0">
                <a:solidFill>
                  <a:srgbClr val="001489"/>
                </a:solidFill>
              </a:defRPr>
            </a:lvl1pPr>
          </a:lstStyle>
          <a:p>
            <a:pPr lvl="0"/>
            <a:r>
              <a:rPr lang="de-DE" dirty="0"/>
              <a:t>Source</a:t>
            </a:r>
            <a:endParaRPr lang="en-GB" dirty="0"/>
          </a:p>
        </p:txBody>
      </p:sp>
    </p:spTree>
    <p:extLst>
      <p:ext uri="{BB962C8B-B14F-4D97-AF65-F5344CB8AC3E}">
        <p14:creationId xmlns:p14="http://schemas.microsoft.com/office/powerpoint/2010/main" val="14982865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Key Offering 50/50">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4455C95-67FC-43DA-A9F8-0C25BAB71155}"/>
              </a:ext>
            </a:extLst>
          </p:cNvPr>
          <p:cNvSpPr/>
          <p:nvPr userDrawn="1"/>
        </p:nvSpPr>
        <p:spPr>
          <a:xfrm>
            <a:off x="4859338" y="1808163"/>
            <a:ext cx="3889375" cy="4033837"/>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200" dirty="0"/>
          </a:p>
        </p:txBody>
      </p:sp>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dirty="0"/>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dirty="0"/>
              <a:t>Investment Promotion &amp; Solutions</a:t>
            </a:r>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1" name="Textplatzhalter 3">
            <a:extLst>
              <a:ext uri="{FF2B5EF4-FFF2-40B4-BE49-F238E27FC236}">
                <a16:creationId xmlns:a16="http://schemas.microsoft.com/office/drawing/2014/main" id="{DBBBA1B8-46B1-4804-8E41-CF6933C2216A}"/>
              </a:ext>
            </a:extLst>
          </p:cNvPr>
          <p:cNvSpPr>
            <a:spLocks noGrp="1"/>
          </p:cNvSpPr>
          <p:nvPr>
            <p:ph type="body" sz="quarter" idx="16" hasCustomPrompt="1"/>
          </p:nvPr>
        </p:nvSpPr>
        <p:spPr>
          <a:xfrm>
            <a:off x="395288" y="3428417"/>
            <a:ext cx="4032250" cy="319420"/>
          </a:xfrm>
        </p:spPr>
        <p:txBody>
          <a:bodyPr/>
          <a:lstStyle>
            <a:lvl1pPr marL="0" indent="0" algn="l">
              <a:lnSpc>
                <a:spcPts val="1800"/>
              </a:lnSpc>
              <a:tabLst>
                <a:tab pos="360000" algn="l"/>
              </a:tabLst>
              <a:defRPr sz="1200"/>
            </a:lvl1pPr>
            <a:lvl2pPr marL="360000" indent="-36000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Heading</a:t>
            </a:r>
          </a:p>
        </p:txBody>
      </p:sp>
      <p:sp>
        <p:nvSpPr>
          <p:cNvPr id="12" name="Textplatzhalter 11">
            <a:extLst>
              <a:ext uri="{FF2B5EF4-FFF2-40B4-BE49-F238E27FC236}">
                <a16:creationId xmlns:a16="http://schemas.microsoft.com/office/drawing/2014/main" id="{3760F6AE-0B0E-43DE-9122-427C956E1B72}"/>
              </a:ext>
            </a:extLst>
          </p:cNvPr>
          <p:cNvSpPr>
            <a:spLocks noGrp="1"/>
          </p:cNvSpPr>
          <p:nvPr>
            <p:ph type="body" sz="quarter" idx="17" hasCustomPrompt="1"/>
          </p:nvPr>
        </p:nvSpPr>
        <p:spPr>
          <a:xfrm>
            <a:off x="395288" y="5842000"/>
            <a:ext cx="4176713" cy="395288"/>
          </a:xfrm>
        </p:spPr>
        <p:txBody>
          <a:bodyPr anchor="b" anchorCtr="0"/>
          <a:lstStyle>
            <a:lvl1pPr>
              <a:lnSpc>
                <a:spcPts val="1100"/>
              </a:lnSpc>
              <a:spcAft>
                <a:spcPts val="0"/>
              </a:spcAft>
              <a:defRPr sz="800" cap="none" baseline="0">
                <a:solidFill>
                  <a:srgbClr val="001489"/>
                </a:solidFill>
              </a:defRPr>
            </a:lvl1pPr>
          </a:lstStyle>
          <a:p>
            <a:pPr lvl="0"/>
            <a:r>
              <a:rPr lang="de-DE" dirty="0"/>
              <a:t>Source</a:t>
            </a:r>
            <a:endParaRPr lang="en-GB" dirty="0"/>
          </a:p>
        </p:txBody>
      </p:sp>
      <p:sp>
        <p:nvSpPr>
          <p:cNvPr id="14" name="Textplatzhalter 3">
            <a:extLst>
              <a:ext uri="{FF2B5EF4-FFF2-40B4-BE49-F238E27FC236}">
                <a16:creationId xmlns:a16="http://schemas.microsoft.com/office/drawing/2014/main" id="{3AE16077-793E-45B2-9D7A-5E37E54EA162}"/>
              </a:ext>
            </a:extLst>
          </p:cNvPr>
          <p:cNvSpPr>
            <a:spLocks noGrp="1"/>
          </p:cNvSpPr>
          <p:nvPr>
            <p:ph type="body" sz="quarter" idx="18" hasCustomPrompt="1"/>
          </p:nvPr>
        </p:nvSpPr>
        <p:spPr>
          <a:xfrm>
            <a:off x="5040313" y="1952625"/>
            <a:ext cx="3527425" cy="355933"/>
          </a:xfrm>
        </p:spPr>
        <p:txBody>
          <a:bodyPr/>
          <a:lstStyle>
            <a:lvl1pPr marL="0" indent="0" algn="l">
              <a:lnSpc>
                <a:spcPts val="1800"/>
              </a:lnSpc>
              <a:tabLst>
                <a:tab pos="360000" algn="l"/>
              </a:tabLst>
              <a:defRPr sz="1200"/>
            </a:lvl1pPr>
            <a:lvl2pPr marL="360000" indent="-36000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Heading</a:t>
            </a:r>
          </a:p>
        </p:txBody>
      </p:sp>
      <p:cxnSp>
        <p:nvCxnSpPr>
          <p:cNvPr id="16" name="Gerader Verbinder 15">
            <a:extLst>
              <a:ext uri="{FF2B5EF4-FFF2-40B4-BE49-F238E27FC236}">
                <a16:creationId xmlns:a16="http://schemas.microsoft.com/office/drawing/2014/main" id="{E2AF6A40-3732-42AB-8E30-5039DA55E78F}"/>
              </a:ext>
            </a:extLst>
          </p:cNvPr>
          <p:cNvCxnSpPr>
            <a:cxnSpLocks/>
          </p:cNvCxnSpPr>
          <p:nvPr userDrawn="1"/>
        </p:nvCxnSpPr>
        <p:spPr>
          <a:xfrm>
            <a:off x="4572000" y="1808163"/>
            <a:ext cx="0" cy="4033837"/>
          </a:xfrm>
          <a:prstGeom prst="line">
            <a:avLst/>
          </a:prstGeom>
          <a:ln w="12700">
            <a:solidFill>
              <a:srgbClr val="B0AA7E"/>
            </a:solidFill>
          </a:ln>
        </p:spPr>
        <p:style>
          <a:lnRef idx="1">
            <a:schemeClr val="accent1"/>
          </a:lnRef>
          <a:fillRef idx="0">
            <a:schemeClr val="accent1"/>
          </a:fillRef>
          <a:effectRef idx="0">
            <a:schemeClr val="accent1"/>
          </a:effectRef>
          <a:fontRef idx="minor">
            <a:schemeClr val="tx1"/>
          </a:fontRef>
        </p:style>
      </p:cxnSp>
      <p:sp>
        <p:nvSpPr>
          <p:cNvPr id="18" name="Textplatzhalter 4">
            <a:extLst>
              <a:ext uri="{FF2B5EF4-FFF2-40B4-BE49-F238E27FC236}">
                <a16:creationId xmlns:a16="http://schemas.microsoft.com/office/drawing/2014/main" id="{5CB9A793-4BF0-4BB3-9DF8-799B48B30AFC}"/>
              </a:ext>
            </a:extLst>
          </p:cNvPr>
          <p:cNvSpPr>
            <a:spLocks noGrp="1"/>
          </p:cNvSpPr>
          <p:nvPr>
            <p:ph type="body" sz="quarter" idx="19" hasCustomPrompt="1"/>
          </p:nvPr>
        </p:nvSpPr>
        <p:spPr>
          <a:xfrm>
            <a:off x="395288" y="1160463"/>
            <a:ext cx="8353425" cy="427037"/>
          </a:xfrm>
        </p:spPr>
        <p:txBody>
          <a:bodyPr/>
          <a:lstStyle>
            <a:lvl1pPr algn="ctr">
              <a:lnSpc>
                <a:spcPts val="1800"/>
              </a:lnSpc>
              <a:spcAft>
                <a:spcPts val="0"/>
              </a:spcAft>
              <a:defRPr sz="1200" cap="none" baseline="0">
                <a:solidFill>
                  <a:schemeClr val="tx1"/>
                </a:solidFill>
              </a:defRPr>
            </a:lvl1pPr>
          </a:lstStyle>
          <a:p>
            <a:pPr lvl="0"/>
            <a:r>
              <a:rPr lang="de-DE" dirty="0"/>
              <a:t>Lead/Title</a:t>
            </a:r>
            <a:endParaRPr lang="en-GB" dirty="0"/>
          </a:p>
        </p:txBody>
      </p:sp>
      <p:sp>
        <p:nvSpPr>
          <p:cNvPr id="20" name="Textplatzhalter 19">
            <a:extLst>
              <a:ext uri="{FF2B5EF4-FFF2-40B4-BE49-F238E27FC236}">
                <a16:creationId xmlns:a16="http://schemas.microsoft.com/office/drawing/2014/main" id="{B9542DFD-B413-4DC2-B3D1-ECDA0F1FAE74}"/>
              </a:ext>
            </a:extLst>
          </p:cNvPr>
          <p:cNvSpPr>
            <a:spLocks noGrp="1"/>
          </p:cNvSpPr>
          <p:nvPr>
            <p:ph type="body" sz="quarter" idx="20"/>
          </p:nvPr>
        </p:nvSpPr>
        <p:spPr>
          <a:xfrm>
            <a:off x="395288" y="1808163"/>
            <a:ext cx="1871662"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21" name="Textplatzhalter 19">
            <a:extLst>
              <a:ext uri="{FF2B5EF4-FFF2-40B4-BE49-F238E27FC236}">
                <a16:creationId xmlns:a16="http://schemas.microsoft.com/office/drawing/2014/main" id="{EDA8F4AD-EB2B-44FE-AD6B-68E2E93CF465}"/>
              </a:ext>
            </a:extLst>
          </p:cNvPr>
          <p:cNvSpPr>
            <a:spLocks noGrp="1"/>
          </p:cNvSpPr>
          <p:nvPr>
            <p:ph type="body" sz="quarter" idx="21"/>
          </p:nvPr>
        </p:nvSpPr>
        <p:spPr>
          <a:xfrm>
            <a:off x="2556670" y="1817605"/>
            <a:ext cx="1871662"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1858912174"/>
      </p:ext>
    </p:extLst>
  </p:cSld>
  <p:clrMapOvr>
    <a:masterClrMapping/>
  </p:clrMapOvr>
  <p:extLst>
    <p:ext uri="{DCECCB84-F9BA-43D5-87BE-67443E8EF086}">
      <p15:sldGuideLst xmlns:p15="http://schemas.microsoft.com/office/powerpoint/2012/main">
        <p15:guide id="1" pos="1610">
          <p15:clr>
            <a:srgbClr val="5ACBF0"/>
          </p15:clr>
        </p15:guide>
        <p15:guide id="2" pos="1429">
          <p15:clr>
            <a:srgbClr val="5ACBF0"/>
          </p15:clr>
        </p15:guide>
        <p15:guide id="3" orient="horz" pos="2160">
          <p15:clr>
            <a:srgbClr val="5ACBF0"/>
          </p15:clr>
        </p15:guide>
        <p15:guide id="4" pos="3175">
          <p15:clr>
            <a:srgbClr val="5ACBF0"/>
          </p15:clr>
        </p15:guide>
        <p15:guide id="5" orient="horz" pos="1230">
          <p15:clr>
            <a:srgbClr val="5ACBF0"/>
          </p15:clr>
        </p15:guide>
        <p15:guide id="6" pos="5397">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Key Offering 33/66">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4455C95-67FC-43DA-A9F8-0C25BAB71155}"/>
              </a:ext>
            </a:extLst>
          </p:cNvPr>
          <p:cNvSpPr/>
          <p:nvPr userDrawn="1"/>
        </p:nvSpPr>
        <p:spPr>
          <a:xfrm>
            <a:off x="3276600" y="1808163"/>
            <a:ext cx="5472114" cy="4033837"/>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200" dirty="0"/>
          </a:p>
        </p:txBody>
      </p:sp>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dirty="0"/>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dirty="0"/>
              <a:t>Investment Promotion &amp; Solutions</a:t>
            </a:r>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2" name="Textplatzhalter 11">
            <a:extLst>
              <a:ext uri="{FF2B5EF4-FFF2-40B4-BE49-F238E27FC236}">
                <a16:creationId xmlns:a16="http://schemas.microsoft.com/office/drawing/2014/main" id="{3760F6AE-0B0E-43DE-9122-427C956E1B72}"/>
              </a:ext>
            </a:extLst>
          </p:cNvPr>
          <p:cNvSpPr>
            <a:spLocks noGrp="1"/>
          </p:cNvSpPr>
          <p:nvPr>
            <p:ph type="body" sz="quarter" idx="17" hasCustomPrompt="1"/>
          </p:nvPr>
        </p:nvSpPr>
        <p:spPr>
          <a:xfrm>
            <a:off x="395288" y="5842000"/>
            <a:ext cx="4176713" cy="395288"/>
          </a:xfrm>
        </p:spPr>
        <p:txBody>
          <a:bodyPr anchor="b" anchorCtr="0"/>
          <a:lstStyle>
            <a:lvl1pPr>
              <a:lnSpc>
                <a:spcPts val="1100"/>
              </a:lnSpc>
              <a:spcAft>
                <a:spcPts val="0"/>
              </a:spcAft>
              <a:defRPr sz="800" cap="none" baseline="0">
                <a:solidFill>
                  <a:srgbClr val="001489"/>
                </a:solidFill>
              </a:defRPr>
            </a:lvl1pPr>
          </a:lstStyle>
          <a:p>
            <a:pPr lvl="0"/>
            <a:r>
              <a:rPr lang="de-DE" dirty="0"/>
              <a:t>Source</a:t>
            </a:r>
            <a:endParaRPr lang="en-GB" dirty="0"/>
          </a:p>
        </p:txBody>
      </p:sp>
      <p:sp>
        <p:nvSpPr>
          <p:cNvPr id="14" name="Textplatzhalter 3">
            <a:extLst>
              <a:ext uri="{FF2B5EF4-FFF2-40B4-BE49-F238E27FC236}">
                <a16:creationId xmlns:a16="http://schemas.microsoft.com/office/drawing/2014/main" id="{3AE16077-793E-45B2-9D7A-5E37E54EA162}"/>
              </a:ext>
            </a:extLst>
          </p:cNvPr>
          <p:cNvSpPr>
            <a:spLocks noGrp="1"/>
          </p:cNvSpPr>
          <p:nvPr>
            <p:ph type="body" sz="quarter" idx="18" hasCustomPrompt="1"/>
          </p:nvPr>
        </p:nvSpPr>
        <p:spPr>
          <a:xfrm>
            <a:off x="3455989" y="1952625"/>
            <a:ext cx="5111750" cy="355933"/>
          </a:xfrm>
        </p:spPr>
        <p:txBody>
          <a:bodyPr/>
          <a:lstStyle>
            <a:lvl1pPr marL="0" indent="0" algn="l">
              <a:lnSpc>
                <a:spcPts val="1800"/>
              </a:lnSpc>
              <a:tabLst>
                <a:tab pos="360000" algn="l"/>
              </a:tabLst>
              <a:defRPr sz="1200"/>
            </a:lvl1pPr>
            <a:lvl2pPr marL="360000" indent="-36000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Heading</a:t>
            </a:r>
          </a:p>
        </p:txBody>
      </p:sp>
      <p:cxnSp>
        <p:nvCxnSpPr>
          <p:cNvPr id="16" name="Gerader Verbinder 15">
            <a:extLst>
              <a:ext uri="{FF2B5EF4-FFF2-40B4-BE49-F238E27FC236}">
                <a16:creationId xmlns:a16="http://schemas.microsoft.com/office/drawing/2014/main" id="{E2AF6A40-3732-42AB-8E30-5039DA55E78F}"/>
              </a:ext>
            </a:extLst>
          </p:cNvPr>
          <p:cNvCxnSpPr>
            <a:cxnSpLocks/>
          </p:cNvCxnSpPr>
          <p:nvPr userDrawn="1"/>
        </p:nvCxnSpPr>
        <p:spPr>
          <a:xfrm>
            <a:off x="2773279" y="1808163"/>
            <a:ext cx="0" cy="4033837"/>
          </a:xfrm>
          <a:prstGeom prst="line">
            <a:avLst/>
          </a:prstGeom>
          <a:ln w="12700">
            <a:solidFill>
              <a:srgbClr val="B0AA7E"/>
            </a:solidFill>
          </a:ln>
        </p:spPr>
        <p:style>
          <a:lnRef idx="1">
            <a:schemeClr val="accent1"/>
          </a:lnRef>
          <a:fillRef idx="0">
            <a:schemeClr val="accent1"/>
          </a:fillRef>
          <a:effectRef idx="0">
            <a:schemeClr val="accent1"/>
          </a:effectRef>
          <a:fontRef idx="minor">
            <a:schemeClr val="tx1"/>
          </a:fontRef>
        </p:style>
      </p:cxnSp>
      <p:sp>
        <p:nvSpPr>
          <p:cNvPr id="15" name="Textplatzhalter 4">
            <a:extLst>
              <a:ext uri="{FF2B5EF4-FFF2-40B4-BE49-F238E27FC236}">
                <a16:creationId xmlns:a16="http://schemas.microsoft.com/office/drawing/2014/main" id="{EAC996AB-3229-4A0E-87C3-BD5A4560735E}"/>
              </a:ext>
            </a:extLst>
          </p:cNvPr>
          <p:cNvSpPr>
            <a:spLocks noGrp="1"/>
          </p:cNvSpPr>
          <p:nvPr>
            <p:ph type="body" sz="quarter" idx="19" hasCustomPrompt="1"/>
          </p:nvPr>
        </p:nvSpPr>
        <p:spPr>
          <a:xfrm>
            <a:off x="395288" y="1160463"/>
            <a:ext cx="8353425" cy="427037"/>
          </a:xfrm>
        </p:spPr>
        <p:txBody>
          <a:bodyPr/>
          <a:lstStyle>
            <a:lvl1pPr algn="ctr">
              <a:lnSpc>
                <a:spcPts val="1800"/>
              </a:lnSpc>
              <a:spcAft>
                <a:spcPts val="0"/>
              </a:spcAft>
              <a:defRPr sz="1200" cap="none" baseline="0">
                <a:solidFill>
                  <a:schemeClr val="tx1"/>
                </a:solidFill>
              </a:defRPr>
            </a:lvl1pPr>
          </a:lstStyle>
          <a:p>
            <a:pPr lvl="0"/>
            <a:r>
              <a:rPr lang="de-DE" dirty="0"/>
              <a:t>Lead/Title</a:t>
            </a:r>
            <a:endParaRPr lang="en-GB" dirty="0"/>
          </a:p>
        </p:txBody>
      </p:sp>
      <p:sp>
        <p:nvSpPr>
          <p:cNvPr id="17" name="Textplatzhalter 19">
            <a:extLst>
              <a:ext uri="{FF2B5EF4-FFF2-40B4-BE49-F238E27FC236}">
                <a16:creationId xmlns:a16="http://schemas.microsoft.com/office/drawing/2014/main" id="{7F180779-C7A4-4436-9B5E-2B763B4C2690}"/>
              </a:ext>
            </a:extLst>
          </p:cNvPr>
          <p:cNvSpPr>
            <a:spLocks noGrp="1"/>
          </p:cNvSpPr>
          <p:nvPr>
            <p:ph type="body" sz="quarter" idx="20"/>
          </p:nvPr>
        </p:nvSpPr>
        <p:spPr>
          <a:xfrm>
            <a:off x="395287" y="1808163"/>
            <a:ext cx="2158993"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8" name="Textplatzhalter 19">
            <a:extLst>
              <a:ext uri="{FF2B5EF4-FFF2-40B4-BE49-F238E27FC236}">
                <a16:creationId xmlns:a16="http://schemas.microsoft.com/office/drawing/2014/main" id="{B5DC051F-3D5A-479B-9BE0-EA99FEAD7C20}"/>
              </a:ext>
            </a:extLst>
          </p:cNvPr>
          <p:cNvSpPr>
            <a:spLocks noGrp="1"/>
          </p:cNvSpPr>
          <p:nvPr>
            <p:ph type="body" sz="quarter" idx="21"/>
          </p:nvPr>
        </p:nvSpPr>
        <p:spPr>
          <a:xfrm>
            <a:off x="395286" y="3464929"/>
            <a:ext cx="2158993"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2498062030"/>
      </p:ext>
    </p:extLst>
  </p:cSld>
  <p:clrMapOvr>
    <a:masterClrMapping/>
  </p:clrMapOvr>
  <p:extLst>
    <p:ext uri="{DCECCB84-F9BA-43D5-87BE-67443E8EF086}">
      <p15:sldGuideLst xmlns:p15="http://schemas.microsoft.com/office/powerpoint/2012/main">
        <p15:guide id="1" pos="1610">
          <p15:clr>
            <a:srgbClr val="5ACBF0"/>
          </p15:clr>
        </p15:guide>
        <p15:guide id="3" orient="horz" pos="2183">
          <p15:clr>
            <a:srgbClr val="5ACBF0"/>
          </p15:clr>
        </p15:guide>
        <p15:guide id="4" pos="2177">
          <p15:clr>
            <a:srgbClr val="5ACBF0"/>
          </p15:clr>
        </p15:guide>
        <p15:guide id="5" orient="horz" pos="1230">
          <p15:clr>
            <a:srgbClr val="5ACBF0"/>
          </p15:clr>
        </p15:guide>
        <p15:guide id="6" pos="5397">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4455C95-67FC-43DA-A9F8-0C25BAB71155}"/>
              </a:ext>
            </a:extLst>
          </p:cNvPr>
          <p:cNvSpPr/>
          <p:nvPr userDrawn="1"/>
        </p:nvSpPr>
        <p:spPr>
          <a:xfrm>
            <a:off x="4716463" y="2024063"/>
            <a:ext cx="3708400" cy="3241675"/>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200" dirty="0"/>
          </a:p>
        </p:txBody>
      </p:sp>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dirty="0"/>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dirty="0"/>
              <a:t>Investment Promotion &amp; Solutions</a:t>
            </a:r>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2" name="Textplatzhalter 11">
            <a:extLst>
              <a:ext uri="{FF2B5EF4-FFF2-40B4-BE49-F238E27FC236}">
                <a16:creationId xmlns:a16="http://schemas.microsoft.com/office/drawing/2014/main" id="{3760F6AE-0B0E-43DE-9122-427C956E1B72}"/>
              </a:ext>
            </a:extLst>
          </p:cNvPr>
          <p:cNvSpPr>
            <a:spLocks noGrp="1"/>
          </p:cNvSpPr>
          <p:nvPr>
            <p:ph type="body" sz="quarter" idx="17" hasCustomPrompt="1"/>
          </p:nvPr>
        </p:nvSpPr>
        <p:spPr>
          <a:xfrm>
            <a:off x="395288" y="5842000"/>
            <a:ext cx="4176713" cy="395288"/>
          </a:xfrm>
        </p:spPr>
        <p:txBody>
          <a:bodyPr anchor="b" anchorCtr="0"/>
          <a:lstStyle>
            <a:lvl1pPr>
              <a:lnSpc>
                <a:spcPts val="1100"/>
              </a:lnSpc>
              <a:spcAft>
                <a:spcPts val="0"/>
              </a:spcAft>
              <a:defRPr sz="800" cap="none" baseline="0">
                <a:solidFill>
                  <a:srgbClr val="001489"/>
                </a:solidFill>
              </a:defRPr>
            </a:lvl1pPr>
          </a:lstStyle>
          <a:p>
            <a:pPr lvl="0"/>
            <a:r>
              <a:rPr lang="de-DE" dirty="0"/>
              <a:t>Source</a:t>
            </a:r>
            <a:endParaRPr lang="en-GB" dirty="0"/>
          </a:p>
        </p:txBody>
      </p:sp>
      <p:sp>
        <p:nvSpPr>
          <p:cNvPr id="17" name="Rechteck 16">
            <a:extLst>
              <a:ext uri="{FF2B5EF4-FFF2-40B4-BE49-F238E27FC236}">
                <a16:creationId xmlns:a16="http://schemas.microsoft.com/office/drawing/2014/main" id="{DD1715E6-A1C4-42A7-85B2-22DCD89B9C6D}"/>
              </a:ext>
            </a:extLst>
          </p:cNvPr>
          <p:cNvSpPr/>
          <p:nvPr userDrawn="1"/>
        </p:nvSpPr>
        <p:spPr>
          <a:xfrm>
            <a:off x="719138" y="2024063"/>
            <a:ext cx="3708400" cy="3241675"/>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200" dirty="0"/>
          </a:p>
        </p:txBody>
      </p:sp>
    </p:spTree>
    <p:extLst>
      <p:ext uri="{BB962C8B-B14F-4D97-AF65-F5344CB8AC3E}">
        <p14:creationId xmlns:p14="http://schemas.microsoft.com/office/powerpoint/2010/main" val="284676932"/>
      </p:ext>
    </p:extLst>
  </p:cSld>
  <p:clrMapOvr>
    <a:masterClrMapping/>
  </p:clrMapOvr>
  <p:extLst>
    <p:ext uri="{DCECCB84-F9BA-43D5-87BE-67443E8EF086}">
      <p15:sldGuideLst xmlns:p15="http://schemas.microsoft.com/office/powerpoint/2012/main">
        <p15:guide id="1" pos="1610">
          <p15:clr>
            <a:srgbClr val="5ACBF0"/>
          </p15:clr>
        </p15:guide>
        <p15:guide id="2" pos="1429">
          <p15:clr>
            <a:srgbClr val="5ACBF0"/>
          </p15:clr>
        </p15:guide>
        <p15:guide id="3" orient="horz" pos="3317">
          <p15:clr>
            <a:srgbClr val="5ACBF0"/>
          </p15:clr>
        </p15:guide>
        <p15:guide id="4" pos="453">
          <p15:clr>
            <a:srgbClr val="5ACBF0"/>
          </p15:clr>
        </p15:guide>
        <p15:guide id="5" orient="horz" pos="1275">
          <p15:clr>
            <a:srgbClr val="5ACBF0"/>
          </p15:clr>
        </p15:guide>
        <p15:guide id="6" pos="5307">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Key Offering 33/66 (Tab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dirty="0"/>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dirty="0"/>
              <a:t>Investment Promotion &amp; Solutions</a:t>
            </a:r>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2" name="Textplatzhalter 11">
            <a:extLst>
              <a:ext uri="{FF2B5EF4-FFF2-40B4-BE49-F238E27FC236}">
                <a16:creationId xmlns:a16="http://schemas.microsoft.com/office/drawing/2014/main" id="{3760F6AE-0B0E-43DE-9122-427C956E1B72}"/>
              </a:ext>
            </a:extLst>
          </p:cNvPr>
          <p:cNvSpPr>
            <a:spLocks noGrp="1"/>
          </p:cNvSpPr>
          <p:nvPr>
            <p:ph type="body" sz="quarter" idx="17" hasCustomPrompt="1"/>
          </p:nvPr>
        </p:nvSpPr>
        <p:spPr>
          <a:xfrm>
            <a:off x="395288" y="5842000"/>
            <a:ext cx="4176713" cy="395288"/>
          </a:xfrm>
        </p:spPr>
        <p:txBody>
          <a:bodyPr anchor="b" anchorCtr="0"/>
          <a:lstStyle>
            <a:lvl1pPr>
              <a:lnSpc>
                <a:spcPts val="1100"/>
              </a:lnSpc>
              <a:spcAft>
                <a:spcPts val="0"/>
              </a:spcAft>
              <a:defRPr sz="800" cap="none" baseline="0">
                <a:solidFill>
                  <a:srgbClr val="001489"/>
                </a:solidFill>
              </a:defRPr>
            </a:lvl1pPr>
          </a:lstStyle>
          <a:p>
            <a:pPr lvl="0"/>
            <a:r>
              <a:rPr lang="de-DE" dirty="0"/>
              <a:t>Source</a:t>
            </a:r>
            <a:endParaRPr lang="en-GB" dirty="0"/>
          </a:p>
        </p:txBody>
      </p:sp>
      <p:cxnSp>
        <p:nvCxnSpPr>
          <p:cNvPr id="16" name="Gerader Verbinder 15">
            <a:extLst>
              <a:ext uri="{FF2B5EF4-FFF2-40B4-BE49-F238E27FC236}">
                <a16:creationId xmlns:a16="http://schemas.microsoft.com/office/drawing/2014/main" id="{E2AF6A40-3732-42AB-8E30-5039DA55E78F}"/>
              </a:ext>
            </a:extLst>
          </p:cNvPr>
          <p:cNvCxnSpPr>
            <a:cxnSpLocks/>
          </p:cNvCxnSpPr>
          <p:nvPr userDrawn="1"/>
        </p:nvCxnSpPr>
        <p:spPr>
          <a:xfrm>
            <a:off x="2773279" y="1808163"/>
            <a:ext cx="0" cy="4033837"/>
          </a:xfrm>
          <a:prstGeom prst="line">
            <a:avLst/>
          </a:prstGeom>
          <a:ln w="12700">
            <a:solidFill>
              <a:srgbClr val="B0AA7E"/>
            </a:solidFill>
          </a:ln>
        </p:spPr>
        <p:style>
          <a:lnRef idx="1">
            <a:schemeClr val="accent1"/>
          </a:lnRef>
          <a:fillRef idx="0">
            <a:schemeClr val="accent1"/>
          </a:fillRef>
          <a:effectRef idx="0">
            <a:schemeClr val="accent1"/>
          </a:effectRef>
          <a:fontRef idx="minor">
            <a:schemeClr val="tx1"/>
          </a:fontRef>
        </p:style>
      </p:cxnSp>
      <p:sp>
        <p:nvSpPr>
          <p:cNvPr id="15" name="Textplatzhalter 4">
            <a:extLst>
              <a:ext uri="{FF2B5EF4-FFF2-40B4-BE49-F238E27FC236}">
                <a16:creationId xmlns:a16="http://schemas.microsoft.com/office/drawing/2014/main" id="{EAC996AB-3229-4A0E-87C3-BD5A4560735E}"/>
              </a:ext>
            </a:extLst>
          </p:cNvPr>
          <p:cNvSpPr>
            <a:spLocks noGrp="1"/>
          </p:cNvSpPr>
          <p:nvPr>
            <p:ph type="body" sz="quarter" idx="19" hasCustomPrompt="1"/>
          </p:nvPr>
        </p:nvSpPr>
        <p:spPr>
          <a:xfrm>
            <a:off x="395288" y="1160463"/>
            <a:ext cx="8353425" cy="427037"/>
          </a:xfrm>
        </p:spPr>
        <p:txBody>
          <a:bodyPr/>
          <a:lstStyle>
            <a:lvl1pPr algn="ctr">
              <a:lnSpc>
                <a:spcPts val="1800"/>
              </a:lnSpc>
              <a:spcAft>
                <a:spcPts val="0"/>
              </a:spcAft>
              <a:defRPr sz="1200" cap="none" baseline="0">
                <a:solidFill>
                  <a:schemeClr val="tx1"/>
                </a:solidFill>
              </a:defRPr>
            </a:lvl1pPr>
          </a:lstStyle>
          <a:p>
            <a:pPr lvl="0"/>
            <a:r>
              <a:rPr lang="de-DE" dirty="0"/>
              <a:t>Lead/Title</a:t>
            </a:r>
            <a:endParaRPr lang="en-GB" dirty="0"/>
          </a:p>
        </p:txBody>
      </p:sp>
      <p:sp>
        <p:nvSpPr>
          <p:cNvPr id="17" name="Textplatzhalter 3">
            <a:extLst>
              <a:ext uri="{FF2B5EF4-FFF2-40B4-BE49-F238E27FC236}">
                <a16:creationId xmlns:a16="http://schemas.microsoft.com/office/drawing/2014/main" id="{38DFE846-38CB-4855-83A3-71C4E4E31B6D}"/>
              </a:ext>
            </a:extLst>
          </p:cNvPr>
          <p:cNvSpPr>
            <a:spLocks noGrp="1"/>
          </p:cNvSpPr>
          <p:nvPr>
            <p:ph type="body" sz="quarter" idx="20" hasCustomPrompt="1"/>
          </p:nvPr>
        </p:nvSpPr>
        <p:spPr>
          <a:xfrm>
            <a:off x="3132138" y="1808163"/>
            <a:ext cx="5615321" cy="196851"/>
          </a:xfrm>
        </p:spPr>
        <p:txBody>
          <a:bodyPr/>
          <a:lstStyle>
            <a:lvl1pPr marL="0" indent="0" algn="l">
              <a:tabLst>
                <a:tab pos="360000" algn="l"/>
              </a:tabLst>
              <a:defRPr/>
            </a:lvl1pPr>
            <a:lvl2pPr marL="0" indent="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Heading</a:t>
            </a:r>
          </a:p>
        </p:txBody>
      </p:sp>
      <p:sp>
        <p:nvSpPr>
          <p:cNvPr id="18" name="Textplatzhalter 19">
            <a:extLst>
              <a:ext uri="{FF2B5EF4-FFF2-40B4-BE49-F238E27FC236}">
                <a16:creationId xmlns:a16="http://schemas.microsoft.com/office/drawing/2014/main" id="{4231B578-D7D2-479B-9DD7-AB80ADAD9DB7}"/>
              </a:ext>
            </a:extLst>
          </p:cNvPr>
          <p:cNvSpPr>
            <a:spLocks noGrp="1"/>
          </p:cNvSpPr>
          <p:nvPr>
            <p:ph type="body" sz="quarter" idx="21"/>
          </p:nvPr>
        </p:nvSpPr>
        <p:spPr>
          <a:xfrm>
            <a:off x="395287" y="1808163"/>
            <a:ext cx="2158993"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9" name="Textplatzhalter 19">
            <a:extLst>
              <a:ext uri="{FF2B5EF4-FFF2-40B4-BE49-F238E27FC236}">
                <a16:creationId xmlns:a16="http://schemas.microsoft.com/office/drawing/2014/main" id="{AE487652-DB8B-47A8-B2EC-91DAF737FF56}"/>
              </a:ext>
            </a:extLst>
          </p:cNvPr>
          <p:cNvSpPr>
            <a:spLocks noGrp="1"/>
          </p:cNvSpPr>
          <p:nvPr>
            <p:ph type="body" sz="quarter" idx="22"/>
          </p:nvPr>
        </p:nvSpPr>
        <p:spPr>
          <a:xfrm>
            <a:off x="395286" y="3464929"/>
            <a:ext cx="2158993"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3947089395"/>
      </p:ext>
    </p:extLst>
  </p:cSld>
  <p:clrMapOvr>
    <a:masterClrMapping/>
  </p:clrMapOvr>
  <p:extLst>
    <p:ext uri="{DCECCB84-F9BA-43D5-87BE-67443E8EF086}">
      <p15:sldGuideLst xmlns:p15="http://schemas.microsoft.com/office/powerpoint/2012/main">
        <p15:guide id="1" pos="1610">
          <p15:clr>
            <a:srgbClr val="5ACBF0"/>
          </p15:clr>
        </p15:guide>
        <p15:guide id="3" orient="horz" pos="2183">
          <p15:clr>
            <a:srgbClr val="5ACBF0"/>
          </p15:clr>
        </p15:guide>
        <p15:guide id="6" pos="5397">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dirty="0"/>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dirty="0"/>
              <a:t>Investment Promotion &amp; Solutions</a:t>
            </a:r>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6" name="Textplatzhalter 5">
            <a:extLst>
              <a:ext uri="{FF2B5EF4-FFF2-40B4-BE49-F238E27FC236}">
                <a16:creationId xmlns:a16="http://schemas.microsoft.com/office/drawing/2014/main" id="{D841628D-8C35-49D7-918F-14E23F51AD8B}"/>
              </a:ext>
            </a:extLst>
          </p:cNvPr>
          <p:cNvSpPr>
            <a:spLocks noGrp="1"/>
          </p:cNvSpPr>
          <p:nvPr>
            <p:ph type="body" sz="quarter" idx="14"/>
          </p:nvPr>
        </p:nvSpPr>
        <p:spPr>
          <a:xfrm>
            <a:off x="395288" y="1808164"/>
            <a:ext cx="8353425" cy="4033836"/>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24384581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dirty="0"/>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dirty="0"/>
              <a:t>Investment Promotion &amp; Solutions</a:t>
            </a:r>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1" name="Textplatzhalter 5">
            <a:extLst>
              <a:ext uri="{FF2B5EF4-FFF2-40B4-BE49-F238E27FC236}">
                <a16:creationId xmlns:a16="http://schemas.microsoft.com/office/drawing/2014/main" id="{BB63B1A0-48D5-4A4B-867B-76ED94F60423}"/>
              </a:ext>
            </a:extLst>
          </p:cNvPr>
          <p:cNvSpPr>
            <a:spLocks noGrp="1"/>
          </p:cNvSpPr>
          <p:nvPr>
            <p:ph type="body" sz="quarter" idx="14"/>
          </p:nvPr>
        </p:nvSpPr>
        <p:spPr>
          <a:xfrm>
            <a:off x="395289" y="1808163"/>
            <a:ext cx="4032250" cy="40338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2" name="Textplatzhalter 5">
            <a:extLst>
              <a:ext uri="{FF2B5EF4-FFF2-40B4-BE49-F238E27FC236}">
                <a16:creationId xmlns:a16="http://schemas.microsoft.com/office/drawing/2014/main" id="{D3BFB546-917B-4202-BF99-B22A8900B514}"/>
              </a:ext>
            </a:extLst>
          </p:cNvPr>
          <p:cNvSpPr>
            <a:spLocks noGrp="1"/>
          </p:cNvSpPr>
          <p:nvPr>
            <p:ph type="body" sz="quarter" idx="15"/>
          </p:nvPr>
        </p:nvSpPr>
        <p:spPr>
          <a:xfrm>
            <a:off x="4716463" y="1808163"/>
            <a:ext cx="4032250" cy="403383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5442951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2 Contacts">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5" y="684000"/>
            <a:ext cx="1452389" cy="352800"/>
          </a:xfrm>
          <a:prstGeom prst="rect">
            <a:avLst/>
          </a:prstGeom>
        </p:spPr>
      </p:pic>
      <p:pic>
        <p:nvPicPr>
          <p:cNvPr id="6" name="Grafik 5">
            <a:extLst>
              <a:ext uri="{FF2B5EF4-FFF2-40B4-BE49-F238E27FC236}">
                <a16:creationId xmlns:a16="http://schemas.microsoft.com/office/drawing/2014/main" id="{92AD02DD-CA04-46A7-90B1-80723EBC4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2735" y="3907724"/>
            <a:ext cx="3766657" cy="1761688"/>
          </a:xfrm>
          <a:prstGeom prst="rect">
            <a:avLst/>
          </a:prstGeom>
        </p:spPr>
      </p:pic>
      <p:sp>
        <p:nvSpPr>
          <p:cNvPr id="12" name="Textplatzhalter 11">
            <a:extLst>
              <a:ext uri="{FF2B5EF4-FFF2-40B4-BE49-F238E27FC236}">
                <a16:creationId xmlns:a16="http://schemas.microsoft.com/office/drawing/2014/main" id="{24205B94-60FD-4709-8DE8-7F2E3D1B61F3}"/>
              </a:ext>
            </a:extLst>
          </p:cNvPr>
          <p:cNvSpPr>
            <a:spLocks noGrp="1"/>
          </p:cNvSpPr>
          <p:nvPr>
            <p:ph type="body" sz="quarter" idx="33"/>
          </p:nvPr>
        </p:nvSpPr>
        <p:spPr>
          <a:xfrm>
            <a:off x="1079500" y="1952625"/>
            <a:ext cx="3348038" cy="1476375"/>
          </a:xfrm>
        </p:spPr>
        <p:txBody>
          <a:bodyPr/>
          <a:lstStyle>
            <a:lvl1pPr algn="ctr">
              <a:lnSpc>
                <a:spcPts val="1800"/>
              </a:lnSpc>
              <a:defRPr sz="1200" cap="none" baseline="0">
                <a:solidFill>
                  <a:schemeClr val="tx1"/>
                </a:solidFill>
              </a:defRPr>
            </a:lvl1pPr>
            <a:lvl2pPr algn="ctr">
              <a:spcAft>
                <a:spcPts val="0"/>
              </a:spcAft>
              <a:defRPr/>
            </a:lvl2pPr>
          </a:lstStyle>
          <a:p>
            <a:pPr lvl="0"/>
            <a:r>
              <a:rPr lang="de-DE" dirty="0"/>
              <a:t>Mastertextformat bearbeiten</a:t>
            </a:r>
          </a:p>
          <a:p>
            <a:pPr lvl="1"/>
            <a:r>
              <a:rPr lang="de-DE" dirty="0"/>
              <a:t>Zweite Ebene</a:t>
            </a:r>
          </a:p>
        </p:txBody>
      </p:sp>
      <p:sp>
        <p:nvSpPr>
          <p:cNvPr id="13" name="Textplatzhalter 11">
            <a:extLst>
              <a:ext uri="{FF2B5EF4-FFF2-40B4-BE49-F238E27FC236}">
                <a16:creationId xmlns:a16="http://schemas.microsoft.com/office/drawing/2014/main" id="{C35F9118-B104-4778-9560-EF02BE0FAA5E}"/>
              </a:ext>
            </a:extLst>
          </p:cNvPr>
          <p:cNvSpPr>
            <a:spLocks noGrp="1"/>
          </p:cNvSpPr>
          <p:nvPr>
            <p:ph type="body" sz="quarter" idx="34"/>
          </p:nvPr>
        </p:nvSpPr>
        <p:spPr>
          <a:xfrm>
            <a:off x="4716464" y="1952625"/>
            <a:ext cx="3348038" cy="1476375"/>
          </a:xfrm>
        </p:spPr>
        <p:txBody>
          <a:bodyPr/>
          <a:lstStyle>
            <a:lvl1pPr algn="ctr">
              <a:lnSpc>
                <a:spcPts val="1800"/>
              </a:lnSpc>
              <a:defRPr sz="1200" cap="none" baseline="0">
                <a:solidFill>
                  <a:schemeClr val="tx1"/>
                </a:solidFill>
              </a:defRPr>
            </a:lvl1pPr>
            <a:lvl2pPr algn="ctr">
              <a:spcAft>
                <a:spcPts val="0"/>
              </a:spcAft>
              <a:defRPr/>
            </a:lvl2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688079401"/>
      </p:ext>
    </p:extLst>
  </p:cSld>
  <p:clrMapOvr>
    <a:masterClrMapping/>
  </p:clrMapOvr>
  <p:extLst>
    <p:ext uri="{DCECCB84-F9BA-43D5-87BE-67443E8EF086}">
      <p15:sldGuideLst xmlns:p15="http://schemas.microsoft.com/office/powerpoint/2012/main">
        <p15:guide id="1" orient="horz" pos="1230">
          <p15:clr>
            <a:srgbClr val="5ACBF0"/>
          </p15:clr>
        </p15:guide>
        <p15:guide id="2" pos="680">
          <p15:clr>
            <a:srgbClr val="5ACBF0"/>
          </p15:clr>
        </p15:guide>
        <p15:guide id="3" pos="5080">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dirty="0"/>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dirty="0"/>
              <a:t>Investment Promotion &amp; Solutions</a:t>
            </a:r>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8" name="Textplatzhalter 3">
            <a:extLst>
              <a:ext uri="{FF2B5EF4-FFF2-40B4-BE49-F238E27FC236}">
                <a16:creationId xmlns:a16="http://schemas.microsoft.com/office/drawing/2014/main" id="{0122DF08-947D-4B64-B5DD-C31B70C7A044}"/>
              </a:ext>
            </a:extLst>
          </p:cNvPr>
          <p:cNvSpPr>
            <a:spLocks noGrp="1"/>
          </p:cNvSpPr>
          <p:nvPr>
            <p:ph type="body" sz="quarter" idx="14" hasCustomPrompt="1"/>
          </p:nvPr>
        </p:nvSpPr>
        <p:spPr>
          <a:xfrm>
            <a:off x="761999" y="1808163"/>
            <a:ext cx="7626001" cy="4033837"/>
          </a:xfrm>
        </p:spPr>
        <p:txBody>
          <a:bodyPr numCol="2" spcCol="288000"/>
          <a:lstStyle>
            <a:lvl1pPr marL="0" indent="0" algn="l">
              <a:lnSpc>
                <a:spcPts val="1000"/>
              </a:lnSpc>
              <a:tabLst>
                <a:tab pos="360000" algn="l"/>
              </a:tabLst>
              <a:defRPr sz="750" cap="none" baseline="0">
                <a:solidFill>
                  <a:schemeClr val="tx1"/>
                </a:solidFill>
              </a:defRPr>
            </a:lvl1pPr>
            <a:lvl2pPr marL="360000" indent="-36000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Text</a:t>
            </a:r>
          </a:p>
        </p:txBody>
      </p:sp>
    </p:spTree>
    <p:extLst>
      <p:ext uri="{BB962C8B-B14F-4D97-AF65-F5344CB8AC3E}">
        <p14:creationId xmlns:p14="http://schemas.microsoft.com/office/powerpoint/2010/main" val="418545406"/>
      </p:ext>
    </p:extLst>
  </p:cSld>
  <p:clrMapOvr>
    <a:masterClrMapping/>
  </p:clrMapOvr>
  <p:extLst>
    <p:ext uri="{DCECCB84-F9BA-43D5-87BE-67443E8EF086}">
      <p15:sldGuideLst xmlns:p15="http://schemas.microsoft.com/office/powerpoint/2012/main">
        <p15:guide id="1" pos="476">
          <p15:clr>
            <a:srgbClr val="5ACBF0"/>
          </p15:clr>
        </p15:guide>
        <p15:guide id="2" pos="5284">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F0AC971-D500-416A-A3C0-829024B50CAB}"/>
              </a:ext>
            </a:extLst>
          </p:cNvPr>
          <p:cNvSpPr>
            <a:spLocks noGrp="1"/>
          </p:cNvSpPr>
          <p:nvPr>
            <p:ph type="body" sz="quarter" idx="13" hasCustomPrompt="1"/>
          </p:nvPr>
        </p:nvSpPr>
        <p:spPr>
          <a:xfrm>
            <a:off x="3276600" y="872289"/>
            <a:ext cx="2590800" cy="1840749"/>
          </a:xfrm>
        </p:spPr>
        <p:txBody>
          <a:bodyPr/>
          <a:lstStyle>
            <a:lvl1pPr algn="ctr">
              <a:lnSpc>
                <a:spcPts val="1100"/>
              </a:lnSpc>
              <a:spcAft>
                <a:spcPts val="0"/>
              </a:spcAft>
              <a:defRPr sz="800" cap="none" baseline="0"/>
            </a:lvl1pPr>
          </a:lstStyle>
          <a:p>
            <a:pPr lvl="0"/>
            <a:r>
              <a:rPr lang="de-DE" dirty="0"/>
              <a:t>Text</a:t>
            </a:r>
          </a:p>
        </p:txBody>
      </p:sp>
      <p:sp>
        <p:nvSpPr>
          <p:cNvPr id="10" name="Textplatzhalter 2">
            <a:extLst>
              <a:ext uri="{FF2B5EF4-FFF2-40B4-BE49-F238E27FC236}">
                <a16:creationId xmlns:a16="http://schemas.microsoft.com/office/drawing/2014/main" id="{2E2D13C1-AD33-4181-8CFA-B582496B23DC}"/>
              </a:ext>
            </a:extLst>
          </p:cNvPr>
          <p:cNvSpPr>
            <a:spLocks noGrp="1"/>
          </p:cNvSpPr>
          <p:nvPr>
            <p:ph type="body" sz="quarter" idx="14" hasCustomPrompt="1"/>
          </p:nvPr>
        </p:nvSpPr>
        <p:spPr>
          <a:xfrm>
            <a:off x="3276600" y="3585327"/>
            <a:ext cx="2590800" cy="2508668"/>
          </a:xfrm>
        </p:spPr>
        <p:txBody>
          <a:bodyPr anchor="b" anchorCtr="0"/>
          <a:lstStyle>
            <a:lvl1pPr algn="ctr">
              <a:lnSpc>
                <a:spcPts val="1100"/>
              </a:lnSpc>
              <a:spcAft>
                <a:spcPts val="0"/>
              </a:spcAft>
              <a:defRPr sz="800" cap="none" baseline="0"/>
            </a:lvl1pPr>
          </a:lstStyle>
          <a:p>
            <a:pPr lvl="0"/>
            <a:r>
              <a:rPr lang="de-DE" dirty="0"/>
              <a:t>Text</a:t>
            </a:r>
          </a:p>
        </p:txBody>
      </p:sp>
      <p:pic>
        <p:nvPicPr>
          <p:cNvPr id="4" name="Grafik 8">
            <a:extLst>
              <a:ext uri="{FF2B5EF4-FFF2-40B4-BE49-F238E27FC236}">
                <a16:creationId xmlns:a16="http://schemas.microsoft.com/office/drawing/2014/main" id="{6A323667-5B83-4D69-8A2F-E18555CFA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3222" y="6495933"/>
            <a:ext cx="797555" cy="218400"/>
          </a:xfrm>
          <a:prstGeom prst="rect">
            <a:avLst/>
          </a:prstGeom>
        </p:spPr>
      </p:pic>
    </p:spTree>
    <p:extLst>
      <p:ext uri="{BB962C8B-B14F-4D97-AF65-F5344CB8AC3E}">
        <p14:creationId xmlns:p14="http://schemas.microsoft.com/office/powerpoint/2010/main" val="1717383622"/>
      </p:ext>
    </p:extLst>
  </p:cSld>
  <p:clrMapOvr>
    <a:masterClrMapping/>
  </p:clrMapOvr>
  <p:extLst>
    <p:ext uri="{DCECCB84-F9BA-43D5-87BE-67443E8EF086}">
      <p15:sldGuideLst xmlns:p15="http://schemas.microsoft.com/office/powerpoint/2012/main">
        <p15:guide id="1" orient="horz" pos="550">
          <p15:clr>
            <a:srgbClr val="5ACBF0"/>
          </p15:clr>
        </p15:guide>
        <p15:guide id="2" orient="horz" pos="383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 Chart Slide Tech 3rd">
    <p:spTree>
      <p:nvGrpSpPr>
        <p:cNvPr id="1" name=""/>
        <p:cNvGrpSpPr/>
        <p:nvPr/>
      </p:nvGrpSpPr>
      <p:grpSpPr>
        <a:xfrm>
          <a:off x="0" y="0"/>
          <a:ext cx="0" cy="0"/>
          <a:chOff x="0" y="0"/>
          <a:chExt cx="0" cy="0"/>
        </a:xfrm>
      </p:grpSpPr>
      <p:sp>
        <p:nvSpPr>
          <p:cNvPr id="4" name="Titel 3"/>
          <p:cNvSpPr>
            <a:spLocks noGrp="1"/>
          </p:cNvSpPr>
          <p:nvPr>
            <p:ph type="title"/>
          </p:nvPr>
        </p:nvSpPr>
        <p:spPr bwMode="gray">
          <a:xfrm>
            <a:off x="468315" y="260648"/>
            <a:ext cx="8207375" cy="360040"/>
          </a:xfrm>
          <a:prstGeom prst="rect">
            <a:avLst/>
          </a:prstGeom>
        </p:spPr>
        <p:txBody>
          <a:bodyPr/>
          <a:lstStyle>
            <a:lvl1pPr>
              <a:defRPr/>
            </a:lvl1pPr>
          </a:lstStyle>
          <a:p>
            <a:r>
              <a:rPr lang="en-US" noProof="0"/>
              <a:t>Click to edit Master title style</a:t>
            </a:r>
            <a:endParaRPr lang="en-GB" noProof="0" dirty="0"/>
          </a:p>
        </p:txBody>
      </p:sp>
      <p:sp>
        <p:nvSpPr>
          <p:cNvPr id="11" name="Textplatzhalter 11"/>
          <p:cNvSpPr>
            <a:spLocks noGrp="1"/>
          </p:cNvSpPr>
          <p:nvPr>
            <p:ph type="body" sz="quarter" idx="11"/>
          </p:nvPr>
        </p:nvSpPr>
        <p:spPr bwMode="gray">
          <a:xfrm>
            <a:off x="468315" y="620688"/>
            <a:ext cx="8207375" cy="648072"/>
          </a:xfrm>
        </p:spPr>
        <p:txBody>
          <a:bodyPr tIns="36000"/>
          <a:lstStyle>
            <a:lvl1pPr marL="2381" indent="0" algn="ctr">
              <a:spcBef>
                <a:spcPts val="0"/>
              </a:spcBef>
              <a:spcAft>
                <a:spcPts val="0"/>
              </a:spcAft>
              <a:buFont typeface="Arial" panose="020B0604020202020204" pitchFamily="34" charset="0"/>
              <a:buNone/>
              <a:defRPr sz="1200" b="0" cap="none" baseline="0">
                <a:solidFill>
                  <a:srgbClr val="001489"/>
                </a:solidFill>
                <a:latin typeface="+mn-lt"/>
              </a:defRPr>
            </a:lvl1pPr>
            <a:lvl2pPr marL="2381" indent="0" algn="ctr">
              <a:spcBef>
                <a:spcPts val="0"/>
              </a:spcBef>
              <a:spcAft>
                <a:spcPts val="0"/>
              </a:spcAft>
              <a:buFont typeface="Arial" panose="020B0604020202020204" pitchFamily="34" charset="0"/>
              <a:buNone/>
              <a:defRPr sz="1200" cap="none" baseline="0">
                <a:solidFill>
                  <a:srgbClr val="001489"/>
                </a:solidFill>
                <a:latin typeface="+mn-lt"/>
              </a:defRPr>
            </a:lvl2pPr>
            <a:lvl3pPr marL="2381" indent="0" algn="ctr">
              <a:spcBef>
                <a:spcPts val="0"/>
              </a:spcBef>
              <a:spcAft>
                <a:spcPts val="0"/>
              </a:spcAft>
              <a:buNone/>
              <a:defRPr sz="1200" cap="none" baseline="0">
                <a:solidFill>
                  <a:srgbClr val="001489"/>
                </a:solidFill>
                <a:latin typeface="+mn-lt"/>
              </a:defRPr>
            </a:lvl3pPr>
            <a:lvl4pPr marL="2381" indent="0" algn="ctr">
              <a:spcBef>
                <a:spcPts val="0"/>
              </a:spcBef>
              <a:spcAft>
                <a:spcPts val="0"/>
              </a:spcAft>
              <a:buNone/>
              <a:defRPr sz="1200" cap="none" baseline="0">
                <a:solidFill>
                  <a:srgbClr val="001489"/>
                </a:solidFill>
                <a:latin typeface="+mn-lt"/>
              </a:defRPr>
            </a:lvl4pPr>
            <a:lvl5pPr marL="2381" indent="0" algn="ctr">
              <a:spcBef>
                <a:spcPts val="0"/>
              </a:spcBef>
              <a:spcAft>
                <a:spcPts val="0"/>
              </a:spcAft>
              <a:buNone/>
              <a:defRPr sz="1200" cap="none" baseline="0">
                <a:solidFill>
                  <a:srgbClr val="001489"/>
                </a:solidFill>
                <a:latin typeface="+mn-lt"/>
              </a:defRPr>
            </a:lvl5pPr>
            <a:lvl6pPr marL="2381" indent="0" algn="ctr">
              <a:spcBef>
                <a:spcPts val="0"/>
              </a:spcBef>
              <a:spcAft>
                <a:spcPts val="0"/>
              </a:spcAft>
              <a:buNone/>
              <a:defRPr sz="1200" cap="none" baseline="0">
                <a:solidFill>
                  <a:srgbClr val="001489"/>
                </a:solidFill>
                <a:latin typeface="+mn-lt"/>
              </a:defRPr>
            </a:lvl6pPr>
            <a:lvl7pPr marL="2381" indent="0" algn="ctr">
              <a:spcBef>
                <a:spcPts val="0"/>
              </a:spcBef>
              <a:spcAft>
                <a:spcPts val="0"/>
              </a:spcAft>
              <a:buNone/>
              <a:defRPr sz="1200" cap="none" baseline="0">
                <a:solidFill>
                  <a:srgbClr val="001489"/>
                </a:solidFill>
                <a:latin typeface="+mn-lt"/>
              </a:defRPr>
            </a:lvl7pPr>
            <a:lvl8pPr marL="2381" indent="0" algn="ctr">
              <a:spcBef>
                <a:spcPts val="0"/>
              </a:spcBef>
              <a:spcAft>
                <a:spcPts val="0"/>
              </a:spcAft>
              <a:buNone/>
              <a:defRPr sz="1200" cap="none" baseline="0">
                <a:solidFill>
                  <a:srgbClr val="001489"/>
                </a:solidFill>
                <a:latin typeface="+mn-lt"/>
              </a:defRPr>
            </a:lvl8pPr>
            <a:lvl9pPr marL="2381" indent="0" algn="ctr">
              <a:spcBef>
                <a:spcPts val="0"/>
              </a:spcBef>
              <a:spcAft>
                <a:spcPts val="0"/>
              </a:spcAft>
              <a:buNone/>
              <a:defRPr sz="1200" cap="none" baseline="0">
                <a:solidFill>
                  <a:srgbClr val="001489"/>
                </a:solidFill>
                <a:latin typeface="+mn-lt"/>
              </a:defRPr>
            </a:lvl9pPr>
          </a:lstStyle>
          <a:p>
            <a:pPr lvl="0"/>
            <a:r>
              <a:rPr lang="en-US" noProof="0"/>
              <a:t>Edit Master text styles</a:t>
            </a:r>
          </a:p>
        </p:txBody>
      </p:sp>
      <p:sp>
        <p:nvSpPr>
          <p:cNvPr id="8" name="Text Placeholder 3"/>
          <p:cNvSpPr>
            <a:spLocks noGrp="1"/>
          </p:cNvSpPr>
          <p:nvPr>
            <p:ph type="body" sz="quarter" idx="19"/>
          </p:nvPr>
        </p:nvSpPr>
        <p:spPr>
          <a:xfrm>
            <a:off x="468313" y="6525344"/>
            <a:ext cx="3600000" cy="216000"/>
          </a:xfrm>
        </p:spPr>
        <p:txBody>
          <a:bodyPr bIns="10800" anchor="b"/>
          <a:lstStyle>
            <a:lvl1pPr marL="0" indent="0">
              <a:lnSpc>
                <a:spcPct val="100000"/>
              </a:lnSpc>
              <a:spcBef>
                <a:spcPts val="0"/>
              </a:spcBef>
              <a:buNone/>
              <a:defRPr sz="600" b="0">
                <a:solidFill>
                  <a:srgbClr val="000000"/>
                </a:solidFill>
              </a:defRPr>
            </a:lvl1pPr>
          </a:lstStyle>
          <a:p>
            <a:pPr lvl="0"/>
            <a:r>
              <a:rPr lang="en-US" noProof="0"/>
              <a:t>Edit Master text styles</a:t>
            </a:r>
          </a:p>
        </p:txBody>
      </p:sp>
      <p:sp>
        <p:nvSpPr>
          <p:cNvPr id="12" name="Text Placeholder 3"/>
          <p:cNvSpPr>
            <a:spLocks noGrp="1"/>
          </p:cNvSpPr>
          <p:nvPr>
            <p:ph type="body" sz="quarter" idx="18"/>
          </p:nvPr>
        </p:nvSpPr>
        <p:spPr>
          <a:xfrm>
            <a:off x="468315" y="6165851"/>
            <a:ext cx="2808287" cy="358774"/>
          </a:xfrm>
        </p:spPr>
        <p:txBody>
          <a:bodyPr tIns="36000"/>
          <a:lstStyle>
            <a:lvl1pPr marL="0" indent="0">
              <a:lnSpc>
                <a:spcPct val="100000"/>
              </a:lnSpc>
              <a:spcBef>
                <a:spcPts val="0"/>
              </a:spcBef>
              <a:buNone/>
              <a:defRPr sz="600" b="0">
                <a:solidFill>
                  <a:srgbClr val="000000"/>
                </a:solidFill>
              </a:defRPr>
            </a:lvl1pPr>
          </a:lstStyle>
          <a:p>
            <a:pPr lvl="0"/>
            <a:r>
              <a:rPr lang="en-US" noProof="0"/>
              <a:t>Edit Master text styles</a:t>
            </a:r>
          </a:p>
        </p:txBody>
      </p:sp>
      <p:sp>
        <p:nvSpPr>
          <p:cNvPr id="13" name="Text Placeholder 3"/>
          <p:cNvSpPr>
            <a:spLocks noGrp="1"/>
          </p:cNvSpPr>
          <p:nvPr>
            <p:ph type="body" sz="quarter" idx="20"/>
          </p:nvPr>
        </p:nvSpPr>
        <p:spPr>
          <a:xfrm>
            <a:off x="3563889" y="6165850"/>
            <a:ext cx="5111800" cy="358774"/>
          </a:xfrm>
        </p:spPr>
        <p:txBody>
          <a:bodyPr tIns="36000"/>
          <a:lstStyle>
            <a:lvl1pPr marL="0" indent="0">
              <a:lnSpc>
                <a:spcPct val="100000"/>
              </a:lnSpc>
              <a:spcBef>
                <a:spcPts val="0"/>
              </a:spcBef>
              <a:buNone/>
              <a:defRPr sz="600" b="0">
                <a:solidFill>
                  <a:srgbClr val="000000"/>
                </a:solidFill>
              </a:defRPr>
            </a:lvl1pPr>
          </a:lstStyle>
          <a:p>
            <a:pPr lvl="0"/>
            <a:r>
              <a:rPr lang="en-US" noProof="0"/>
              <a:t>Edit Master text styles</a:t>
            </a:r>
          </a:p>
        </p:txBody>
      </p:sp>
      <p:sp>
        <p:nvSpPr>
          <p:cNvPr id="14" name="Picture Placeholder 9"/>
          <p:cNvSpPr>
            <a:spLocks noGrp="1"/>
          </p:cNvSpPr>
          <p:nvPr>
            <p:ph type="pic" sz="quarter" idx="21"/>
          </p:nvPr>
        </p:nvSpPr>
        <p:spPr>
          <a:xfrm>
            <a:off x="468315" y="1484317"/>
            <a:ext cx="2808287" cy="4681537"/>
          </a:xfrm>
          <a:solidFill>
            <a:srgbClr val="EFEEE5"/>
          </a:solidFill>
        </p:spPr>
        <p:txBody>
          <a:bodyPr rtlCol="0" anchor="ctr">
            <a:noAutofit/>
          </a:bodyPr>
          <a:lstStyle>
            <a:lvl1pPr algn="ctr">
              <a:defRPr b="0">
                <a:solidFill>
                  <a:srgbClr val="8D9697"/>
                </a:solidFill>
              </a:defRPr>
            </a:lvl1pPr>
          </a:lstStyle>
          <a:p>
            <a:pPr lvl="0"/>
            <a:r>
              <a:rPr lang="en-US" noProof="0"/>
              <a:t>Click icon to add picture</a:t>
            </a:r>
            <a:endParaRPr lang="en-GB" noProof="0" dirty="0"/>
          </a:p>
        </p:txBody>
      </p:sp>
      <p:sp>
        <p:nvSpPr>
          <p:cNvPr id="15" name="Picture Placeholder 9"/>
          <p:cNvSpPr>
            <a:spLocks noGrp="1"/>
          </p:cNvSpPr>
          <p:nvPr>
            <p:ph type="pic" sz="quarter" idx="22"/>
          </p:nvPr>
        </p:nvSpPr>
        <p:spPr>
          <a:xfrm>
            <a:off x="3563890" y="1484317"/>
            <a:ext cx="5113387" cy="4681537"/>
          </a:xfrm>
          <a:solidFill>
            <a:srgbClr val="EFEEE5"/>
          </a:solidFill>
        </p:spPr>
        <p:txBody>
          <a:bodyPr rtlCol="0" anchor="ctr">
            <a:noAutofit/>
          </a:bodyPr>
          <a:lstStyle>
            <a:lvl1pPr algn="ctr">
              <a:defRPr b="0">
                <a:solidFill>
                  <a:srgbClr val="8D9697"/>
                </a:solidFill>
              </a:defRPr>
            </a:lvl1pPr>
          </a:lstStyle>
          <a:p>
            <a:pPr lvl="0"/>
            <a:r>
              <a:rPr lang="en-US" noProof="0"/>
              <a:t>Click icon to add picture</a:t>
            </a:r>
            <a:endParaRPr lang="en-GB" noProof="0" dirty="0"/>
          </a:p>
        </p:txBody>
      </p:sp>
      <p:sp>
        <p:nvSpPr>
          <p:cNvPr id="9" name="Rectangle 21"/>
          <p:cNvSpPr>
            <a:spLocks noGrp="1" noChangeArrowheads="1"/>
          </p:cNvSpPr>
          <p:nvPr>
            <p:ph type="sldNum" sz="quarter" idx="23"/>
          </p:nvPr>
        </p:nvSpPr>
        <p:spPr>
          <a:ln/>
        </p:spPr>
        <p:txBody>
          <a:bodyPr/>
          <a:lstStyle>
            <a:lvl1pPr>
              <a:defRPr/>
            </a:lvl1pPr>
          </a:lstStyle>
          <a:p>
            <a:pPr>
              <a:defRPr/>
            </a:pPr>
            <a:fld id="{2774BC73-232E-4FC5-A8D4-C2E75E99822A}" type="slidenum">
              <a:rPr lang="en-GB"/>
              <a:pPr>
                <a:defRPr/>
              </a:pPr>
              <a:t>‹#›</a:t>
            </a:fld>
            <a:endParaRPr lang="en-GB" dirty="0"/>
          </a:p>
        </p:txBody>
      </p:sp>
      <p:sp>
        <p:nvSpPr>
          <p:cNvPr id="10" name="Date Placeholder 3"/>
          <p:cNvSpPr>
            <a:spLocks noGrp="1"/>
          </p:cNvSpPr>
          <p:nvPr>
            <p:ph type="dt" sz="half" idx="2"/>
          </p:nvPr>
        </p:nvSpPr>
        <p:spPr>
          <a:xfrm>
            <a:off x="7596336" y="6525344"/>
            <a:ext cx="648000" cy="216000"/>
          </a:xfrm>
          <a:prstGeom prst="rect">
            <a:avLst/>
          </a:prstGeom>
          <a:noFill/>
          <a:ln>
            <a:noFill/>
          </a:ln>
          <a:effectLst/>
        </p:spPr>
        <p:txBody>
          <a:bodyPr vert="horz" wrap="square" lIns="0" tIns="0" rIns="0" bIns="10800" numCol="1" anchor="b" anchorCtr="0" compatLnSpc="1">
            <a:prstTxWarp prst="textNoShape">
              <a:avLst/>
            </a:prstTxWarp>
          </a:bodyPr>
          <a:lstStyle>
            <a:lvl1pPr>
              <a:defRPr lang="de-CH" sz="600" smtClean="0">
                <a:latin typeface="+mn-lt"/>
                <a:cs typeface="Arial" charset="0"/>
              </a:defRPr>
            </a:lvl1pPr>
          </a:lstStyle>
          <a:p>
            <a:pPr algn="r"/>
            <a:r>
              <a:rPr lang="de-DE"/>
              <a:t>05.11.2019</a:t>
            </a:r>
            <a:endParaRPr lang="en-GB" dirty="0"/>
          </a:p>
        </p:txBody>
      </p:sp>
      <p:cxnSp>
        <p:nvCxnSpPr>
          <p:cNvPr id="16" name="Straight Connector 15">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4175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68314" y="260648"/>
            <a:ext cx="8207375" cy="360040"/>
          </a:xfrm>
          <a:prstGeom prst="rect">
            <a:avLst/>
          </a:prstGeom>
        </p:spPr>
        <p:txBody>
          <a:bodyPr/>
          <a:lstStyle>
            <a:lvl1pPr>
              <a:defRPr/>
            </a:lvl1pPr>
          </a:lstStyle>
          <a:p>
            <a:r>
              <a:rPr lang="en-GB" noProof="0"/>
              <a:t>Title</a:t>
            </a:r>
          </a:p>
        </p:txBody>
      </p:sp>
      <p:sp>
        <p:nvSpPr>
          <p:cNvPr id="7" name="Foliennummernplatzhalter 6"/>
          <p:cNvSpPr>
            <a:spLocks noGrp="1"/>
          </p:cNvSpPr>
          <p:nvPr>
            <p:ph type="sldNum" sz="quarter" idx="10"/>
          </p:nvPr>
        </p:nvSpPr>
        <p:spPr bwMode="gray"/>
        <p:txBody>
          <a:bodyPr/>
          <a:lstStyle/>
          <a:p>
            <a:fld id="{6F400381-2817-4764-BB42-D1B030FDAB2C}" type="slidenum">
              <a:rPr lang="en-GB" smtClean="0">
                <a:solidFill>
                  <a:srgbClr val="000000"/>
                </a:solidFill>
              </a:rPr>
              <a:pPr/>
              <a:t>‹#›</a:t>
            </a:fld>
            <a:endParaRPr lang="en-GB" dirty="0">
              <a:solidFill>
                <a:srgbClr val="000000"/>
              </a:solidFill>
            </a:endParaRPr>
          </a:p>
        </p:txBody>
      </p:sp>
      <p:sp>
        <p:nvSpPr>
          <p:cNvPr id="12" name="Textplatzhalter 11"/>
          <p:cNvSpPr>
            <a:spLocks noGrp="1"/>
          </p:cNvSpPr>
          <p:nvPr>
            <p:ph type="body" sz="quarter" idx="11" hasCustomPrompt="1"/>
          </p:nvPr>
        </p:nvSpPr>
        <p:spPr bwMode="gray">
          <a:xfrm>
            <a:off x="468314" y="620688"/>
            <a:ext cx="8207375" cy="648072"/>
          </a:xfrm>
        </p:spPr>
        <p:txBody>
          <a:bodyPr tIns="36000"/>
          <a:lstStyle>
            <a:lvl1pPr marL="2381" indent="0" algn="ctr">
              <a:spcBef>
                <a:spcPts val="0"/>
              </a:spcBef>
              <a:spcAft>
                <a:spcPts val="0"/>
              </a:spcAft>
              <a:buFont typeface="Arial" panose="020B0604020202020204" pitchFamily="34" charset="0"/>
              <a:buNone/>
              <a:defRPr sz="1200" b="0" cap="none" baseline="0">
                <a:solidFill>
                  <a:srgbClr val="001489"/>
                </a:solidFill>
                <a:latin typeface="+mn-lt"/>
              </a:defRPr>
            </a:lvl1pPr>
            <a:lvl2pPr marL="2381" indent="0" algn="ctr">
              <a:spcBef>
                <a:spcPts val="0"/>
              </a:spcBef>
              <a:spcAft>
                <a:spcPts val="0"/>
              </a:spcAft>
              <a:buFont typeface="Arial" panose="020B0604020202020204" pitchFamily="34" charset="0"/>
              <a:buNone/>
              <a:defRPr sz="1200" cap="none" baseline="0">
                <a:solidFill>
                  <a:srgbClr val="001489"/>
                </a:solidFill>
                <a:latin typeface="+mn-lt"/>
              </a:defRPr>
            </a:lvl2pPr>
            <a:lvl3pPr marL="2381" indent="0" algn="ctr">
              <a:spcBef>
                <a:spcPts val="0"/>
              </a:spcBef>
              <a:spcAft>
                <a:spcPts val="0"/>
              </a:spcAft>
              <a:buNone/>
              <a:defRPr sz="1200" cap="none" baseline="0">
                <a:solidFill>
                  <a:srgbClr val="001489"/>
                </a:solidFill>
                <a:latin typeface="+mn-lt"/>
              </a:defRPr>
            </a:lvl3pPr>
            <a:lvl4pPr marL="2381" indent="0" algn="ctr">
              <a:spcBef>
                <a:spcPts val="0"/>
              </a:spcBef>
              <a:spcAft>
                <a:spcPts val="0"/>
              </a:spcAft>
              <a:buNone/>
              <a:defRPr sz="1200" cap="none" baseline="0">
                <a:solidFill>
                  <a:srgbClr val="001489"/>
                </a:solidFill>
                <a:latin typeface="+mn-lt"/>
              </a:defRPr>
            </a:lvl4pPr>
            <a:lvl5pPr marL="2381" indent="0" algn="ctr">
              <a:spcBef>
                <a:spcPts val="0"/>
              </a:spcBef>
              <a:spcAft>
                <a:spcPts val="0"/>
              </a:spcAft>
              <a:buNone/>
              <a:defRPr sz="1200" cap="none" baseline="0">
                <a:solidFill>
                  <a:srgbClr val="001489"/>
                </a:solidFill>
                <a:latin typeface="+mn-lt"/>
              </a:defRPr>
            </a:lvl5pPr>
            <a:lvl6pPr marL="2381" indent="0" algn="ctr">
              <a:spcBef>
                <a:spcPts val="0"/>
              </a:spcBef>
              <a:spcAft>
                <a:spcPts val="0"/>
              </a:spcAft>
              <a:buNone/>
              <a:defRPr sz="1200" cap="none" baseline="0">
                <a:solidFill>
                  <a:srgbClr val="001489"/>
                </a:solidFill>
                <a:latin typeface="+mn-lt"/>
              </a:defRPr>
            </a:lvl6pPr>
            <a:lvl7pPr marL="2381" indent="0" algn="ctr">
              <a:spcBef>
                <a:spcPts val="0"/>
              </a:spcBef>
              <a:spcAft>
                <a:spcPts val="0"/>
              </a:spcAft>
              <a:buNone/>
              <a:defRPr sz="1200" cap="none" baseline="0">
                <a:solidFill>
                  <a:srgbClr val="001489"/>
                </a:solidFill>
                <a:latin typeface="+mn-lt"/>
              </a:defRPr>
            </a:lvl7pPr>
            <a:lvl8pPr marL="2381" indent="0" algn="ctr">
              <a:spcBef>
                <a:spcPts val="0"/>
              </a:spcBef>
              <a:spcAft>
                <a:spcPts val="0"/>
              </a:spcAft>
              <a:buNone/>
              <a:defRPr sz="1200" cap="none" baseline="0">
                <a:solidFill>
                  <a:srgbClr val="001489"/>
                </a:solidFill>
                <a:latin typeface="+mn-lt"/>
              </a:defRPr>
            </a:lvl8pPr>
            <a:lvl9pPr marL="2381" indent="0" algn="ctr">
              <a:spcBef>
                <a:spcPts val="0"/>
              </a:spcBef>
              <a:spcAft>
                <a:spcPts val="0"/>
              </a:spcAft>
              <a:buNone/>
              <a:defRPr sz="1200" cap="none" baseline="0">
                <a:solidFill>
                  <a:srgbClr val="001489"/>
                </a:solidFill>
                <a:latin typeface="+mn-lt"/>
              </a:defRPr>
            </a:lvl9pPr>
          </a:lstStyle>
          <a:p>
            <a:pPr lvl="0"/>
            <a:r>
              <a:rPr lang="en-GB" noProof="0"/>
              <a:t>Subtitle</a:t>
            </a:r>
          </a:p>
        </p:txBody>
      </p:sp>
      <p:sp>
        <p:nvSpPr>
          <p:cNvPr id="8" name="Text Placeholder 3"/>
          <p:cNvSpPr>
            <a:spLocks noGrp="1"/>
          </p:cNvSpPr>
          <p:nvPr>
            <p:ph type="body" sz="quarter" idx="19" hasCustomPrompt="1"/>
          </p:nvPr>
        </p:nvSpPr>
        <p:spPr>
          <a:xfrm>
            <a:off x="468313" y="6525344"/>
            <a:ext cx="3600000" cy="216000"/>
          </a:xfrm>
        </p:spPr>
        <p:txBody>
          <a:bodyPr tIns="0" bIns="10800" anchor="b" anchorCtr="0"/>
          <a:lstStyle>
            <a:lvl1pPr marL="0" indent="0">
              <a:lnSpc>
                <a:spcPct val="100000"/>
              </a:lnSpc>
              <a:spcBef>
                <a:spcPts val="0"/>
              </a:spcBef>
              <a:buNone/>
              <a:defRPr sz="600" b="0">
                <a:solidFill>
                  <a:srgbClr val="000000"/>
                </a:solidFill>
              </a:defRPr>
            </a:lvl1pPr>
          </a:lstStyle>
          <a:p>
            <a:pPr lvl="0"/>
            <a:r>
              <a:rPr lang="en-GB" noProof="0"/>
              <a:t>[optionally] Title of presentation</a:t>
            </a:r>
          </a:p>
        </p:txBody>
      </p:sp>
      <p:sp>
        <p:nvSpPr>
          <p:cNvPr id="9" name="Text Placeholder 3"/>
          <p:cNvSpPr>
            <a:spLocks noGrp="1"/>
          </p:cNvSpPr>
          <p:nvPr>
            <p:ph type="body" sz="quarter" idx="18" hasCustomPrompt="1"/>
          </p:nvPr>
        </p:nvSpPr>
        <p:spPr>
          <a:xfrm>
            <a:off x="468313" y="6165851"/>
            <a:ext cx="8208962" cy="358774"/>
          </a:xfrm>
        </p:spPr>
        <p:txBody>
          <a:bodyPr tIns="36000"/>
          <a:lstStyle>
            <a:lvl1pPr marL="0" indent="0">
              <a:lnSpc>
                <a:spcPct val="100000"/>
              </a:lnSpc>
              <a:spcBef>
                <a:spcPts val="0"/>
              </a:spcBef>
              <a:buNone/>
              <a:defRPr sz="600" b="0">
                <a:solidFill>
                  <a:srgbClr val="000000"/>
                </a:solidFill>
              </a:defRPr>
            </a:lvl1pPr>
          </a:lstStyle>
          <a:p>
            <a:pPr lvl="0"/>
            <a:r>
              <a:rPr lang="en-GB" noProof="0"/>
              <a:t>Source:</a:t>
            </a:r>
          </a:p>
        </p:txBody>
      </p:sp>
      <p:sp>
        <p:nvSpPr>
          <p:cNvPr id="10" name="Picture Placeholder 9"/>
          <p:cNvSpPr>
            <a:spLocks noGrp="1"/>
          </p:cNvSpPr>
          <p:nvPr>
            <p:ph type="pic" sz="quarter" idx="20" hasCustomPrompt="1"/>
          </p:nvPr>
        </p:nvSpPr>
        <p:spPr>
          <a:xfrm>
            <a:off x="468313" y="1989138"/>
            <a:ext cx="8208962" cy="4176712"/>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11" name="Text Placeholder 7"/>
          <p:cNvSpPr>
            <a:spLocks noGrp="1"/>
          </p:cNvSpPr>
          <p:nvPr>
            <p:ph type="body" sz="quarter" idx="14" hasCustomPrompt="1"/>
          </p:nvPr>
        </p:nvSpPr>
        <p:spPr>
          <a:xfrm>
            <a:off x="468313" y="1485900"/>
            <a:ext cx="8208962" cy="501650"/>
          </a:xfrm>
        </p:spPr>
        <p:txBody>
          <a:bodyPr tIns="0"/>
          <a:lstStyle>
            <a:lvl1pPr marL="0" indent="0">
              <a:lnSpc>
                <a:spcPct val="100000"/>
              </a:lnSpc>
              <a:spcBef>
                <a:spcPts val="0"/>
              </a:spcBef>
              <a:buNone/>
              <a:defRPr sz="1050" b="1">
                <a:solidFill>
                  <a:schemeClr val="tx1"/>
                </a:solidFill>
              </a:defRPr>
            </a:lvl1pPr>
          </a:lstStyle>
          <a:p>
            <a:pPr lvl="0"/>
            <a:r>
              <a:rPr lang="en-GB" noProof="0"/>
              <a:t>Title Chart</a:t>
            </a:r>
          </a:p>
        </p:txBody>
      </p:sp>
    </p:spTree>
    <p:extLst>
      <p:ext uri="{BB962C8B-B14F-4D97-AF65-F5344CB8AC3E}">
        <p14:creationId xmlns:p14="http://schemas.microsoft.com/office/powerpoint/2010/main" val="14017255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 Chart Slide Tech 3rd">
    <p:spTree>
      <p:nvGrpSpPr>
        <p:cNvPr id="1" name=""/>
        <p:cNvGrpSpPr/>
        <p:nvPr/>
      </p:nvGrpSpPr>
      <p:grpSpPr>
        <a:xfrm>
          <a:off x="0" y="0"/>
          <a:ext cx="0" cy="0"/>
          <a:chOff x="0" y="0"/>
          <a:chExt cx="0" cy="0"/>
        </a:xfrm>
      </p:grpSpPr>
      <p:sp>
        <p:nvSpPr>
          <p:cNvPr id="4" name="Titel 3"/>
          <p:cNvSpPr>
            <a:spLocks noGrp="1"/>
          </p:cNvSpPr>
          <p:nvPr>
            <p:ph type="title"/>
          </p:nvPr>
        </p:nvSpPr>
        <p:spPr bwMode="gray">
          <a:xfrm>
            <a:off x="468314" y="260648"/>
            <a:ext cx="8207375" cy="360040"/>
          </a:xfrm>
          <a:prstGeom prst="rect">
            <a:avLst/>
          </a:prstGeom>
        </p:spPr>
        <p:txBody>
          <a:bodyPr/>
          <a:lstStyle>
            <a:lvl1pPr>
              <a:defRPr/>
            </a:lvl1pPr>
          </a:lstStyle>
          <a:p>
            <a:r>
              <a:rPr lang="en-US" noProof="0"/>
              <a:t>Click to edit Master title style</a:t>
            </a:r>
            <a:endParaRPr lang="en-GB" noProof="0" dirty="0"/>
          </a:p>
        </p:txBody>
      </p:sp>
      <p:sp>
        <p:nvSpPr>
          <p:cNvPr id="11" name="Textplatzhalter 11"/>
          <p:cNvSpPr>
            <a:spLocks noGrp="1"/>
          </p:cNvSpPr>
          <p:nvPr>
            <p:ph type="body" sz="quarter" idx="11"/>
          </p:nvPr>
        </p:nvSpPr>
        <p:spPr bwMode="gray">
          <a:xfrm>
            <a:off x="468314" y="620688"/>
            <a:ext cx="8207375" cy="648072"/>
          </a:xfrm>
        </p:spPr>
        <p:txBody>
          <a:bodyPr tIns="36000"/>
          <a:lstStyle>
            <a:lvl1pPr marL="2381" indent="0" algn="ctr">
              <a:spcBef>
                <a:spcPts val="0"/>
              </a:spcBef>
              <a:spcAft>
                <a:spcPts val="0"/>
              </a:spcAft>
              <a:buFont typeface="Arial" panose="020B0604020202020204" pitchFamily="34" charset="0"/>
              <a:buNone/>
              <a:defRPr sz="1200" b="0" cap="none" baseline="0">
                <a:solidFill>
                  <a:srgbClr val="001489"/>
                </a:solidFill>
                <a:latin typeface="+mn-lt"/>
              </a:defRPr>
            </a:lvl1pPr>
            <a:lvl2pPr marL="2381" indent="0" algn="ctr">
              <a:spcBef>
                <a:spcPts val="0"/>
              </a:spcBef>
              <a:spcAft>
                <a:spcPts val="0"/>
              </a:spcAft>
              <a:buFont typeface="Arial" panose="020B0604020202020204" pitchFamily="34" charset="0"/>
              <a:buNone/>
              <a:defRPr sz="1200" cap="none" baseline="0">
                <a:solidFill>
                  <a:srgbClr val="001489"/>
                </a:solidFill>
                <a:latin typeface="+mn-lt"/>
              </a:defRPr>
            </a:lvl2pPr>
            <a:lvl3pPr marL="2381" indent="0" algn="ctr">
              <a:spcBef>
                <a:spcPts val="0"/>
              </a:spcBef>
              <a:spcAft>
                <a:spcPts val="0"/>
              </a:spcAft>
              <a:buNone/>
              <a:defRPr sz="1200" cap="none" baseline="0">
                <a:solidFill>
                  <a:srgbClr val="001489"/>
                </a:solidFill>
                <a:latin typeface="+mn-lt"/>
              </a:defRPr>
            </a:lvl3pPr>
            <a:lvl4pPr marL="2381" indent="0" algn="ctr">
              <a:spcBef>
                <a:spcPts val="0"/>
              </a:spcBef>
              <a:spcAft>
                <a:spcPts val="0"/>
              </a:spcAft>
              <a:buNone/>
              <a:defRPr sz="1200" cap="none" baseline="0">
                <a:solidFill>
                  <a:srgbClr val="001489"/>
                </a:solidFill>
                <a:latin typeface="+mn-lt"/>
              </a:defRPr>
            </a:lvl4pPr>
            <a:lvl5pPr marL="2381" indent="0" algn="ctr">
              <a:spcBef>
                <a:spcPts val="0"/>
              </a:spcBef>
              <a:spcAft>
                <a:spcPts val="0"/>
              </a:spcAft>
              <a:buNone/>
              <a:defRPr sz="1200" cap="none" baseline="0">
                <a:solidFill>
                  <a:srgbClr val="001489"/>
                </a:solidFill>
                <a:latin typeface="+mn-lt"/>
              </a:defRPr>
            </a:lvl5pPr>
            <a:lvl6pPr marL="2381" indent="0" algn="ctr">
              <a:spcBef>
                <a:spcPts val="0"/>
              </a:spcBef>
              <a:spcAft>
                <a:spcPts val="0"/>
              </a:spcAft>
              <a:buNone/>
              <a:defRPr sz="1200" cap="none" baseline="0">
                <a:solidFill>
                  <a:srgbClr val="001489"/>
                </a:solidFill>
                <a:latin typeface="+mn-lt"/>
              </a:defRPr>
            </a:lvl6pPr>
            <a:lvl7pPr marL="2381" indent="0" algn="ctr">
              <a:spcBef>
                <a:spcPts val="0"/>
              </a:spcBef>
              <a:spcAft>
                <a:spcPts val="0"/>
              </a:spcAft>
              <a:buNone/>
              <a:defRPr sz="1200" cap="none" baseline="0">
                <a:solidFill>
                  <a:srgbClr val="001489"/>
                </a:solidFill>
                <a:latin typeface="+mn-lt"/>
              </a:defRPr>
            </a:lvl7pPr>
            <a:lvl8pPr marL="2381" indent="0" algn="ctr">
              <a:spcBef>
                <a:spcPts val="0"/>
              </a:spcBef>
              <a:spcAft>
                <a:spcPts val="0"/>
              </a:spcAft>
              <a:buNone/>
              <a:defRPr sz="1200" cap="none" baseline="0">
                <a:solidFill>
                  <a:srgbClr val="001489"/>
                </a:solidFill>
                <a:latin typeface="+mn-lt"/>
              </a:defRPr>
            </a:lvl8pPr>
            <a:lvl9pPr marL="2381" indent="0" algn="ctr">
              <a:spcBef>
                <a:spcPts val="0"/>
              </a:spcBef>
              <a:spcAft>
                <a:spcPts val="0"/>
              </a:spcAft>
              <a:buNone/>
              <a:defRPr sz="1200" cap="none" baseline="0">
                <a:solidFill>
                  <a:srgbClr val="001489"/>
                </a:solidFill>
                <a:latin typeface="+mn-lt"/>
              </a:defRPr>
            </a:lvl9pPr>
          </a:lstStyle>
          <a:p>
            <a:pPr lvl="0"/>
            <a:r>
              <a:rPr lang="en-US" noProof="0"/>
              <a:t>Edit Master text styles</a:t>
            </a:r>
          </a:p>
        </p:txBody>
      </p:sp>
      <p:sp>
        <p:nvSpPr>
          <p:cNvPr id="8" name="Text Placeholder 3"/>
          <p:cNvSpPr>
            <a:spLocks noGrp="1"/>
          </p:cNvSpPr>
          <p:nvPr>
            <p:ph type="body" sz="quarter" idx="19"/>
          </p:nvPr>
        </p:nvSpPr>
        <p:spPr>
          <a:xfrm>
            <a:off x="468313" y="6525344"/>
            <a:ext cx="3600000" cy="216000"/>
          </a:xfrm>
        </p:spPr>
        <p:txBody>
          <a:bodyPr bIns="10800" anchor="b"/>
          <a:lstStyle>
            <a:lvl1pPr marL="0" indent="0">
              <a:lnSpc>
                <a:spcPct val="100000"/>
              </a:lnSpc>
              <a:spcBef>
                <a:spcPts val="0"/>
              </a:spcBef>
              <a:buNone/>
              <a:defRPr sz="600" b="0">
                <a:solidFill>
                  <a:srgbClr val="000000"/>
                </a:solidFill>
              </a:defRPr>
            </a:lvl1pPr>
          </a:lstStyle>
          <a:p>
            <a:pPr lvl="0"/>
            <a:r>
              <a:rPr lang="en-US" noProof="0"/>
              <a:t>Edit Master text styles</a:t>
            </a:r>
          </a:p>
        </p:txBody>
      </p:sp>
      <p:sp>
        <p:nvSpPr>
          <p:cNvPr id="12" name="Text Placeholder 3"/>
          <p:cNvSpPr>
            <a:spLocks noGrp="1"/>
          </p:cNvSpPr>
          <p:nvPr>
            <p:ph type="body" sz="quarter" idx="18"/>
          </p:nvPr>
        </p:nvSpPr>
        <p:spPr>
          <a:xfrm>
            <a:off x="468314" y="6165851"/>
            <a:ext cx="2808287" cy="358774"/>
          </a:xfrm>
        </p:spPr>
        <p:txBody>
          <a:bodyPr tIns="36000"/>
          <a:lstStyle>
            <a:lvl1pPr marL="0" indent="0">
              <a:lnSpc>
                <a:spcPct val="100000"/>
              </a:lnSpc>
              <a:spcBef>
                <a:spcPts val="0"/>
              </a:spcBef>
              <a:buNone/>
              <a:defRPr sz="600" b="0">
                <a:solidFill>
                  <a:srgbClr val="000000"/>
                </a:solidFill>
              </a:defRPr>
            </a:lvl1pPr>
          </a:lstStyle>
          <a:p>
            <a:pPr lvl="0"/>
            <a:r>
              <a:rPr lang="en-US" noProof="0"/>
              <a:t>Edit Master text styles</a:t>
            </a:r>
          </a:p>
        </p:txBody>
      </p:sp>
      <p:sp>
        <p:nvSpPr>
          <p:cNvPr id="13" name="Text Placeholder 3"/>
          <p:cNvSpPr>
            <a:spLocks noGrp="1"/>
          </p:cNvSpPr>
          <p:nvPr>
            <p:ph type="body" sz="quarter" idx="20"/>
          </p:nvPr>
        </p:nvSpPr>
        <p:spPr>
          <a:xfrm>
            <a:off x="3563889" y="6165850"/>
            <a:ext cx="5111800" cy="358774"/>
          </a:xfrm>
        </p:spPr>
        <p:txBody>
          <a:bodyPr tIns="36000"/>
          <a:lstStyle>
            <a:lvl1pPr marL="0" indent="0">
              <a:lnSpc>
                <a:spcPct val="100000"/>
              </a:lnSpc>
              <a:spcBef>
                <a:spcPts val="0"/>
              </a:spcBef>
              <a:buNone/>
              <a:defRPr sz="600" b="0">
                <a:solidFill>
                  <a:srgbClr val="000000"/>
                </a:solidFill>
              </a:defRPr>
            </a:lvl1pPr>
          </a:lstStyle>
          <a:p>
            <a:pPr lvl="0"/>
            <a:r>
              <a:rPr lang="en-US" noProof="0"/>
              <a:t>Edit Master text styles</a:t>
            </a:r>
          </a:p>
        </p:txBody>
      </p:sp>
      <p:sp>
        <p:nvSpPr>
          <p:cNvPr id="14" name="Picture Placeholder 9"/>
          <p:cNvSpPr>
            <a:spLocks noGrp="1"/>
          </p:cNvSpPr>
          <p:nvPr>
            <p:ph type="pic" sz="quarter" idx="21"/>
          </p:nvPr>
        </p:nvSpPr>
        <p:spPr>
          <a:xfrm>
            <a:off x="468314" y="1484315"/>
            <a:ext cx="2808287" cy="4681537"/>
          </a:xfrm>
          <a:solidFill>
            <a:srgbClr val="EFEEE5"/>
          </a:solidFill>
        </p:spPr>
        <p:txBody>
          <a:bodyPr rtlCol="0" anchor="ctr">
            <a:noAutofit/>
          </a:bodyPr>
          <a:lstStyle>
            <a:lvl1pPr algn="ctr">
              <a:defRPr b="0">
                <a:solidFill>
                  <a:srgbClr val="8D9697"/>
                </a:solidFill>
              </a:defRPr>
            </a:lvl1pPr>
          </a:lstStyle>
          <a:p>
            <a:pPr lvl="0"/>
            <a:r>
              <a:rPr lang="en-US" noProof="0" dirty="0"/>
              <a:t>Click icon to add picture</a:t>
            </a:r>
            <a:endParaRPr lang="en-GB" noProof="0" dirty="0"/>
          </a:p>
        </p:txBody>
      </p:sp>
      <p:sp>
        <p:nvSpPr>
          <p:cNvPr id="15" name="Picture Placeholder 9"/>
          <p:cNvSpPr>
            <a:spLocks noGrp="1"/>
          </p:cNvSpPr>
          <p:nvPr>
            <p:ph type="pic" sz="quarter" idx="22"/>
          </p:nvPr>
        </p:nvSpPr>
        <p:spPr>
          <a:xfrm>
            <a:off x="3563889" y="1484315"/>
            <a:ext cx="5113387" cy="4681537"/>
          </a:xfrm>
          <a:solidFill>
            <a:srgbClr val="EFEEE5"/>
          </a:solidFill>
        </p:spPr>
        <p:txBody>
          <a:bodyPr rtlCol="0" anchor="ctr">
            <a:noAutofit/>
          </a:bodyPr>
          <a:lstStyle>
            <a:lvl1pPr algn="ctr">
              <a:defRPr b="0">
                <a:solidFill>
                  <a:srgbClr val="8D9697"/>
                </a:solidFill>
              </a:defRPr>
            </a:lvl1pPr>
          </a:lstStyle>
          <a:p>
            <a:pPr lvl="0"/>
            <a:r>
              <a:rPr lang="en-US" noProof="0" dirty="0"/>
              <a:t>Click icon to add picture</a:t>
            </a:r>
            <a:endParaRPr lang="en-GB" noProof="0" dirty="0"/>
          </a:p>
        </p:txBody>
      </p:sp>
      <p:sp>
        <p:nvSpPr>
          <p:cNvPr id="9" name="Rectangle 21"/>
          <p:cNvSpPr>
            <a:spLocks noGrp="1" noChangeArrowheads="1"/>
          </p:cNvSpPr>
          <p:nvPr>
            <p:ph type="sldNum" sz="quarter" idx="23"/>
          </p:nvPr>
        </p:nvSpPr>
        <p:spPr>
          <a:ln/>
        </p:spPr>
        <p:txBody>
          <a:bodyPr/>
          <a:lstStyle>
            <a:lvl1pPr>
              <a:defRPr/>
            </a:lvl1pPr>
          </a:lstStyle>
          <a:p>
            <a:pPr>
              <a:defRPr/>
            </a:pPr>
            <a:fld id="{2774BC73-232E-4FC5-A8D4-C2E75E99822A}" type="slidenum">
              <a:rPr lang="en-GB"/>
              <a:pPr>
                <a:defRPr/>
              </a:pPr>
              <a:t>‹#›</a:t>
            </a:fld>
            <a:endParaRPr lang="en-GB" dirty="0"/>
          </a:p>
        </p:txBody>
      </p:sp>
      <p:sp>
        <p:nvSpPr>
          <p:cNvPr id="10" name="Date Placeholder 3"/>
          <p:cNvSpPr>
            <a:spLocks noGrp="1"/>
          </p:cNvSpPr>
          <p:nvPr>
            <p:ph type="dt" sz="half" idx="2"/>
          </p:nvPr>
        </p:nvSpPr>
        <p:spPr>
          <a:xfrm>
            <a:off x="7596336" y="6525344"/>
            <a:ext cx="648000" cy="216000"/>
          </a:xfrm>
          <a:prstGeom prst="rect">
            <a:avLst/>
          </a:prstGeom>
          <a:noFill/>
          <a:ln>
            <a:noFill/>
          </a:ln>
          <a:effectLst/>
        </p:spPr>
        <p:txBody>
          <a:bodyPr vert="horz" wrap="square" lIns="0" tIns="0" rIns="0" bIns="10800" numCol="1" anchor="b" anchorCtr="0" compatLnSpc="1">
            <a:prstTxWarp prst="textNoShape">
              <a:avLst/>
            </a:prstTxWarp>
          </a:bodyPr>
          <a:lstStyle>
            <a:lvl1pPr>
              <a:defRPr lang="de-CH" sz="600" smtClean="0">
                <a:latin typeface="+mn-lt"/>
                <a:cs typeface="Arial" charset="0"/>
              </a:defRPr>
            </a:lvl1pPr>
          </a:lstStyle>
          <a:p>
            <a:pPr algn="r"/>
            <a:r>
              <a:rPr lang="de-DE" dirty="0"/>
              <a:t>05.11.2019</a:t>
            </a:r>
            <a:endParaRPr lang="en-GB" dirty="0"/>
          </a:p>
        </p:txBody>
      </p:sp>
      <p:cxnSp>
        <p:nvCxnSpPr>
          <p:cNvPr id="16" name="Straight Connector 15">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8056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 One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12"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sp>
        <p:nvSpPr>
          <p:cNvPr id="9" name="Text Placeholder 3"/>
          <p:cNvSpPr>
            <a:spLocks noGrp="1"/>
          </p:cNvSpPr>
          <p:nvPr>
            <p:ph type="body" sz="quarter" idx="18" hasCustomPrompt="1"/>
          </p:nvPr>
        </p:nvSpPr>
        <p:spPr>
          <a:xfrm>
            <a:off x="395288" y="5984875"/>
            <a:ext cx="8353424"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0" name="Picture Placeholder 9"/>
          <p:cNvSpPr>
            <a:spLocks noGrp="1"/>
          </p:cNvSpPr>
          <p:nvPr>
            <p:ph type="pic" sz="quarter" idx="20" hasCustomPrompt="1"/>
          </p:nvPr>
        </p:nvSpPr>
        <p:spPr>
          <a:xfrm>
            <a:off x="395288" y="1952626"/>
            <a:ext cx="8353425"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11" name="Text Placeholder 7"/>
          <p:cNvSpPr>
            <a:spLocks noGrp="1"/>
          </p:cNvSpPr>
          <p:nvPr>
            <p:ph type="body" sz="quarter" idx="14" hasCustomPrompt="1"/>
          </p:nvPr>
        </p:nvSpPr>
        <p:spPr>
          <a:xfrm>
            <a:off x="395288" y="1485900"/>
            <a:ext cx="8353425"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cxnSp>
        <p:nvCxnSpPr>
          <p:cNvPr id="13" name="Straight Connector 12">
            <a:extLst>
              <a:ext uri="{FF2B5EF4-FFF2-40B4-BE49-F238E27FC236}">
                <a16:creationId xmlns:a16="http://schemas.microsoft.com/office/drawing/2014/main" id="{C39A409F-83E8-4C88-B150-004E647F7D55}"/>
              </a:ext>
            </a:extLst>
          </p:cNvPr>
          <p:cNvCxnSpPr>
            <a:cxnSpLocks/>
          </p:cNvCxnSpPr>
          <p:nvPr userDrawn="1"/>
        </p:nvCxnSpPr>
        <p:spPr>
          <a:xfrm>
            <a:off x="396081"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4"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5"/>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5"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5"/>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dirty="0"/>
              <a:t>Presentation title</a:t>
            </a:r>
          </a:p>
        </p:txBody>
      </p:sp>
      <p:sp>
        <p:nvSpPr>
          <p:cNvPr id="16"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5"/>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9" name="jb_classification">
            <a:extLst>
              <a:ext uri="{FF2B5EF4-FFF2-40B4-BE49-F238E27FC236}">
                <a16:creationId xmlns:a16="http://schemas.microsoft.com/office/drawing/2014/main" id="{72A75FDB-04E2-40DE-AE58-471F502E8AE9}"/>
              </a:ext>
            </a:extLst>
          </p:cNvPr>
          <p:cNvSpPr txBox="1"/>
          <p:nvPr userDrawn="1"/>
        </p:nvSpPr>
        <p:spPr>
          <a:xfrm>
            <a:off x="1187451"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31952794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One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a:t>Title</a:t>
            </a:r>
          </a:p>
        </p:txBody>
      </p:sp>
      <p:sp>
        <p:nvSpPr>
          <p:cNvPr id="12"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a:t>Subtitle</a:t>
            </a:r>
          </a:p>
        </p:txBody>
      </p:sp>
      <p:sp>
        <p:nvSpPr>
          <p:cNvPr id="9" name="Text Placeholder 3"/>
          <p:cNvSpPr>
            <a:spLocks noGrp="1"/>
          </p:cNvSpPr>
          <p:nvPr>
            <p:ph type="body" sz="quarter" idx="18" hasCustomPrompt="1"/>
          </p:nvPr>
        </p:nvSpPr>
        <p:spPr>
          <a:xfrm>
            <a:off x="395289" y="5984877"/>
            <a:ext cx="8353424"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0" name="Picture Placeholder 9"/>
          <p:cNvSpPr>
            <a:spLocks noGrp="1"/>
          </p:cNvSpPr>
          <p:nvPr>
            <p:ph type="pic" sz="quarter" idx="20" hasCustomPrompt="1"/>
          </p:nvPr>
        </p:nvSpPr>
        <p:spPr>
          <a:xfrm>
            <a:off x="395288" y="1952626"/>
            <a:ext cx="8353425" cy="4032250"/>
          </a:xfrm>
          <a:solidFill>
            <a:srgbClr val="EFEEE5"/>
          </a:solidFill>
        </p:spPr>
        <p:txBody>
          <a:bodyPr anchor="ctr" anchorCtr="0"/>
          <a:lstStyle>
            <a:lvl1pPr algn="ctr">
              <a:defRPr b="0">
                <a:solidFill>
                  <a:srgbClr val="8D9697"/>
                </a:solidFill>
              </a:defRPr>
            </a:lvl1pPr>
          </a:lstStyle>
          <a:p>
            <a:r>
              <a:rPr lang="en-GB" noProof="0"/>
              <a:t>Activate and paste chart</a:t>
            </a:r>
          </a:p>
        </p:txBody>
      </p:sp>
      <p:sp>
        <p:nvSpPr>
          <p:cNvPr id="11" name="Text Placeholder 7"/>
          <p:cNvSpPr>
            <a:spLocks noGrp="1"/>
          </p:cNvSpPr>
          <p:nvPr>
            <p:ph type="body" sz="quarter" idx="14" hasCustomPrompt="1"/>
          </p:nvPr>
        </p:nvSpPr>
        <p:spPr>
          <a:xfrm>
            <a:off x="395288" y="1485901"/>
            <a:ext cx="8353425"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cxnSp>
        <p:nvCxnSpPr>
          <p:cNvPr id="13" name="Straight Connector 12">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4"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15"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6"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9"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328324790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sp>
        <p:nvSpPr>
          <p:cNvPr id="11" name="Textplatzhalter 10">
            <a:extLst>
              <a:ext uri="{FF2B5EF4-FFF2-40B4-BE49-F238E27FC236}">
                <a16:creationId xmlns:a16="http://schemas.microsoft.com/office/drawing/2014/main" id="{A71932B9-099A-4328-BADB-3E8EACC1D2B6}"/>
              </a:ext>
            </a:extLst>
          </p:cNvPr>
          <p:cNvSpPr>
            <a:spLocks noGrp="1"/>
          </p:cNvSpPr>
          <p:nvPr>
            <p:ph type="body" sz="quarter" idx="10" hasCustomPrompt="1"/>
          </p:nvPr>
        </p:nvSpPr>
        <p:spPr>
          <a:xfrm>
            <a:off x="395289" y="1484314"/>
            <a:ext cx="8353422" cy="1799906"/>
          </a:xfrm>
        </p:spPr>
        <p:txBody>
          <a:bodyPr/>
          <a:lstStyle>
            <a:lvl1pPr algn="ctr">
              <a:lnSpc>
                <a:spcPts val="3000"/>
              </a:lnSpc>
              <a:spcAft>
                <a:spcPts val="0"/>
              </a:spcAft>
              <a:defRPr sz="2600">
                <a:solidFill>
                  <a:schemeClr val="accent1"/>
                </a:solidFill>
              </a:defRPr>
            </a:lvl1pPr>
            <a:lvl2pPr algn="ctr">
              <a:lnSpc>
                <a:spcPts val="2500"/>
              </a:lnSpc>
              <a:spcBef>
                <a:spcPts val="0"/>
              </a:spcBef>
              <a:spcAft>
                <a:spcPts val="0"/>
              </a:spcAft>
              <a:defRPr sz="1600">
                <a:solidFill>
                  <a:schemeClr val="accent1"/>
                </a:solidFill>
              </a:defRPr>
            </a:lvl2pPr>
          </a:lstStyle>
          <a:p>
            <a:pPr lvl="0"/>
            <a:r>
              <a:rPr lang="en-GB" dirty="0"/>
              <a:t>Document Heading (first level)</a:t>
            </a:r>
          </a:p>
          <a:p>
            <a:pPr lvl="1"/>
            <a:r>
              <a:rPr lang="en-GB" dirty="0"/>
              <a:t>Document Subheading (second level)</a:t>
            </a:r>
          </a:p>
        </p:txBody>
      </p:sp>
      <p:sp>
        <p:nvSpPr>
          <p:cNvPr id="15" name="Bildplatzhalter 14">
            <a:extLst>
              <a:ext uri="{FF2B5EF4-FFF2-40B4-BE49-F238E27FC236}">
                <a16:creationId xmlns:a16="http://schemas.microsoft.com/office/drawing/2014/main" id="{B6A62736-AB53-4A21-89C8-5241D420017B}"/>
              </a:ext>
            </a:extLst>
          </p:cNvPr>
          <p:cNvSpPr>
            <a:spLocks noGrp="1"/>
          </p:cNvSpPr>
          <p:nvPr>
            <p:ph type="pic" sz="quarter" idx="11" hasCustomPrompt="1"/>
          </p:nvPr>
        </p:nvSpPr>
        <p:spPr>
          <a:xfrm>
            <a:off x="0" y="3429000"/>
            <a:ext cx="9144000" cy="3429000"/>
          </a:xfrm>
          <a:solidFill>
            <a:schemeClr val="bg1">
              <a:lumMod val="85000"/>
            </a:schemeClr>
          </a:solidFill>
        </p:spPr>
        <p:txBody>
          <a:bodyPr/>
          <a:lstStyle>
            <a:lvl1pPr>
              <a:defRPr/>
            </a:lvl1pPr>
          </a:lstStyle>
          <a:p>
            <a:r>
              <a:rPr lang="en-GB" dirty="0"/>
              <a:t>Picture</a:t>
            </a:r>
          </a:p>
        </p:txBody>
      </p:sp>
    </p:spTree>
    <p:extLst>
      <p:ext uri="{BB962C8B-B14F-4D97-AF65-F5344CB8AC3E}">
        <p14:creationId xmlns:p14="http://schemas.microsoft.com/office/powerpoint/2010/main" val="2367345758"/>
      </p:ext>
    </p:extLst>
  </p:cSld>
  <p:clrMapOvr>
    <a:masterClrMapping/>
  </p:clrMapOvr>
  <p:extLst>
    <p:ext uri="{DCECCB84-F9BA-43D5-87BE-67443E8EF086}">
      <p15:sldGuideLst xmlns:p15="http://schemas.microsoft.com/office/powerpoint/2012/main">
        <p15:guide id="1" orient="horz" pos="2160" userDrawn="1">
          <p15:clr>
            <a:srgbClr val="9FCC3B"/>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with legal">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A71932B9-099A-4328-BADB-3E8EACC1D2B6}"/>
              </a:ext>
            </a:extLst>
          </p:cNvPr>
          <p:cNvSpPr>
            <a:spLocks noGrp="1"/>
          </p:cNvSpPr>
          <p:nvPr>
            <p:ph type="body" sz="quarter" idx="10" hasCustomPrompt="1"/>
          </p:nvPr>
        </p:nvSpPr>
        <p:spPr>
          <a:xfrm>
            <a:off x="395287" y="1634492"/>
            <a:ext cx="8353422" cy="1800224"/>
          </a:xfrm>
        </p:spPr>
        <p:txBody>
          <a:bodyPr/>
          <a:lstStyle>
            <a:lvl1pPr algn="ctr">
              <a:lnSpc>
                <a:spcPct val="100000"/>
              </a:lnSpc>
              <a:spcAft>
                <a:spcPts val="0"/>
              </a:spcAft>
              <a:defRPr sz="4000">
                <a:solidFill>
                  <a:schemeClr val="accent1"/>
                </a:solidFill>
              </a:defRPr>
            </a:lvl1pPr>
            <a:lvl2pPr algn="ctr">
              <a:lnSpc>
                <a:spcPts val="2500"/>
              </a:lnSpc>
              <a:spcBef>
                <a:spcPts val="0"/>
              </a:spcBef>
              <a:spcAft>
                <a:spcPts val="0"/>
              </a:spcAft>
              <a:defRPr sz="1600">
                <a:solidFill>
                  <a:schemeClr val="accent1"/>
                </a:solidFill>
              </a:defRPr>
            </a:lvl2pPr>
          </a:lstStyle>
          <a:p>
            <a:pPr lvl="0"/>
            <a:r>
              <a:rPr lang="en-GB" dirty="0"/>
              <a:t>Document Heading (first level)</a:t>
            </a:r>
          </a:p>
          <a:p>
            <a:pPr lvl="1"/>
            <a:r>
              <a:rPr lang="en-GB" dirty="0"/>
              <a:t>Document Subheading (second level)</a:t>
            </a:r>
          </a:p>
        </p:txBody>
      </p:sp>
      <p:sp>
        <p:nvSpPr>
          <p:cNvPr id="10" name="Text Placeholder 2">
            <a:extLst>
              <a:ext uri="{FF2B5EF4-FFF2-40B4-BE49-F238E27FC236}">
                <a16:creationId xmlns:a16="http://schemas.microsoft.com/office/drawing/2014/main" id="{77BBCE9A-0597-4A57-9890-AD0841B6713B}"/>
              </a:ext>
            </a:extLst>
          </p:cNvPr>
          <p:cNvSpPr>
            <a:spLocks noGrp="1"/>
          </p:cNvSpPr>
          <p:nvPr>
            <p:ph type="body" sz="quarter" idx="12" hasCustomPrompt="1"/>
          </p:nvPr>
        </p:nvSpPr>
        <p:spPr>
          <a:xfrm>
            <a:off x="1" y="6561138"/>
            <a:ext cx="9143999" cy="296862"/>
          </a:xfrm>
          <a:solidFill>
            <a:schemeClr val="bg1"/>
          </a:solidFill>
        </p:spPr>
        <p:txBody>
          <a:bodyPr anchor="ctr" anchorCtr="0"/>
          <a:lstStyle>
            <a:lvl1pPr algn="ctr">
              <a:lnSpc>
                <a:spcPts val="1100"/>
              </a:lnSpc>
              <a:spcAft>
                <a:spcPts val="0"/>
              </a:spcAft>
              <a:defRPr sz="800" cap="none" baseline="0">
                <a:solidFill>
                  <a:schemeClr val="tx1"/>
                </a:solidFill>
              </a:defRPr>
            </a:lvl1pPr>
          </a:lstStyle>
          <a:p>
            <a:pPr lvl="0"/>
            <a:r>
              <a:rPr lang="en-GB"/>
              <a:t>Legal</a:t>
            </a:r>
            <a:endParaRPr lang="en-GB" dirty="0"/>
          </a:p>
        </p:txBody>
      </p:sp>
      <p:pic>
        <p:nvPicPr>
          <p:cNvPr id="5" name="Grafik 6">
            <a:extLst>
              <a:ext uri="{FF2B5EF4-FFF2-40B4-BE49-F238E27FC236}">
                <a16:creationId xmlns:a16="http://schemas.microsoft.com/office/drawing/2014/main" id="{AD2AE973-67FB-49CE-983D-1277F59E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5" y="684000"/>
            <a:ext cx="1452389" cy="352800"/>
          </a:xfrm>
          <a:prstGeom prst="rect">
            <a:avLst/>
          </a:prstGeom>
          <a:noFill/>
        </p:spPr>
      </p:pic>
    </p:spTree>
    <p:extLst>
      <p:ext uri="{BB962C8B-B14F-4D97-AF65-F5344CB8AC3E}">
        <p14:creationId xmlns:p14="http://schemas.microsoft.com/office/powerpoint/2010/main" val="199085483"/>
      </p:ext>
    </p:extLst>
  </p:cSld>
  <p:clrMapOvr>
    <a:masterClrMapping/>
  </p:clrMapOvr>
  <p:extLst>
    <p:ext uri="{DCECCB84-F9BA-43D5-87BE-67443E8EF086}">
      <p15:sldGuideLst xmlns:p15="http://schemas.microsoft.com/office/powerpoint/2012/main">
        <p15:guide id="1" orient="horz" pos="2160" userDrawn="1">
          <p15:clr>
            <a:srgbClr val="9FCC3B"/>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BC7073-1DFA-4761-8761-8F78E9BF553C}"/>
              </a:ext>
            </a:extLst>
          </p:cNvPr>
          <p:cNvSpPr/>
          <p:nvPr userDrawn="1"/>
        </p:nvSpPr>
        <p:spPr>
          <a:xfrm>
            <a:off x="0" y="0"/>
            <a:ext cx="9144000" cy="6858000"/>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200" dirty="0" err="1"/>
          </a:p>
        </p:txBody>
      </p:sp>
      <p:sp>
        <p:nvSpPr>
          <p:cNvPr id="7" name="Titel 1">
            <a:extLst>
              <a:ext uri="{FF2B5EF4-FFF2-40B4-BE49-F238E27FC236}">
                <a16:creationId xmlns:a16="http://schemas.microsoft.com/office/drawing/2014/main" id="{3BC2BF1C-2818-4BE2-AD92-4EBAC57B721E}"/>
              </a:ext>
            </a:extLst>
          </p:cNvPr>
          <p:cNvSpPr>
            <a:spLocks noGrp="1"/>
          </p:cNvSpPr>
          <p:nvPr>
            <p:ph type="title" hasCustomPrompt="1"/>
          </p:nvPr>
        </p:nvSpPr>
        <p:spPr>
          <a:xfrm>
            <a:off x="395288" y="762001"/>
            <a:ext cx="8353425" cy="5438775"/>
          </a:xfrm>
        </p:spPr>
        <p:txBody>
          <a:bodyPr anchor="ctr" anchorCtr="0"/>
          <a:lstStyle>
            <a:lvl1pPr>
              <a:lnSpc>
                <a:spcPts val="3900"/>
              </a:lnSpc>
              <a:defRPr sz="3500">
                <a:solidFill>
                  <a:srgbClr val="001489"/>
                </a:solidFill>
              </a:defRPr>
            </a:lvl1pPr>
          </a:lstStyle>
          <a:p>
            <a:r>
              <a:rPr lang="en-GB" dirty="0"/>
              <a:t>Divider </a:t>
            </a:r>
            <a:br>
              <a:rPr lang="en-GB" dirty="0"/>
            </a:br>
            <a:r>
              <a:rPr lang="en-GB" dirty="0"/>
              <a:t>Text</a:t>
            </a:r>
          </a:p>
        </p:txBody>
      </p:sp>
      <p:pic>
        <p:nvPicPr>
          <p:cNvPr id="5" name="Grafik 6">
            <a:extLst>
              <a:ext uri="{FF2B5EF4-FFF2-40B4-BE49-F238E27FC236}">
                <a16:creationId xmlns:a16="http://schemas.microsoft.com/office/drawing/2014/main" id="{A15DCFC2-B809-49D6-ACCC-48D83ABA5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5" y="684000"/>
            <a:ext cx="1452389" cy="352800"/>
          </a:xfrm>
          <a:prstGeom prst="rect">
            <a:avLst/>
          </a:prstGeom>
          <a:noFill/>
        </p:spPr>
      </p:pic>
    </p:spTree>
    <p:extLst>
      <p:ext uri="{BB962C8B-B14F-4D97-AF65-F5344CB8AC3E}">
        <p14:creationId xmlns:p14="http://schemas.microsoft.com/office/powerpoint/2010/main" val="1150017750"/>
      </p:ext>
    </p:extLst>
  </p:cSld>
  <p:clrMapOvr>
    <a:masterClrMapping/>
  </p:clrMapOvr>
  <p:extLst>
    <p:ext uri="{DCECCB84-F9BA-43D5-87BE-67443E8EF086}">
      <p15:sldGuideLst xmlns:p15="http://schemas.microsoft.com/office/powerpoint/2012/main">
        <p15:guide id="1" orient="horz" pos="482" userDrawn="1">
          <p15:clr>
            <a:srgbClr val="9FCC3B"/>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with dots">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A71932B9-099A-4328-BADB-3E8EACC1D2B6}"/>
              </a:ext>
            </a:extLst>
          </p:cNvPr>
          <p:cNvSpPr>
            <a:spLocks noGrp="1"/>
          </p:cNvSpPr>
          <p:nvPr>
            <p:ph type="body" sz="quarter" idx="10" hasCustomPrompt="1"/>
          </p:nvPr>
        </p:nvSpPr>
        <p:spPr>
          <a:xfrm>
            <a:off x="395289" y="1484314"/>
            <a:ext cx="8353422" cy="1800224"/>
          </a:xfrm>
        </p:spPr>
        <p:txBody>
          <a:bodyPr/>
          <a:lstStyle>
            <a:lvl1pPr algn="ctr">
              <a:lnSpc>
                <a:spcPts val="3000"/>
              </a:lnSpc>
              <a:spcAft>
                <a:spcPts val="0"/>
              </a:spcAft>
              <a:defRPr sz="2600">
                <a:solidFill>
                  <a:schemeClr val="accent1"/>
                </a:solidFill>
              </a:defRPr>
            </a:lvl1pPr>
            <a:lvl2pPr algn="ctr">
              <a:lnSpc>
                <a:spcPts val="2500"/>
              </a:lnSpc>
              <a:spcBef>
                <a:spcPts val="0"/>
              </a:spcBef>
              <a:spcAft>
                <a:spcPts val="0"/>
              </a:spcAft>
              <a:defRPr sz="1600">
                <a:solidFill>
                  <a:schemeClr val="accent1"/>
                </a:solidFill>
              </a:defRPr>
            </a:lvl2pPr>
          </a:lstStyle>
          <a:p>
            <a:pPr lvl="0"/>
            <a:r>
              <a:rPr lang="en-GB" dirty="0"/>
              <a:t>Document Heading (first level)</a:t>
            </a:r>
          </a:p>
          <a:p>
            <a:pPr lvl="1"/>
            <a:r>
              <a:rPr lang="en-GB" dirty="0"/>
              <a:t>Document Subheading (second level)</a:t>
            </a:r>
          </a:p>
        </p:txBody>
      </p:sp>
      <p:pic>
        <p:nvPicPr>
          <p:cNvPr id="3" name="Grafik 2">
            <a:extLst>
              <a:ext uri="{FF2B5EF4-FFF2-40B4-BE49-F238E27FC236}">
                <a16:creationId xmlns:a16="http://schemas.microsoft.com/office/drawing/2014/main" id="{C285DD4F-A575-4831-8425-6280A146F4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429002"/>
            <a:ext cx="9144000" cy="2776451"/>
          </a:xfrm>
          <a:prstGeom prst="rect">
            <a:avLst/>
          </a:prstGeom>
        </p:spPr>
      </p:pic>
      <p:pic>
        <p:nvPicPr>
          <p:cNvPr id="5" name="Grafik 4">
            <a:extLst>
              <a:ext uri="{FF2B5EF4-FFF2-40B4-BE49-F238E27FC236}">
                <a16:creationId xmlns:a16="http://schemas.microsoft.com/office/drawing/2014/main" id="{19C79DA4-C856-4744-A952-C971FB0D4B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27355" y="684000"/>
            <a:ext cx="1089292" cy="352800"/>
          </a:xfrm>
          <a:prstGeom prst="rect">
            <a:avLst/>
          </a:prstGeom>
          <a:noFill/>
        </p:spPr>
      </p:pic>
    </p:spTree>
    <p:extLst>
      <p:ext uri="{BB962C8B-B14F-4D97-AF65-F5344CB8AC3E}">
        <p14:creationId xmlns:p14="http://schemas.microsoft.com/office/powerpoint/2010/main" val="4007709114"/>
      </p:ext>
    </p:extLst>
  </p:cSld>
  <p:clrMapOvr>
    <a:masterClrMapping/>
  </p:clrMapOvr>
  <p:extLst>
    <p:ext uri="{DCECCB84-F9BA-43D5-87BE-67443E8EF086}">
      <p15:sldGuideLst xmlns:p15="http://schemas.microsoft.com/office/powerpoint/2012/main">
        <p15:guide id="1" orient="horz" pos="2160" userDrawn="1">
          <p15:clr>
            <a:srgbClr val="9FCC3B"/>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with dots and legal">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A71932B9-099A-4328-BADB-3E8EACC1D2B6}"/>
              </a:ext>
            </a:extLst>
          </p:cNvPr>
          <p:cNvSpPr>
            <a:spLocks noGrp="1"/>
          </p:cNvSpPr>
          <p:nvPr>
            <p:ph type="body" sz="quarter" idx="10" hasCustomPrompt="1"/>
          </p:nvPr>
        </p:nvSpPr>
        <p:spPr>
          <a:xfrm>
            <a:off x="395289" y="1484314"/>
            <a:ext cx="8353422" cy="1800224"/>
          </a:xfrm>
        </p:spPr>
        <p:txBody>
          <a:bodyPr/>
          <a:lstStyle>
            <a:lvl1pPr algn="ctr">
              <a:lnSpc>
                <a:spcPts val="3000"/>
              </a:lnSpc>
              <a:spcAft>
                <a:spcPts val="0"/>
              </a:spcAft>
              <a:defRPr sz="2600">
                <a:solidFill>
                  <a:schemeClr val="accent1"/>
                </a:solidFill>
              </a:defRPr>
            </a:lvl1pPr>
            <a:lvl2pPr algn="ctr">
              <a:lnSpc>
                <a:spcPts val="2500"/>
              </a:lnSpc>
              <a:spcBef>
                <a:spcPts val="0"/>
              </a:spcBef>
              <a:spcAft>
                <a:spcPts val="0"/>
              </a:spcAft>
              <a:defRPr sz="1600">
                <a:solidFill>
                  <a:schemeClr val="accent1"/>
                </a:solidFill>
              </a:defRPr>
            </a:lvl2pPr>
          </a:lstStyle>
          <a:p>
            <a:pPr lvl="0"/>
            <a:r>
              <a:rPr lang="en-GB" dirty="0"/>
              <a:t>Document Heading (first level)</a:t>
            </a:r>
          </a:p>
          <a:p>
            <a:pPr lvl="1"/>
            <a:r>
              <a:rPr lang="en-GB" dirty="0"/>
              <a:t>Document Subheading (second level)</a:t>
            </a:r>
          </a:p>
        </p:txBody>
      </p:sp>
      <p:pic>
        <p:nvPicPr>
          <p:cNvPr id="3" name="Grafik 2">
            <a:extLst>
              <a:ext uri="{FF2B5EF4-FFF2-40B4-BE49-F238E27FC236}">
                <a16:creationId xmlns:a16="http://schemas.microsoft.com/office/drawing/2014/main" id="{C285DD4F-A575-4831-8425-6280A146F4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429002"/>
            <a:ext cx="9144000" cy="2776451"/>
          </a:xfrm>
          <a:prstGeom prst="rect">
            <a:avLst/>
          </a:prstGeom>
        </p:spPr>
      </p:pic>
      <p:sp>
        <p:nvSpPr>
          <p:cNvPr id="6" name="Text Placeholder 2">
            <a:extLst>
              <a:ext uri="{FF2B5EF4-FFF2-40B4-BE49-F238E27FC236}">
                <a16:creationId xmlns:a16="http://schemas.microsoft.com/office/drawing/2014/main" id="{063CCB45-0662-4494-871C-E967CB506949}"/>
              </a:ext>
            </a:extLst>
          </p:cNvPr>
          <p:cNvSpPr>
            <a:spLocks noGrp="1"/>
          </p:cNvSpPr>
          <p:nvPr>
            <p:ph type="body" sz="quarter" idx="12" hasCustomPrompt="1"/>
          </p:nvPr>
        </p:nvSpPr>
        <p:spPr>
          <a:xfrm>
            <a:off x="1" y="6561138"/>
            <a:ext cx="9143999" cy="296862"/>
          </a:xfrm>
          <a:solidFill>
            <a:schemeClr val="bg1"/>
          </a:solidFill>
        </p:spPr>
        <p:txBody>
          <a:bodyPr anchor="ctr" anchorCtr="0"/>
          <a:lstStyle>
            <a:lvl1pPr algn="ctr">
              <a:lnSpc>
                <a:spcPts val="1100"/>
              </a:lnSpc>
              <a:spcAft>
                <a:spcPts val="0"/>
              </a:spcAft>
              <a:defRPr sz="800" cap="none" baseline="0">
                <a:solidFill>
                  <a:schemeClr val="tx1"/>
                </a:solidFill>
              </a:defRPr>
            </a:lvl1pPr>
          </a:lstStyle>
          <a:p>
            <a:pPr lvl="0"/>
            <a:r>
              <a:rPr lang="en-GB"/>
              <a:t>Legal</a:t>
            </a:r>
            <a:endParaRPr lang="en-GB" dirty="0"/>
          </a:p>
        </p:txBody>
      </p:sp>
      <p:pic>
        <p:nvPicPr>
          <p:cNvPr id="8" name="Grafik 7">
            <a:extLst>
              <a:ext uri="{FF2B5EF4-FFF2-40B4-BE49-F238E27FC236}">
                <a16:creationId xmlns:a16="http://schemas.microsoft.com/office/drawing/2014/main" id="{63707BD1-86E4-4243-99B2-A486E13C82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27355" y="684000"/>
            <a:ext cx="1089292" cy="352800"/>
          </a:xfrm>
          <a:prstGeom prst="rect">
            <a:avLst/>
          </a:prstGeom>
          <a:noFill/>
        </p:spPr>
      </p:pic>
    </p:spTree>
    <p:extLst>
      <p:ext uri="{BB962C8B-B14F-4D97-AF65-F5344CB8AC3E}">
        <p14:creationId xmlns:p14="http://schemas.microsoft.com/office/powerpoint/2010/main" val="3742166745"/>
      </p:ext>
    </p:extLst>
  </p:cSld>
  <p:clrMapOvr>
    <a:masterClrMapping/>
  </p:clrMapOvr>
  <p:extLst>
    <p:ext uri="{DCECCB84-F9BA-43D5-87BE-67443E8EF086}">
      <p15:sldGuideLst xmlns:p15="http://schemas.microsoft.com/office/powerpoint/2012/main">
        <p15:guide id="1" orient="horz" pos="2160" userDrawn="1">
          <p15:clr>
            <a:srgbClr val="9FCC3B"/>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blue)">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A71932B9-099A-4328-BADB-3E8EACC1D2B6}"/>
              </a:ext>
            </a:extLst>
          </p:cNvPr>
          <p:cNvSpPr>
            <a:spLocks noGrp="1"/>
          </p:cNvSpPr>
          <p:nvPr>
            <p:ph type="body" sz="quarter" idx="10" hasCustomPrompt="1"/>
          </p:nvPr>
        </p:nvSpPr>
        <p:spPr>
          <a:xfrm>
            <a:off x="395289" y="1484314"/>
            <a:ext cx="8353422" cy="1799906"/>
          </a:xfrm>
        </p:spPr>
        <p:txBody>
          <a:bodyPr/>
          <a:lstStyle>
            <a:lvl1pPr algn="ctr">
              <a:lnSpc>
                <a:spcPts val="3000"/>
              </a:lnSpc>
              <a:spcAft>
                <a:spcPts val="0"/>
              </a:spcAft>
              <a:defRPr sz="2600">
                <a:solidFill>
                  <a:schemeClr val="accent1"/>
                </a:solidFill>
              </a:defRPr>
            </a:lvl1pPr>
            <a:lvl2pPr algn="ctr">
              <a:lnSpc>
                <a:spcPts val="2500"/>
              </a:lnSpc>
              <a:spcBef>
                <a:spcPts val="0"/>
              </a:spcBef>
              <a:spcAft>
                <a:spcPts val="0"/>
              </a:spcAft>
              <a:defRPr sz="1600">
                <a:solidFill>
                  <a:schemeClr val="accent1"/>
                </a:solidFill>
              </a:defRPr>
            </a:lvl2pPr>
          </a:lstStyle>
          <a:p>
            <a:pPr lvl="0"/>
            <a:r>
              <a:rPr lang="en-GB" dirty="0"/>
              <a:t>Document Heading (first level)</a:t>
            </a:r>
          </a:p>
          <a:p>
            <a:pPr lvl="1"/>
            <a:r>
              <a:rPr lang="en-GB" dirty="0"/>
              <a:t>Document Subheading (second level)</a:t>
            </a:r>
          </a:p>
        </p:txBody>
      </p:sp>
      <p:sp>
        <p:nvSpPr>
          <p:cNvPr id="5" name="Rechteck 4">
            <a:extLst>
              <a:ext uri="{FF2B5EF4-FFF2-40B4-BE49-F238E27FC236}">
                <a16:creationId xmlns:a16="http://schemas.microsoft.com/office/drawing/2014/main" id="{E2C7BFCA-E58B-4121-870C-B2AA82A7599B}"/>
              </a:ext>
            </a:extLst>
          </p:cNvPr>
          <p:cNvSpPr/>
          <p:nvPr userDrawn="1"/>
        </p:nvSpPr>
        <p:spPr>
          <a:xfrm>
            <a:off x="0" y="3429001"/>
            <a:ext cx="9144000" cy="2771774"/>
          </a:xfrm>
          <a:prstGeom prst="rect">
            <a:avLst/>
          </a:prstGeom>
          <a:solidFill>
            <a:srgbClr val="14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CH" sz="1200" dirty="0" err="1"/>
          </a:p>
        </p:txBody>
      </p:sp>
      <p:pic>
        <p:nvPicPr>
          <p:cNvPr id="6" name="Grafik 5">
            <a:extLst>
              <a:ext uri="{FF2B5EF4-FFF2-40B4-BE49-F238E27FC236}">
                <a16:creationId xmlns:a16="http://schemas.microsoft.com/office/drawing/2014/main" id="{792AD5A9-B6AB-4AB7-BAC4-F2EF48CDCE8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547146" y="3795248"/>
            <a:ext cx="2050855" cy="2052000"/>
          </a:xfrm>
          <a:prstGeom prst="rect">
            <a:avLst/>
          </a:prstGeom>
        </p:spPr>
      </p:pic>
      <p:pic>
        <p:nvPicPr>
          <p:cNvPr id="8" name="Grafik 7">
            <a:extLst>
              <a:ext uri="{FF2B5EF4-FFF2-40B4-BE49-F238E27FC236}">
                <a16:creationId xmlns:a16="http://schemas.microsoft.com/office/drawing/2014/main" id="{89888A32-8377-45BA-9CAA-63F6490FB1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27355" y="684000"/>
            <a:ext cx="1089292" cy="352800"/>
          </a:xfrm>
          <a:prstGeom prst="rect">
            <a:avLst/>
          </a:prstGeom>
          <a:noFill/>
        </p:spPr>
      </p:pic>
    </p:spTree>
    <p:extLst>
      <p:ext uri="{BB962C8B-B14F-4D97-AF65-F5344CB8AC3E}">
        <p14:creationId xmlns:p14="http://schemas.microsoft.com/office/powerpoint/2010/main" val="2886928124"/>
      </p:ext>
    </p:extLst>
  </p:cSld>
  <p:clrMapOvr>
    <a:masterClrMapping/>
  </p:clrMapOvr>
  <p:extLst>
    <p:ext uri="{DCECCB84-F9BA-43D5-87BE-67443E8EF086}">
      <p15:sldGuideLst xmlns:p15="http://schemas.microsoft.com/office/powerpoint/2012/main">
        <p15:guide id="1" orient="horz" pos="2160" userDrawn="1">
          <p15:clr>
            <a:srgbClr val="9FCC3B"/>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blue) with legal">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C3FB0BC6-3022-46B6-BA32-CB5C3DCC4259}"/>
              </a:ext>
            </a:extLst>
          </p:cNvPr>
          <p:cNvSpPr/>
          <p:nvPr userDrawn="1"/>
        </p:nvSpPr>
        <p:spPr>
          <a:xfrm>
            <a:off x="0" y="3429001"/>
            <a:ext cx="9144000" cy="2771774"/>
          </a:xfrm>
          <a:prstGeom prst="rect">
            <a:avLst/>
          </a:prstGeom>
          <a:solidFill>
            <a:srgbClr val="14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CH" sz="1200" dirty="0" err="1"/>
          </a:p>
        </p:txBody>
      </p:sp>
      <p:sp>
        <p:nvSpPr>
          <p:cNvPr id="11" name="Textplatzhalter 10">
            <a:extLst>
              <a:ext uri="{FF2B5EF4-FFF2-40B4-BE49-F238E27FC236}">
                <a16:creationId xmlns:a16="http://schemas.microsoft.com/office/drawing/2014/main" id="{A71932B9-099A-4328-BADB-3E8EACC1D2B6}"/>
              </a:ext>
            </a:extLst>
          </p:cNvPr>
          <p:cNvSpPr>
            <a:spLocks noGrp="1"/>
          </p:cNvSpPr>
          <p:nvPr>
            <p:ph type="body" sz="quarter" idx="10" hasCustomPrompt="1"/>
          </p:nvPr>
        </p:nvSpPr>
        <p:spPr>
          <a:xfrm>
            <a:off x="395289" y="1484314"/>
            <a:ext cx="8353422" cy="1800224"/>
          </a:xfrm>
        </p:spPr>
        <p:txBody>
          <a:bodyPr/>
          <a:lstStyle>
            <a:lvl1pPr algn="ctr">
              <a:lnSpc>
                <a:spcPts val="3000"/>
              </a:lnSpc>
              <a:spcAft>
                <a:spcPts val="0"/>
              </a:spcAft>
              <a:defRPr sz="2600">
                <a:solidFill>
                  <a:schemeClr val="accent1"/>
                </a:solidFill>
              </a:defRPr>
            </a:lvl1pPr>
            <a:lvl2pPr algn="ctr">
              <a:lnSpc>
                <a:spcPts val="2500"/>
              </a:lnSpc>
              <a:spcBef>
                <a:spcPts val="0"/>
              </a:spcBef>
              <a:spcAft>
                <a:spcPts val="0"/>
              </a:spcAft>
              <a:defRPr sz="1600">
                <a:solidFill>
                  <a:schemeClr val="accent1"/>
                </a:solidFill>
              </a:defRPr>
            </a:lvl2pPr>
          </a:lstStyle>
          <a:p>
            <a:pPr lvl="0"/>
            <a:r>
              <a:rPr lang="en-GB" dirty="0"/>
              <a:t>Document Heading (first level)</a:t>
            </a:r>
          </a:p>
          <a:p>
            <a:pPr lvl="1"/>
            <a:r>
              <a:rPr lang="en-GB" dirty="0"/>
              <a:t>Document Subheading (second level)</a:t>
            </a:r>
          </a:p>
        </p:txBody>
      </p:sp>
      <p:sp>
        <p:nvSpPr>
          <p:cNvPr id="10" name="Text Placeholder 2">
            <a:extLst>
              <a:ext uri="{FF2B5EF4-FFF2-40B4-BE49-F238E27FC236}">
                <a16:creationId xmlns:a16="http://schemas.microsoft.com/office/drawing/2014/main" id="{77BBCE9A-0597-4A57-9890-AD0841B6713B}"/>
              </a:ext>
            </a:extLst>
          </p:cNvPr>
          <p:cNvSpPr>
            <a:spLocks noGrp="1"/>
          </p:cNvSpPr>
          <p:nvPr>
            <p:ph type="body" sz="quarter" idx="12" hasCustomPrompt="1"/>
          </p:nvPr>
        </p:nvSpPr>
        <p:spPr>
          <a:xfrm>
            <a:off x="1" y="6561138"/>
            <a:ext cx="9143999" cy="296862"/>
          </a:xfrm>
          <a:solidFill>
            <a:schemeClr val="bg1"/>
          </a:solidFill>
        </p:spPr>
        <p:txBody>
          <a:bodyPr anchor="ctr" anchorCtr="0"/>
          <a:lstStyle>
            <a:lvl1pPr algn="ctr">
              <a:lnSpc>
                <a:spcPts val="1100"/>
              </a:lnSpc>
              <a:spcAft>
                <a:spcPts val="0"/>
              </a:spcAft>
              <a:defRPr sz="800" cap="none" baseline="0">
                <a:solidFill>
                  <a:schemeClr val="tx1"/>
                </a:solidFill>
              </a:defRPr>
            </a:lvl1pPr>
          </a:lstStyle>
          <a:p>
            <a:pPr lvl="0"/>
            <a:r>
              <a:rPr lang="en-GB"/>
              <a:t>Legal</a:t>
            </a:r>
            <a:endParaRPr lang="en-GB" dirty="0"/>
          </a:p>
        </p:txBody>
      </p:sp>
      <p:pic>
        <p:nvPicPr>
          <p:cNvPr id="8" name="Grafik 7">
            <a:extLst>
              <a:ext uri="{FF2B5EF4-FFF2-40B4-BE49-F238E27FC236}">
                <a16:creationId xmlns:a16="http://schemas.microsoft.com/office/drawing/2014/main" id="{69507E1B-2770-470E-8909-D640971E7EA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547146" y="3795248"/>
            <a:ext cx="2050855" cy="2052000"/>
          </a:xfrm>
          <a:prstGeom prst="rect">
            <a:avLst/>
          </a:prstGeom>
        </p:spPr>
      </p:pic>
      <p:pic>
        <p:nvPicPr>
          <p:cNvPr id="12" name="Grafik 11">
            <a:extLst>
              <a:ext uri="{FF2B5EF4-FFF2-40B4-BE49-F238E27FC236}">
                <a16:creationId xmlns:a16="http://schemas.microsoft.com/office/drawing/2014/main" id="{15AF08D6-4265-4F27-88A4-1E8510262E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27355" y="684000"/>
            <a:ext cx="1089292" cy="352800"/>
          </a:xfrm>
          <a:prstGeom prst="rect">
            <a:avLst/>
          </a:prstGeom>
          <a:noFill/>
        </p:spPr>
      </p:pic>
    </p:spTree>
    <p:extLst>
      <p:ext uri="{BB962C8B-B14F-4D97-AF65-F5344CB8AC3E}">
        <p14:creationId xmlns:p14="http://schemas.microsoft.com/office/powerpoint/2010/main" val="52198678"/>
      </p:ext>
    </p:extLst>
  </p:cSld>
  <p:clrMapOvr>
    <a:masterClrMapping/>
  </p:clrMapOvr>
  <p:extLst>
    <p:ext uri="{DCECCB84-F9BA-43D5-87BE-67443E8EF086}">
      <p15:sldGuideLst xmlns:p15="http://schemas.microsoft.com/office/powerpoint/2012/main">
        <p15:guide id="1" orient="horz" pos="2160" userDrawn="1">
          <p15:clr>
            <a:srgbClr val="9FCC3B"/>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fld id="{C66999AE-28CB-467A-80CD-41C39B082FD5}" type="datetime1">
              <a:rPr lang="en-GB" smtClean="0"/>
              <a:t>22/08/2022</a:t>
            </a:fld>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dirty="0"/>
              <a:t>Presentation title</a:t>
            </a:r>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8" name="Textplatzhalter 3">
            <a:extLst>
              <a:ext uri="{FF2B5EF4-FFF2-40B4-BE49-F238E27FC236}">
                <a16:creationId xmlns:a16="http://schemas.microsoft.com/office/drawing/2014/main" id="{0122DF08-947D-4B64-B5DD-C31B70C7A044}"/>
              </a:ext>
            </a:extLst>
          </p:cNvPr>
          <p:cNvSpPr>
            <a:spLocks noGrp="1"/>
          </p:cNvSpPr>
          <p:nvPr>
            <p:ph type="body" sz="quarter" idx="14" hasCustomPrompt="1"/>
          </p:nvPr>
        </p:nvSpPr>
        <p:spPr>
          <a:xfrm>
            <a:off x="395813" y="1484313"/>
            <a:ext cx="8352900" cy="4716462"/>
          </a:xfrm>
        </p:spPr>
        <p:txBody>
          <a:bodyPr/>
          <a:lstStyle>
            <a:lvl1pPr algn="ctr">
              <a:defRPr/>
            </a:lvl1pPr>
            <a:lvl2pPr algn="ctr">
              <a:defRPr/>
            </a:lvl2pPr>
            <a:lvl3pPr algn="ctr">
              <a:defRPr/>
            </a:lvl3pPr>
            <a:lvl4pPr algn="ctr">
              <a:defRPr/>
            </a:lvl4pPr>
            <a:lvl5pPr algn="ctr">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9" name="Straight Connector 8">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424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fld id="{A1A5D5A7-5206-4B7B-AE2F-50B8BC47B6E0}" type="datetime1">
              <a:rPr lang="en-GB" smtClean="0"/>
              <a:t>22/08/2022</a:t>
            </a:fld>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dirty="0"/>
              <a:t>Presentation title</a:t>
            </a:r>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8" name="Textplatzhalter 3">
            <a:extLst>
              <a:ext uri="{FF2B5EF4-FFF2-40B4-BE49-F238E27FC236}">
                <a16:creationId xmlns:a16="http://schemas.microsoft.com/office/drawing/2014/main" id="{0122DF08-947D-4B64-B5DD-C31B70C7A044}"/>
              </a:ext>
            </a:extLst>
          </p:cNvPr>
          <p:cNvSpPr>
            <a:spLocks noGrp="1"/>
          </p:cNvSpPr>
          <p:nvPr>
            <p:ph type="body" sz="quarter" idx="14" hasCustomPrompt="1"/>
          </p:nvPr>
        </p:nvSpPr>
        <p:spPr>
          <a:xfrm>
            <a:off x="395814" y="1484313"/>
            <a:ext cx="4031725" cy="4716462"/>
          </a:xfrm>
        </p:spPr>
        <p:txBody>
          <a:bodyPr/>
          <a:lstStyle>
            <a:lvl1pPr marL="360000" indent="-360000" algn="l">
              <a:tabLst>
                <a:tab pos="360000" algn="l"/>
              </a:tabLst>
              <a:defRPr/>
            </a:lvl1pPr>
            <a:lvl2pPr marL="360000" indent="-36000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9" name="Textplatzhalter 3">
            <a:extLst>
              <a:ext uri="{FF2B5EF4-FFF2-40B4-BE49-F238E27FC236}">
                <a16:creationId xmlns:a16="http://schemas.microsoft.com/office/drawing/2014/main" id="{9D5E8E9D-4991-4D01-BF10-5C8E0BC3170D}"/>
              </a:ext>
            </a:extLst>
          </p:cNvPr>
          <p:cNvSpPr>
            <a:spLocks noGrp="1"/>
          </p:cNvSpPr>
          <p:nvPr>
            <p:ph type="body" sz="quarter" idx="15" hasCustomPrompt="1"/>
          </p:nvPr>
        </p:nvSpPr>
        <p:spPr>
          <a:xfrm>
            <a:off x="4716989" y="1484313"/>
            <a:ext cx="4031725" cy="4716462"/>
          </a:xfrm>
        </p:spPr>
        <p:txBody>
          <a:bodyPr/>
          <a:lstStyle>
            <a:lvl1pPr marL="360000" indent="-360000" algn="l">
              <a:tabLst>
                <a:tab pos="360000" algn="l"/>
              </a:tabLst>
              <a:defRPr/>
            </a:lvl1pPr>
            <a:lvl2pPr marL="360000" indent="-36000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10" name="Straight Connector 9">
            <a:extLst>
              <a:ext uri="{FF2B5EF4-FFF2-40B4-BE49-F238E27FC236}">
                <a16:creationId xmlns:a16="http://schemas.microsoft.com/office/drawing/2014/main" id="{234FE32F-AF78-49BE-B009-F0B76E5FF244}"/>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026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royal blu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E370418-C7A9-408F-8C4E-B6C658F5C47B}"/>
              </a:ext>
            </a:extLst>
          </p:cNvPr>
          <p:cNvSpPr>
            <a:spLocks noGrp="1"/>
          </p:cNvSpPr>
          <p:nvPr>
            <p:ph type="dt" sz="half" idx="10"/>
          </p:nvPr>
        </p:nvSpPr>
        <p:spPr/>
        <p:txBody>
          <a:bodyPr/>
          <a:lstStyle/>
          <a:p>
            <a:fld id="{C705178A-73F5-40CD-A032-5C35ABB11DAD}" type="datetime1">
              <a:rPr lang="en-GB" smtClean="0"/>
              <a:t>22/08/2022</a:t>
            </a:fld>
            <a:endParaRPr lang="en-GB" dirty="0"/>
          </a:p>
        </p:txBody>
      </p:sp>
      <p:sp>
        <p:nvSpPr>
          <p:cNvPr id="4" name="Fußzeilenplatzhalter 3">
            <a:extLst>
              <a:ext uri="{FF2B5EF4-FFF2-40B4-BE49-F238E27FC236}">
                <a16:creationId xmlns:a16="http://schemas.microsoft.com/office/drawing/2014/main" id="{C8BA4BAE-880D-426B-B249-E2F757E11C12}"/>
              </a:ext>
            </a:extLst>
          </p:cNvPr>
          <p:cNvSpPr>
            <a:spLocks noGrp="1"/>
          </p:cNvSpPr>
          <p:nvPr>
            <p:ph type="ftr" sz="quarter" idx="11"/>
          </p:nvPr>
        </p:nvSpPr>
        <p:spPr/>
        <p:txBody>
          <a:bodyPr/>
          <a:lstStyle/>
          <a:p>
            <a:r>
              <a:rPr lang="en-GB" dirty="0"/>
              <a:t>Presentation title</a:t>
            </a:r>
          </a:p>
        </p:txBody>
      </p:sp>
      <p:sp>
        <p:nvSpPr>
          <p:cNvPr id="5" name="Foliennummernplatzhalter 4">
            <a:extLst>
              <a:ext uri="{FF2B5EF4-FFF2-40B4-BE49-F238E27FC236}">
                <a16:creationId xmlns:a16="http://schemas.microsoft.com/office/drawing/2014/main" id="{5DFCFDC5-E59F-4200-85CE-1B0326BC7F80}"/>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6" name="Rechteck 5">
            <a:extLst>
              <a:ext uri="{FF2B5EF4-FFF2-40B4-BE49-F238E27FC236}">
                <a16:creationId xmlns:a16="http://schemas.microsoft.com/office/drawing/2014/main" id="{52F3DE87-AE21-4C9E-90A0-6FAECB7A5BA5}"/>
              </a:ext>
            </a:extLst>
          </p:cNvPr>
          <p:cNvSpPr/>
          <p:nvPr userDrawn="1"/>
        </p:nvSpPr>
        <p:spPr>
          <a:xfrm>
            <a:off x="395288" y="333375"/>
            <a:ext cx="8353425" cy="5867400"/>
          </a:xfrm>
          <a:prstGeom prst="rect">
            <a:avLst/>
          </a:prstGeom>
          <a:solidFill>
            <a:srgbClr val="14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7" name="Textplatzhalter 10">
            <a:extLst>
              <a:ext uri="{FF2B5EF4-FFF2-40B4-BE49-F238E27FC236}">
                <a16:creationId xmlns:a16="http://schemas.microsoft.com/office/drawing/2014/main" id="{C60DF09A-3C80-4792-9B7B-EC77304EA662}"/>
              </a:ext>
            </a:extLst>
          </p:cNvPr>
          <p:cNvSpPr>
            <a:spLocks noGrp="1"/>
          </p:cNvSpPr>
          <p:nvPr>
            <p:ph type="body" sz="quarter" idx="13" hasCustomPrompt="1"/>
          </p:nvPr>
        </p:nvSpPr>
        <p:spPr>
          <a:xfrm>
            <a:off x="395289" y="333375"/>
            <a:ext cx="8353422" cy="5867400"/>
          </a:xfrm>
        </p:spPr>
        <p:txBody>
          <a:bodyPr anchor="ctr" anchorCtr="0"/>
          <a:lstStyle>
            <a:lvl1pPr algn="ctr">
              <a:lnSpc>
                <a:spcPts val="3000"/>
              </a:lnSpc>
              <a:spcAft>
                <a:spcPts val="0"/>
              </a:spcAft>
              <a:defRPr sz="2600">
                <a:solidFill>
                  <a:schemeClr val="bg1"/>
                </a:solidFill>
              </a:defRPr>
            </a:lvl1pPr>
            <a:lvl2pPr algn="ctr">
              <a:lnSpc>
                <a:spcPts val="2500"/>
              </a:lnSpc>
              <a:spcBef>
                <a:spcPts val="0"/>
              </a:spcBef>
              <a:spcAft>
                <a:spcPts val="0"/>
              </a:spcAft>
              <a:defRPr sz="1600">
                <a:solidFill>
                  <a:schemeClr val="bg1"/>
                </a:solidFill>
              </a:defRPr>
            </a:lvl2pPr>
          </a:lstStyle>
          <a:p>
            <a:pPr lvl="0"/>
            <a:r>
              <a:rPr lang="en-GB" dirty="0"/>
              <a:t>Document Heading (first level)</a:t>
            </a:r>
          </a:p>
          <a:p>
            <a:pPr lvl="1"/>
            <a:r>
              <a:rPr lang="en-GB" dirty="0"/>
              <a:t>Document Subheading (second level)</a:t>
            </a:r>
          </a:p>
        </p:txBody>
      </p:sp>
    </p:spTree>
    <p:extLst>
      <p:ext uri="{BB962C8B-B14F-4D97-AF65-F5344CB8AC3E}">
        <p14:creationId xmlns:p14="http://schemas.microsoft.com/office/powerpoint/2010/main" val="4213654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20% ston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E370418-C7A9-408F-8C4E-B6C658F5C47B}"/>
              </a:ext>
            </a:extLst>
          </p:cNvPr>
          <p:cNvSpPr>
            <a:spLocks noGrp="1"/>
          </p:cNvSpPr>
          <p:nvPr>
            <p:ph type="dt" sz="half" idx="10"/>
          </p:nvPr>
        </p:nvSpPr>
        <p:spPr/>
        <p:txBody>
          <a:bodyPr/>
          <a:lstStyle/>
          <a:p>
            <a:fld id="{DC52292F-1BEC-4862-A1D7-73B748BC3E84}" type="datetime1">
              <a:rPr lang="en-GB" smtClean="0"/>
              <a:t>22/08/2022</a:t>
            </a:fld>
            <a:endParaRPr lang="en-GB" dirty="0"/>
          </a:p>
        </p:txBody>
      </p:sp>
      <p:sp>
        <p:nvSpPr>
          <p:cNvPr id="4" name="Fußzeilenplatzhalter 3">
            <a:extLst>
              <a:ext uri="{FF2B5EF4-FFF2-40B4-BE49-F238E27FC236}">
                <a16:creationId xmlns:a16="http://schemas.microsoft.com/office/drawing/2014/main" id="{C8BA4BAE-880D-426B-B249-E2F757E11C12}"/>
              </a:ext>
            </a:extLst>
          </p:cNvPr>
          <p:cNvSpPr>
            <a:spLocks noGrp="1"/>
          </p:cNvSpPr>
          <p:nvPr>
            <p:ph type="ftr" sz="quarter" idx="11"/>
          </p:nvPr>
        </p:nvSpPr>
        <p:spPr/>
        <p:txBody>
          <a:bodyPr/>
          <a:lstStyle/>
          <a:p>
            <a:r>
              <a:rPr lang="en-GB" dirty="0"/>
              <a:t>Presentation title</a:t>
            </a:r>
          </a:p>
        </p:txBody>
      </p:sp>
      <p:sp>
        <p:nvSpPr>
          <p:cNvPr id="5" name="Foliennummernplatzhalter 4">
            <a:extLst>
              <a:ext uri="{FF2B5EF4-FFF2-40B4-BE49-F238E27FC236}">
                <a16:creationId xmlns:a16="http://schemas.microsoft.com/office/drawing/2014/main" id="{5DFCFDC5-E59F-4200-85CE-1B0326BC7F80}"/>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6" name="Rechteck 5">
            <a:extLst>
              <a:ext uri="{FF2B5EF4-FFF2-40B4-BE49-F238E27FC236}">
                <a16:creationId xmlns:a16="http://schemas.microsoft.com/office/drawing/2014/main" id="{52F3DE87-AE21-4C9E-90A0-6FAECB7A5BA5}"/>
              </a:ext>
            </a:extLst>
          </p:cNvPr>
          <p:cNvSpPr/>
          <p:nvPr userDrawn="1"/>
        </p:nvSpPr>
        <p:spPr>
          <a:xfrm>
            <a:off x="395288" y="333375"/>
            <a:ext cx="8353425" cy="5867400"/>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7" name="Textplatzhalter 10">
            <a:extLst>
              <a:ext uri="{FF2B5EF4-FFF2-40B4-BE49-F238E27FC236}">
                <a16:creationId xmlns:a16="http://schemas.microsoft.com/office/drawing/2014/main" id="{C60DF09A-3C80-4792-9B7B-EC77304EA662}"/>
              </a:ext>
            </a:extLst>
          </p:cNvPr>
          <p:cNvSpPr>
            <a:spLocks noGrp="1"/>
          </p:cNvSpPr>
          <p:nvPr>
            <p:ph type="body" sz="quarter" idx="13" hasCustomPrompt="1"/>
          </p:nvPr>
        </p:nvSpPr>
        <p:spPr>
          <a:xfrm>
            <a:off x="395289" y="333375"/>
            <a:ext cx="8353422" cy="5867400"/>
          </a:xfrm>
        </p:spPr>
        <p:txBody>
          <a:bodyPr anchor="ctr" anchorCtr="0"/>
          <a:lstStyle>
            <a:lvl1pPr algn="ctr">
              <a:lnSpc>
                <a:spcPts val="3000"/>
              </a:lnSpc>
              <a:spcAft>
                <a:spcPts val="0"/>
              </a:spcAft>
              <a:defRPr sz="2600">
                <a:solidFill>
                  <a:schemeClr val="accent1"/>
                </a:solidFill>
              </a:defRPr>
            </a:lvl1pPr>
            <a:lvl2pPr algn="ctr">
              <a:lnSpc>
                <a:spcPts val="2500"/>
              </a:lnSpc>
              <a:spcBef>
                <a:spcPts val="0"/>
              </a:spcBef>
              <a:spcAft>
                <a:spcPts val="0"/>
              </a:spcAft>
              <a:defRPr sz="1600">
                <a:solidFill>
                  <a:schemeClr val="accent1"/>
                </a:solidFill>
              </a:defRPr>
            </a:lvl2pPr>
          </a:lstStyle>
          <a:p>
            <a:pPr lvl="0"/>
            <a:r>
              <a:rPr lang="en-GB" dirty="0"/>
              <a:t>Document Heading (first level)</a:t>
            </a:r>
          </a:p>
          <a:p>
            <a:pPr lvl="1"/>
            <a:r>
              <a:rPr lang="en-GB" dirty="0"/>
              <a:t>Document Subheading (second level)</a:t>
            </a:r>
          </a:p>
        </p:txBody>
      </p:sp>
    </p:spTree>
    <p:extLst>
      <p:ext uri="{BB962C8B-B14F-4D97-AF65-F5344CB8AC3E}">
        <p14:creationId xmlns:p14="http://schemas.microsoft.com/office/powerpoint/2010/main" val="3167936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6DDF3-5C05-48D7-B14F-C1A55FED1460}"/>
              </a:ext>
            </a:extLst>
          </p:cNvPr>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4" name="Datumsplatzhalter 3">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p>
            <a:fld id="{91B568AA-D285-4A5C-B3EA-7E21A30E743F}" type="datetime1">
              <a:rPr lang="en-GB" smtClean="0"/>
              <a:t>22/08/2022</a:t>
            </a:fld>
            <a:endParaRPr lang="en-GB" dirty="0"/>
          </a:p>
        </p:txBody>
      </p:sp>
      <p:sp>
        <p:nvSpPr>
          <p:cNvPr id="5" name="Fußzeilenplatzhalter 4">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p>
            <a:r>
              <a:rPr lang="en-GB" dirty="0"/>
              <a:t>Presentation title</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7" name="Textplatzhalter 6">
            <a:extLst>
              <a:ext uri="{FF2B5EF4-FFF2-40B4-BE49-F238E27FC236}">
                <a16:creationId xmlns:a16="http://schemas.microsoft.com/office/drawing/2014/main" id="{EB4877D4-BCF0-41F5-B87F-635DCD109F99}"/>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cxnSp>
        <p:nvCxnSpPr>
          <p:cNvPr id="8" name="Straight Connector 7">
            <a:extLst>
              <a:ext uri="{FF2B5EF4-FFF2-40B4-BE49-F238E27FC236}">
                <a16:creationId xmlns:a16="http://schemas.microsoft.com/office/drawing/2014/main" id="{03E64F88-293E-4132-82F4-893E6592FC06}"/>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508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p>
            <a:fld id="{40CB9865-8786-416C-872C-0BF1362423EA}" type="datetime1">
              <a:rPr lang="en-GB" smtClean="0"/>
              <a:t>22/08/2022</a:t>
            </a:fld>
            <a:endParaRPr lang="en-GB" dirty="0"/>
          </a:p>
        </p:txBody>
      </p:sp>
      <p:sp>
        <p:nvSpPr>
          <p:cNvPr id="5" name="Fußzeilenplatzhalter 4">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p>
            <a:r>
              <a:rPr lang="en-GB" dirty="0"/>
              <a:t>Presentation title</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7" name="Textplatzhalter 6">
            <a:extLst>
              <a:ext uri="{FF2B5EF4-FFF2-40B4-BE49-F238E27FC236}">
                <a16:creationId xmlns:a16="http://schemas.microsoft.com/office/drawing/2014/main" id="{EB4877D4-BCF0-41F5-B87F-635DCD109F99}"/>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8" name="Bildplatzhalter 7">
            <a:extLst>
              <a:ext uri="{FF2B5EF4-FFF2-40B4-BE49-F238E27FC236}">
                <a16:creationId xmlns:a16="http://schemas.microsoft.com/office/drawing/2014/main" id="{9B9ED62D-A62D-430A-BD53-2CE81FC1E55D}"/>
              </a:ext>
            </a:extLst>
          </p:cNvPr>
          <p:cNvSpPr>
            <a:spLocks noGrp="1"/>
          </p:cNvSpPr>
          <p:nvPr>
            <p:ph type="pic" sz="quarter" idx="14" hasCustomPrompt="1"/>
          </p:nvPr>
        </p:nvSpPr>
        <p:spPr>
          <a:xfrm>
            <a:off x="395289" y="1520825"/>
            <a:ext cx="4032250" cy="4679950"/>
          </a:xfrm>
        </p:spPr>
        <p:txBody>
          <a:bodyPr/>
          <a:lstStyle>
            <a:lvl1pPr>
              <a:defRPr/>
            </a:lvl1pPr>
          </a:lstStyle>
          <a:p>
            <a:r>
              <a:rPr lang="en-GB" dirty="0"/>
              <a:t>Picture</a:t>
            </a:r>
          </a:p>
        </p:txBody>
      </p:sp>
      <p:sp>
        <p:nvSpPr>
          <p:cNvPr id="9" name="Textplatzhalter 3">
            <a:extLst>
              <a:ext uri="{FF2B5EF4-FFF2-40B4-BE49-F238E27FC236}">
                <a16:creationId xmlns:a16="http://schemas.microsoft.com/office/drawing/2014/main" id="{18C0B684-B7E0-4F52-95A1-6D75DB52C3E2}"/>
              </a:ext>
            </a:extLst>
          </p:cNvPr>
          <p:cNvSpPr>
            <a:spLocks noGrp="1"/>
          </p:cNvSpPr>
          <p:nvPr>
            <p:ph type="body" sz="quarter" idx="15" hasCustomPrompt="1"/>
          </p:nvPr>
        </p:nvSpPr>
        <p:spPr>
          <a:xfrm>
            <a:off x="4716464" y="1484313"/>
            <a:ext cx="4032250" cy="4716462"/>
          </a:xfrm>
        </p:spPr>
        <p:txBody>
          <a:bodyPr/>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10" name="Straight Connector 9">
            <a:extLst>
              <a:ext uri="{FF2B5EF4-FFF2-40B4-BE49-F238E27FC236}">
                <a16:creationId xmlns:a16="http://schemas.microsoft.com/office/drawing/2014/main" id="{EB6C6E31-FDA5-4806-A0E5-D1D496A6C610}"/>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11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a:t>Investment Promotion &amp; Solutions</a:t>
            </a:r>
            <a:endParaRPr lang="en-GB" dirty="0"/>
          </a:p>
        </p:txBody>
      </p:sp>
      <p:sp>
        <p:nvSpPr>
          <p:cNvPr id="8" name="Textplatzhalter 3">
            <a:extLst>
              <a:ext uri="{FF2B5EF4-FFF2-40B4-BE49-F238E27FC236}">
                <a16:creationId xmlns:a16="http://schemas.microsoft.com/office/drawing/2014/main" id="{0122DF08-947D-4B64-B5DD-C31B70C7A044}"/>
              </a:ext>
            </a:extLst>
          </p:cNvPr>
          <p:cNvSpPr>
            <a:spLocks noGrp="1"/>
          </p:cNvSpPr>
          <p:nvPr>
            <p:ph type="body" sz="quarter" idx="14" hasCustomPrompt="1"/>
          </p:nvPr>
        </p:nvSpPr>
        <p:spPr>
          <a:xfrm>
            <a:off x="395814" y="2565400"/>
            <a:ext cx="8352632" cy="3276600"/>
          </a:xfrm>
        </p:spPr>
        <p:txBody>
          <a:bodyPr/>
          <a:lstStyle>
            <a:lvl1pPr marL="360000" indent="-360000" algn="ctr">
              <a:lnSpc>
                <a:spcPts val="2900"/>
              </a:lnSpc>
              <a:spcAft>
                <a:spcPts val="0"/>
              </a:spcAft>
              <a:tabLst>
                <a:tab pos="360000" algn="l"/>
              </a:tabLst>
              <a:defRPr sz="2450" cap="none" baseline="0"/>
            </a:lvl1pPr>
            <a:lvl2pPr marL="360000" indent="-360000" algn="ctr">
              <a:tabLst>
                <a:tab pos="360000" algn="l"/>
              </a:tabLst>
              <a:defRPr/>
            </a:lvl2pPr>
            <a:lvl3pPr marL="540000" algn="ctr">
              <a:tabLst>
                <a:tab pos="360000" algn="l"/>
              </a:tabLst>
              <a:defRPr/>
            </a:lvl3pPr>
            <a:lvl4pPr marL="720000" algn="ctr">
              <a:tabLst>
                <a:tab pos="360000" algn="l"/>
              </a:tabLst>
              <a:defRPr/>
            </a:lvl4pPr>
            <a:lvl5pPr marL="900000" algn="ctr">
              <a:tabLst>
                <a:tab pos="360000" algn="l"/>
              </a:tabLst>
              <a:defRPr/>
            </a:lvl5pPr>
          </a:lstStyle>
          <a:p>
            <a:pPr lvl="0"/>
            <a:r>
              <a:rPr lang="en-US" dirty="0"/>
              <a:t>Quote</a:t>
            </a:r>
            <a:endParaRPr lang="en-GB" dirty="0"/>
          </a:p>
        </p:txBody>
      </p:sp>
      <p:sp>
        <p:nvSpPr>
          <p:cNvPr id="9" name="Textfeld 8">
            <a:extLst>
              <a:ext uri="{FF2B5EF4-FFF2-40B4-BE49-F238E27FC236}">
                <a16:creationId xmlns:a16="http://schemas.microsoft.com/office/drawing/2014/main" id="{51CACCB1-4D4F-4FCF-880D-197AE31058FE}"/>
              </a:ext>
            </a:extLst>
          </p:cNvPr>
          <p:cNvSpPr txBox="1"/>
          <p:nvPr userDrawn="1"/>
        </p:nvSpPr>
        <p:spPr>
          <a:xfrm>
            <a:off x="3276600" y="1776798"/>
            <a:ext cx="2590800" cy="521235"/>
          </a:xfrm>
          <a:prstGeom prst="rect">
            <a:avLst/>
          </a:prstGeom>
          <a:noFill/>
        </p:spPr>
        <p:txBody>
          <a:bodyPr wrap="square" lIns="0" tIns="0" rIns="0" bIns="0" rtlCol="0">
            <a:noAutofit/>
          </a:bodyPr>
          <a:lstStyle/>
          <a:p>
            <a:pPr algn="ctr">
              <a:lnSpc>
                <a:spcPts val="11000"/>
              </a:lnSpc>
            </a:pPr>
            <a:r>
              <a:rPr lang="en-GB" sz="10100" dirty="0">
                <a:solidFill>
                  <a:srgbClr val="001489"/>
                </a:solidFill>
              </a:rPr>
              <a:t>“</a:t>
            </a:r>
          </a:p>
        </p:txBody>
      </p:sp>
    </p:spTree>
    <p:extLst>
      <p:ext uri="{BB962C8B-B14F-4D97-AF65-F5344CB8AC3E}">
        <p14:creationId xmlns:p14="http://schemas.microsoft.com/office/powerpoint/2010/main" val="1309626430"/>
      </p:ext>
    </p:extLst>
  </p:cSld>
  <p:clrMapOvr>
    <a:masterClrMapping/>
  </p:clrMapOvr>
  <p:extLst>
    <p:ext uri="{DCECCB84-F9BA-43D5-87BE-67443E8EF086}">
      <p15:sldGuideLst xmlns:p15="http://schemas.microsoft.com/office/powerpoint/2012/main">
        <p15:guide id="1" orient="horz" pos="1616"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 and Tex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p>
            <a:fld id="{8425E56F-3B06-4549-AC5B-5D2D1346137A}" type="datetime1">
              <a:rPr lang="en-GB" smtClean="0"/>
              <a:t>22/08/2022</a:t>
            </a:fld>
            <a:endParaRPr lang="en-GB" dirty="0"/>
          </a:p>
        </p:txBody>
      </p:sp>
      <p:sp>
        <p:nvSpPr>
          <p:cNvPr id="5" name="Fußzeilenplatzhalter 4">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p>
            <a:r>
              <a:rPr lang="en-GB" dirty="0"/>
              <a:t>Presentation title</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7" name="Textplatzhalter 6">
            <a:extLst>
              <a:ext uri="{FF2B5EF4-FFF2-40B4-BE49-F238E27FC236}">
                <a16:creationId xmlns:a16="http://schemas.microsoft.com/office/drawing/2014/main" id="{EB4877D4-BCF0-41F5-B87F-635DCD109F99}"/>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1" name="Textplatzhalter 3">
            <a:extLst>
              <a:ext uri="{FF2B5EF4-FFF2-40B4-BE49-F238E27FC236}">
                <a16:creationId xmlns:a16="http://schemas.microsoft.com/office/drawing/2014/main" id="{FD9214F6-149F-477B-864A-44E05BB5B177}"/>
              </a:ext>
            </a:extLst>
          </p:cNvPr>
          <p:cNvSpPr>
            <a:spLocks noGrp="1"/>
          </p:cNvSpPr>
          <p:nvPr>
            <p:ph type="body" sz="quarter" idx="15" hasCustomPrompt="1"/>
          </p:nvPr>
        </p:nvSpPr>
        <p:spPr>
          <a:xfrm>
            <a:off x="4716464" y="1520825"/>
            <a:ext cx="4032250" cy="4679950"/>
          </a:xfrm>
        </p:spPr>
        <p:txBody>
          <a:bodyPr tIns="216000"/>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2" name="Textplatzhalter 3">
            <a:extLst>
              <a:ext uri="{FF2B5EF4-FFF2-40B4-BE49-F238E27FC236}">
                <a16:creationId xmlns:a16="http://schemas.microsoft.com/office/drawing/2014/main" id="{311021ED-EBA1-4551-810B-B8139DF2909C}"/>
              </a:ext>
            </a:extLst>
          </p:cNvPr>
          <p:cNvSpPr>
            <a:spLocks noGrp="1"/>
          </p:cNvSpPr>
          <p:nvPr>
            <p:ph type="body" sz="quarter" idx="16" hasCustomPrompt="1"/>
          </p:nvPr>
        </p:nvSpPr>
        <p:spPr>
          <a:xfrm>
            <a:off x="395288" y="1520825"/>
            <a:ext cx="4032250" cy="4679950"/>
          </a:xfrm>
          <a:solidFill>
            <a:srgbClr val="EFEEE5"/>
          </a:solidFill>
        </p:spPr>
        <p:txBody>
          <a:bodyPr lIns="252000" tIns="216000" rIns="252000" bIns="216000"/>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8" name="Straight Connector 7">
            <a:extLst>
              <a:ext uri="{FF2B5EF4-FFF2-40B4-BE49-F238E27FC236}">
                <a16:creationId xmlns:a16="http://schemas.microsoft.com/office/drawing/2014/main" id="{0BA404F4-6334-4F2F-B0F7-06D2DE26334A}"/>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273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6DDF3-5C05-48D7-B14F-C1A55FED1460}"/>
              </a:ext>
            </a:extLst>
          </p:cNvPr>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4" name="Datumsplatzhalter 3">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p>
            <a:fld id="{91B568AA-D285-4A5C-B3EA-7E21A30E743F}" type="datetime1">
              <a:rPr lang="en-GB" smtClean="0"/>
              <a:t>22/08/2022</a:t>
            </a:fld>
            <a:endParaRPr lang="en-GB" dirty="0"/>
          </a:p>
        </p:txBody>
      </p:sp>
      <p:sp>
        <p:nvSpPr>
          <p:cNvPr id="5" name="Fußzeilenplatzhalter 4">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p>
            <a:r>
              <a:rPr lang="en-GB" dirty="0"/>
              <a:t>Presentation title</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7" name="Textplatzhalter 6">
            <a:extLst>
              <a:ext uri="{FF2B5EF4-FFF2-40B4-BE49-F238E27FC236}">
                <a16:creationId xmlns:a16="http://schemas.microsoft.com/office/drawing/2014/main" id="{EB4877D4-BCF0-41F5-B87F-635DCD109F99}"/>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cxnSp>
        <p:nvCxnSpPr>
          <p:cNvPr id="8" name="Straight Connector 7">
            <a:extLst>
              <a:ext uri="{FF2B5EF4-FFF2-40B4-BE49-F238E27FC236}">
                <a16:creationId xmlns:a16="http://schemas.microsoft.com/office/drawing/2014/main" id="{03E64F88-293E-4132-82F4-893E6592FC06}"/>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val="0"/>
              </a:ext>
            </a:extLst>
          </a:blip>
          <a:srcRect t="40120" b="24278"/>
          <a:stretch/>
        </p:blipFill>
        <p:spPr>
          <a:xfrm>
            <a:off x="0" y="2"/>
            <a:ext cx="9144000" cy="2170323"/>
          </a:xfrm>
          <a:prstGeom prst="rect">
            <a:avLst/>
          </a:prstGeom>
        </p:spPr>
      </p:pic>
    </p:spTree>
    <p:extLst>
      <p:ext uri="{BB962C8B-B14F-4D97-AF65-F5344CB8AC3E}">
        <p14:creationId xmlns:p14="http://schemas.microsoft.com/office/powerpoint/2010/main" val="3770665220"/>
      </p:ext>
    </p:extLst>
  </p:cSld>
  <p:clrMapOvr>
    <a:masterClrMapping/>
  </p:clrMapOvr>
  <p:extLst>
    <p:ext uri="{DCECCB84-F9BA-43D5-87BE-67443E8EF086}">
      <p15:sldGuideLst xmlns:p15="http://schemas.microsoft.com/office/powerpoint/2012/main">
        <p15:guide id="1" orient="horz" pos="136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p>
            <a:fld id="{3A915CEA-9688-4C46-8CFC-1A229237DCA3}" type="datetime1">
              <a:rPr lang="en-GB" smtClean="0"/>
              <a:t>22/08/2022</a:t>
            </a:fld>
            <a:endParaRPr lang="en-GB" dirty="0"/>
          </a:p>
        </p:txBody>
      </p:sp>
      <p:sp>
        <p:nvSpPr>
          <p:cNvPr id="5" name="Fußzeilenplatzhalter 4">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p>
            <a:r>
              <a:rPr lang="en-GB" dirty="0"/>
              <a:t>Presentation title</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7" name="Textplatzhalter 6">
            <a:extLst>
              <a:ext uri="{FF2B5EF4-FFF2-40B4-BE49-F238E27FC236}">
                <a16:creationId xmlns:a16="http://schemas.microsoft.com/office/drawing/2014/main" id="{EB4877D4-BCF0-41F5-B87F-635DCD109F99}"/>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8" name="Bildplatzhalter 7">
            <a:extLst>
              <a:ext uri="{FF2B5EF4-FFF2-40B4-BE49-F238E27FC236}">
                <a16:creationId xmlns:a16="http://schemas.microsoft.com/office/drawing/2014/main" id="{9B9ED62D-A62D-430A-BD53-2CE81FC1E55D}"/>
              </a:ext>
            </a:extLst>
          </p:cNvPr>
          <p:cNvSpPr>
            <a:spLocks noGrp="1"/>
          </p:cNvSpPr>
          <p:nvPr>
            <p:ph type="pic" sz="quarter" idx="14" hasCustomPrompt="1"/>
          </p:nvPr>
        </p:nvSpPr>
        <p:spPr>
          <a:xfrm>
            <a:off x="4716464" y="1525588"/>
            <a:ext cx="4032250" cy="4679950"/>
          </a:xfrm>
        </p:spPr>
        <p:txBody>
          <a:bodyPr/>
          <a:lstStyle>
            <a:lvl1pPr>
              <a:defRPr/>
            </a:lvl1pPr>
          </a:lstStyle>
          <a:p>
            <a:r>
              <a:rPr lang="en-GB" dirty="0"/>
              <a:t>Picture</a:t>
            </a:r>
          </a:p>
        </p:txBody>
      </p:sp>
      <p:sp>
        <p:nvSpPr>
          <p:cNvPr id="10" name="Textplatzhalter 3">
            <a:extLst>
              <a:ext uri="{FF2B5EF4-FFF2-40B4-BE49-F238E27FC236}">
                <a16:creationId xmlns:a16="http://schemas.microsoft.com/office/drawing/2014/main" id="{620FEACA-E268-4F9E-B58C-65C1CCDE9BC0}"/>
              </a:ext>
            </a:extLst>
          </p:cNvPr>
          <p:cNvSpPr>
            <a:spLocks noGrp="1"/>
          </p:cNvSpPr>
          <p:nvPr>
            <p:ph type="body" sz="quarter" idx="15" hasCustomPrompt="1"/>
          </p:nvPr>
        </p:nvSpPr>
        <p:spPr>
          <a:xfrm>
            <a:off x="395288" y="1484313"/>
            <a:ext cx="4032249" cy="4716462"/>
          </a:xfrm>
        </p:spPr>
        <p:txBody>
          <a:bodyPr/>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9" name="Straight Connector 8">
            <a:extLst>
              <a:ext uri="{FF2B5EF4-FFF2-40B4-BE49-F238E27FC236}">
                <a16:creationId xmlns:a16="http://schemas.microsoft.com/office/drawing/2014/main" id="{F04FBCFA-CA10-4CD4-AD70-B13E271B98C1}"/>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43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p>
            <a:fld id="{818C3FBD-4918-4379-994A-D5183F7BCBC9}" type="datetime1">
              <a:rPr lang="en-GB" smtClean="0"/>
              <a:t>22/08/2022</a:t>
            </a:fld>
            <a:endParaRPr lang="en-GB" dirty="0"/>
          </a:p>
        </p:txBody>
      </p:sp>
      <p:sp>
        <p:nvSpPr>
          <p:cNvPr id="5" name="Fußzeilenplatzhalter 4">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p>
            <a:r>
              <a:rPr lang="en-GB" dirty="0"/>
              <a:t>Presentation title</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7" name="Textplatzhalter 6">
            <a:extLst>
              <a:ext uri="{FF2B5EF4-FFF2-40B4-BE49-F238E27FC236}">
                <a16:creationId xmlns:a16="http://schemas.microsoft.com/office/drawing/2014/main" id="{EB4877D4-BCF0-41F5-B87F-635DCD109F99}"/>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9" name="Diagrammplatzhalter 8">
            <a:extLst>
              <a:ext uri="{FF2B5EF4-FFF2-40B4-BE49-F238E27FC236}">
                <a16:creationId xmlns:a16="http://schemas.microsoft.com/office/drawing/2014/main" id="{894881DD-E9DC-47CB-83F7-DE8BC620628B}"/>
              </a:ext>
            </a:extLst>
          </p:cNvPr>
          <p:cNvSpPr>
            <a:spLocks noGrp="1"/>
          </p:cNvSpPr>
          <p:nvPr>
            <p:ph type="chart" sz="quarter" idx="14" hasCustomPrompt="1"/>
          </p:nvPr>
        </p:nvSpPr>
        <p:spPr>
          <a:xfrm>
            <a:off x="4716464" y="1962152"/>
            <a:ext cx="4032250" cy="3930651"/>
          </a:xfrm>
        </p:spPr>
        <p:txBody>
          <a:bodyPr/>
          <a:lstStyle>
            <a:lvl1pPr>
              <a:defRPr/>
            </a:lvl1pPr>
          </a:lstStyle>
          <a:p>
            <a:r>
              <a:rPr lang="en-GB" dirty="0"/>
              <a:t>Chart</a:t>
            </a:r>
          </a:p>
        </p:txBody>
      </p:sp>
      <p:sp>
        <p:nvSpPr>
          <p:cNvPr id="12" name="Textplatzhalter 11">
            <a:extLst>
              <a:ext uri="{FF2B5EF4-FFF2-40B4-BE49-F238E27FC236}">
                <a16:creationId xmlns:a16="http://schemas.microsoft.com/office/drawing/2014/main" id="{74EE7EE5-8954-4F51-847C-1B8C5506B013}"/>
              </a:ext>
            </a:extLst>
          </p:cNvPr>
          <p:cNvSpPr>
            <a:spLocks noGrp="1"/>
          </p:cNvSpPr>
          <p:nvPr>
            <p:ph type="body" sz="quarter" idx="16" hasCustomPrompt="1"/>
          </p:nvPr>
        </p:nvSpPr>
        <p:spPr>
          <a:xfrm>
            <a:off x="4716464" y="5990400"/>
            <a:ext cx="4032250" cy="215138"/>
          </a:xfrm>
        </p:spPr>
        <p:txBody>
          <a:bodyPr/>
          <a:lstStyle>
            <a:lvl1pPr>
              <a:lnSpc>
                <a:spcPts val="1100"/>
              </a:lnSpc>
              <a:spcAft>
                <a:spcPts val="0"/>
              </a:spcAft>
              <a:defRPr sz="1000" b="0" cap="none" baseline="0">
                <a:solidFill>
                  <a:schemeClr val="tx1"/>
                </a:solidFill>
              </a:defRPr>
            </a:lvl1pPr>
          </a:lstStyle>
          <a:p>
            <a:pPr lvl="0"/>
            <a:r>
              <a:rPr lang="en-GB" dirty="0"/>
              <a:t>Source</a:t>
            </a:r>
          </a:p>
        </p:txBody>
      </p:sp>
      <p:sp>
        <p:nvSpPr>
          <p:cNvPr id="15" name="Textplatzhalter 3">
            <a:extLst>
              <a:ext uri="{FF2B5EF4-FFF2-40B4-BE49-F238E27FC236}">
                <a16:creationId xmlns:a16="http://schemas.microsoft.com/office/drawing/2014/main" id="{75DB6B80-72D2-440E-B012-E30C75312977}"/>
              </a:ext>
            </a:extLst>
          </p:cNvPr>
          <p:cNvSpPr>
            <a:spLocks noGrp="1"/>
          </p:cNvSpPr>
          <p:nvPr>
            <p:ph type="body" sz="quarter" idx="17" hasCustomPrompt="1"/>
          </p:nvPr>
        </p:nvSpPr>
        <p:spPr>
          <a:xfrm>
            <a:off x="395289" y="1484313"/>
            <a:ext cx="4032250" cy="4716462"/>
          </a:xfrm>
        </p:spPr>
        <p:txBody>
          <a:bodyPr/>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6" name="Textplatzhalter 3">
            <a:extLst>
              <a:ext uri="{FF2B5EF4-FFF2-40B4-BE49-F238E27FC236}">
                <a16:creationId xmlns:a16="http://schemas.microsoft.com/office/drawing/2014/main" id="{92F721C6-D967-41D8-83E3-26D6437065E9}"/>
              </a:ext>
            </a:extLst>
          </p:cNvPr>
          <p:cNvSpPr>
            <a:spLocks noGrp="1"/>
          </p:cNvSpPr>
          <p:nvPr>
            <p:ph type="body" sz="quarter" idx="18" hasCustomPrompt="1"/>
          </p:nvPr>
        </p:nvSpPr>
        <p:spPr>
          <a:xfrm>
            <a:off x="4716464" y="1484313"/>
            <a:ext cx="4032250" cy="302652"/>
          </a:xfrm>
        </p:spPr>
        <p:txBody>
          <a:bodyPr/>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p:txBody>
      </p:sp>
      <p:cxnSp>
        <p:nvCxnSpPr>
          <p:cNvPr id="10" name="Straight Connector 9">
            <a:extLst>
              <a:ext uri="{FF2B5EF4-FFF2-40B4-BE49-F238E27FC236}">
                <a16:creationId xmlns:a16="http://schemas.microsoft.com/office/drawing/2014/main" id="{6DE39427-CFAF-4C86-9020-AD5E0A44DC4C}"/>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826611"/>
      </p:ext>
    </p:extLst>
  </p:cSld>
  <p:clrMapOvr>
    <a:masterClrMapping/>
  </p:clrMapOvr>
  <p:extLst>
    <p:ext uri="{DCECCB84-F9BA-43D5-87BE-67443E8EF086}">
      <p15:sldGuideLst xmlns:p15="http://schemas.microsoft.com/office/powerpoint/2012/main">
        <p15:guide id="1" orient="horz" pos="3770" userDrawn="1">
          <p15:clr>
            <a:srgbClr val="9FCC3B"/>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p>
            <a:fld id="{59AEA0F9-0331-4D46-935E-64114B2F596D}" type="datetime1">
              <a:rPr lang="en-GB" smtClean="0"/>
              <a:t>22/08/2022</a:t>
            </a:fld>
            <a:endParaRPr lang="en-GB" dirty="0"/>
          </a:p>
        </p:txBody>
      </p:sp>
      <p:sp>
        <p:nvSpPr>
          <p:cNvPr id="5" name="Fußzeilenplatzhalter 4">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p>
            <a:r>
              <a:rPr lang="en-GB" dirty="0"/>
              <a:t>Presentation title</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7" name="Textplatzhalter 6">
            <a:extLst>
              <a:ext uri="{FF2B5EF4-FFF2-40B4-BE49-F238E27FC236}">
                <a16:creationId xmlns:a16="http://schemas.microsoft.com/office/drawing/2014/main" id="{EB4877D4-BCF0-41F5-B87F-635DCD109F99}"/>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9" name="Diagrammplatzhalter 8">
            <a:extLst>
              <a:ext uri="{FF2B5EF4-FFF2-40B4-BE49-F238E27FC236}">
                <a16:creationId xmlns:a16="http://schemas.microsoft.com/office/drawing/2014/main" id="{894881DD-E9DC-47CB-83F7-DE8BC620628B}"/>
              </a:ext>
            </a:extLst>
          </p:cNvPr>
          <p:cNvSpPr>
            <a:spLocks noGrp="1"/>
          </p:cNvSpPr>
          <p:nvPr>
            <p:ph type="chart" sz="quarter" idx="14" hasCustomPrompt="1"/>
          </p:nvPr>
        </p:nvSpPr>
        <p:spPr>
          <a:xfrm>
            <a:off x="395289" y="1962152"/>
            <a:ext cx="4032246" cy="3930651"/>
          </a:xfrm>
        </p:spPr>
        <p:txBody>
          <a:bodyPr/>
          <a:lstStyle>
            <a:lvl1pPr>
              <a:defRPr/>
            </a:lvl1pPr>
          </a:lstStyle>
          <a:p>
            <a:r>
              <a:rPr lang="en-GB" dirty="0"/>
              <a:t>Chart</a:t>
            </a:r>
          </a:p>
        </p:txBody>
      </p:sp>
      <p:sp>
        <p:nvSpPr>
          <p:cNvPr id="12" name="Textplatzhalter 11">
            <a:extLst>
              <a:ext uri="{FF2B5EF4-FFF2-40B4-BE49-F238E27FC236}">
                <a16:creationId xmlns:a16="http://schemas.microsoft.com/office/drawing/2014/main" id="{74EE7EE5-8954-4F51-847C-1B8C5506B013}"/>
              </a:ext>
            </a:extLst>
          </p:cNvPr>
          <p:cNvSpPr>
            <a:spLocks noGrp="1"/>
          </p:cNvSpPr>
          <p:nvPr>
            <p:ph type="body" sz="quarter" idx="16" hasCustomPrompt="1"/>
          </p:nvPr>
        </p:nvSpPr>
        <p:spPr>
          <a:xfrm>
            <a:off x="395289" y="5990400"/>
            <a:ext cx="4032250" cy="215138"/>
          </a:xfrm>
        </p:spPr>
        <p:txBody>
          <a:bodyPr/>
          <a:lstStyle>
            <a:lvl1pPr>
              <a:lnSpc>
                <a:spcPts val="1100"/>
              </a:lnSpc>
              <a:spcAft>
                <a:spcPts val="0"/>
              </a:spcAft>
              <a:defRPr sz="1000" b="0" cap="none" baseline="0">
                <a:solidFill>
                  <a:schemeClr val="tx1"/>
                </a:solidFill>
              </a:defRPr>
            </a:lvl1pPr>
          </a:lstStyle>
          <a:p>
            <a:pPr lvl="0"/>
            <a:r>
              <a:rPr lang="en-GB" dirty="0"/>
              <a:t>Source</a:t>
            </a:r>
          </a:p>
        </p:txBody>
      </p:sp>
      <p:sp>
        <p:nvSpPr>
          <p:cNvPr id="11" name="Textplatzhalter 3">
            <a:extLst>
              <a:ext uri="{FF2B5EF4-FFF2-40B4-BE49-F238E27FC236}">
                <a16:creationId xmlns:a16="http://schemas.microsoft.com/office/drawing/2014/main" id="{96184FA4-A155-41C7-AF36-65984A0840A1}"/>
              </a:ext>
            </a:extLst>
          </p:cNvPr>
          <p:cNvSpPr>
            <a:spLocks noGrp="1"/>
          </p:cNvSpPr>
          <p:nvPr>
            <p:ph type="body" sz="quarter" idx="18" hasCustomPrompt="1"/>
          </p:nvPr>
        </p:nvSpPr>
        <p:spPr>
          <a:xfrm>
            <a:off x="395289" y="1484313"/>
            <a:ext cx="4032250" cy="302652"/>
          </a:xfrm>
        </p:spPr>
        <p:txBody>
          <a:bodyPr/>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p:txBody>
      </p:sp>
      <p:sp>
        <p:nvSpPr>
          <p:cNvPr id="13" name="Textplatzhalter 3">
            <a:extLst>
              <a:ext uri="{FF2B5EF4-FFF2-40B4-BE49-F238E27FC236}">
                <a16:creationId xmlns:a16="http://schemas.microsoft.com/office/drawing/2014/main" id="{8893A721-BD0A-45A2-9187-203F45A17DDD}"/>
              </a:ext>
            </a:extLst>
          </p:cNvPr>
          <p:cNvSpPr>
            <a:spLocks noGrp="1"/>
          </p:cNvSpPr>
          <p:nvPr>
            <p:ph type="body" sz="quarter" idx="17" hasCustomPrompt="1"/>
          </p:nvPr>
        </p:nvSpPr>
        <p:spPr>
          <a:xfrm>
            <a:off x="4716464" y="1484313"/>
            <a:ext cx="4032249" cy="4716462"/>
          </a:xfrm>
        </p:spPr>
        <p:txBody>
          <a:bodyPr/>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10" name="Straight Connector 9">
            <a:extLst>
              <a:ext uri="{FF2B5EF4-FFF2-40B4-BE49-F238E27FC236}">
                <a16:creationId xmlns:a16="http://schemas.microsoft.com/office/drawing/2014/main" id="{FF2963C3-2F78-4CBB-8915-A9AB8956B8A7}"/>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477891"/>
      </p:ext>
    </p:extLst>
  </p:cSld>
  <p:clrMapOvr>
    <a:masterClrMapping/>
  </p:clrMapOvr>
  <p:extLst>
    <p:ext uri="{DCECCB84-F9BA-43D5-87BE-67443E8EF086}">
      <p15:sldGuideLst xmlns:p15="http://schemas.microsoft.com/office/powerpoint/2012/main">
        <p15:guide id="1" orient="horz" pos="3770" userDrawn="1">
          <p15:clr>
            <a:srgbClr val="9FCC3B"/>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p>
            <a:fld id="{8D05F4FD-B8DF-4323-95C7-A7AE23E20F79}" type="datetime1">
              <a:rPr lang="en-GB" smtClean="0"/>
              <a:t>22/08/2022</a:t>
            </a:fld>
            <a:endParaRPr lang="en-GB" dirty="0"/>
          </a:p>
        </p:txBody>
      </p:sp>
      <p:sp>
        <p:nvSpPr>
          <p:cNvPr id="5" name="Fußzeilenplatzhalter 4">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p>
            <a:r>
              <a:rPr lang="en-GB" dirty="0"/>
              <a:t>Presentation title</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7" name="Textplatzhalter 6">
            <a:extLst>
              <a:ext uri="{FF2B5EF4-FFF2-40B4-BE49-F238E27FC236}">
                <a16:creationId xmlns:a16="http://schemas.microsoft.com/office/drawing/2014/main" id="{EB4877D4-BCF0-41F5-B87F-635DCD109F99}"/>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3" name="Textplatzhalter 3">
            <a:extLst>
              <a:ext uri="{FF2B5EF4-FFF2-40B4-BE49-F238E27FC236}">
                <a16:creationId xmlns:a16="http://schemas.microsoft.com/office/drawing/2014/main" id="{0B735DA1-75FE-4E94-A6F1-087087B4737A}"/>
              </a:ext>
            </a:extLst>
          </p:cNvPr>
          <p:cNvSpPr>
            <a:spLocks noGrp="1"/>
          </p:cNvSpPr>
          <p:nvPr>
            <p:ph type="body" sz="quarter" idx="17" hasCustomPrompt="1"/>
          </p:nvPr>
        </p:nvSpPr>
        <p:spPr>
          <a:xfrm>
            <a:off x="395290" y="1484313"/>
            <a:ext cx="2592386" cy="4716462"/>
          </a:xfrm>
        </p:spPr>
        <p:txBody>
          <a:bodyPr/>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4" name="Textplatzhalter 3">
            <a:extLst>
              <a:ext uri="{FF2B5EF4-FFF2-40B4-BE49-F238E27FC236}">
                <a16:creationId xmlns:a16="http://schemas.microsoft.com/office/drawing/2014/main" id="{9255DF9D-9D83-46F4-B887-6AF268FCE273}"/>
              </a:ext>
            </a:extLst>
          </p:cNvPr>
          <p:cNvSpPr>
            <a:spLocks noGrp="1"/>
          </p:cNvSpPr>
          <p:nvPr>
            <p:ph type="body" sz="quarter" idx="18" hasCustomPrompt="1"/>
          </p:nvPr>
        </p:nvSpPr>
        <p:spPr>
          <a:xfrm>
            <a:off x="3276600" y="1484313"/>
            <a:ext cx="2590800" cy="4716462"/>
          </a:xfrm>
        </p:spPr>
        <p:txBody>
          <a:bodyPr/>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5" name="Textplatzhalter 3">
            <a:extLst>
              <a:ext uri="{FF2B5EF4-FFF2-40B4-BE49-F238E27FC236}">
                <a16:creationId xmlns:a16="http://schemas.microsoft.com/office/drawing/2014/main" id="{92E41FDD-9AA2-4469-9380-9ED7E1AACAE2}"/>
              </a:ext>
            </a:extLst>
          </p:cNvPr>
          <p:cNvSpPr>
            <a:spLocks noGrp="1"/>
          </p:cNvSpPr>
          <p:nvPr>
            <p:ph type="body" sz="quarter" idx="19" hasCustomPrompt="1"/>
          </p:nvPr>
        </p:nvSpPr>
        <p:spPr>
          <a:xfrm>
            <a:off x="6156328" y="1484313"/>
            <a:ext cx="2592386" cy="4716462"/>
          </a:xfrm>
        </p:spPr>
        <p:txBody>
          <a:bodyPr/>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9" name="Straight Connector 8">
            <a:extLst>
              <a:ext uri="{FF2B5EF4-FFF2-40B4-BE49-F238E27FC236}">
                <a16:creationId xmlns:a16="http://schemas.microsoft.com/office/drawing/2014/main" id="{8F887298-BEF1-4362-A5F8-F38EF1C95261}"/>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087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ll Box and Tex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p>
            <a:fld id="{7457A904-AB29-4FC0-8F34-E19C00BC1A18}" type="datetime1">
              <a:rPr lang="en-GB" smtClean="0"/>
              <a:t>22/08/2022</a:t>
            </a:fld>
            <a:endParaRPr lang="en-GB" dirty="0"/>
          </a:p>
        </p:txBody>
      </p:sp>
      <p:sp>
        <p:nvSpPr>
          <p:cNvPr id="5" name="Fußzeilenplatzhalter 4">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p>
            <a:r>
              <a:rPr lang="en-GB" dirty="0"/>
              <a:t>Presentation title</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7" name="Textplatzhalter 6">
            <a:extLst>
              <a:ext uri="{FF2B5EF4-FFF2-40B4-BE49-F238E27FC236}">
                <a16:creationId xmlns:a16="http://schemas.microsoft.com/office/drawing/2014/main" id="{EB4877D4-BCF0-41F5-B87F-635DCD109F99}"/>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1" name="Textplatzhalter 3">
            <a:extLst>
              <a:ext uri="{FF2B5EF4-FFF2-40B4-BE49-F238E27FC236}">
                <a16:creationId xmlns:a16="http://schemas.microsoft.com/office/drawing/2014/main" id="{1FC04D1B-8003-413D-A4B0-01C393BD6662}"/>
              </a:ext>
            </a:extLst>
          </p:cNvPr>
          <p:cNvSpPr>
            <a:spLocks noGrp="1"/>
          </p:cNvSpPr>
          <p:nvPr>
            <p:ph type="body" sz="quarter" idx="15" hasCustomPrompt="1"/>
          </p:nvPr>
        </p:nvSpPr>
        <p:spPr>
          <a:xfrm>
            <a:off x="3276601" y="1520825"/>
            <a:ext cx="5472113" cy="4679950"/>
          </a:xfrm>
        </p:spPr>
        <p:txBody>
          <a:bodyPr tIns="216000"/>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2" name="Textplatzhalter 3">
            <a:extLst>
              <a:ext uri="{FF2B5EF4-FFF2-40B4-BE49-F238E27FC236}">
                <a16:creationId xmlns:a16="http://schemas.microsoft.com/office/drawing/2014/main" id="{C656091B-8AE3-47A3-BB2C-15236EE1B46C}"/>
              </a:ext>
            </a:extLst>
          </p:cNvPr>
          <p:cNvSpPr>
            <a:spLocks noGrp="1"/>
          </p:cNvSpPr>
          <p:nvPr>
            <p:ph type="body" sz="quarter" idx="16" hasCustomPrompt="1"/>
          </p:nvPr>
        </p:nvSpPr>
        <p:spPr>
          <a:xfrm>
            <a:off x="395288" y="1520825"/>
            <a:ext cx="2592388" cy="4679950"/>
          </a:xfrm>
          <a:solidFill>
            <a:srgbClr val="EFEEE5"/>
          </a:solidFill>
        </p:spPr>
        <p:txBody>
          <a:bodyPr lIns="252000" tIns="216000" rIns="252000" bIns="216000"/>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8" name="Straight Connector 7">
            <a:extLst>
              <a:ext uri="{FF2B5EF4-FFF2-40B4-BE49-F238E27FC236}">
                <a16:creationId xmlns:a16="http://schemas.microsoft.com/office/drawing/2014/main" id="{EE36EF6E-D2EB-4455-93A9-3C1FAAE5C21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296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mall Box with Icon and Text">
    <p:spTree>
      <p:nvGrpSpPr>
        <p:cNvPr id="1" name=""/>
        <p:cNvGrpSpPr/>
        <p:nvPr/>
      </p:nvGrpSpPr>
      <p:grpSpPr>
        <a:xfrm>
          <a:off x="0" y="0"/>
          <a:ext cx="0" cy="0"/>
          <a:chOff x="0" y="0"/>
          <a:chExt cx="0" cy="0"/>
        </a:xfrm>
      </p:grpSpPr>
      <p:sp>
        <p:nvSpPr>
          <p:cNvPr id="11" name="Textplatzhalter 3">
            <a:extLst>
              <a:ext uri="{FF2B5EF4-FFF2-40B4-BE49-F238E27FC236}">
                <a16:creationId xmlns:a16="http://schemas.microsoft.com/office/drawing/2014/main" id="{6EA6E5F6-CEC9-4069-B75E-C710CE1553AB}"/>
              </a:ext>
            </a:extLst>
          </p:cNvPr>
          <p:cNvSpPr>
            <a:spLocks noGrp="1"/>
          </p:cNvSpPr>
          <p:nvPr>
            <p:ph type="body" sz="quarter" idx="17" hasCustomPrompt="1"/>
          </p:nvPr>
        </p:nvSpPr>
        <p:spPr>
          <a:xfrm>
            <a:off x="395288" y="1520825"/>
            <a:ext cx="2592388" cy="4679950"/>
          </a:xfrm>
          <a:solidFill>
            <a:srgbClr val="EFEEE5"/>
          </a:solidFill>
        </p:spPr>
        <p:txBody>
          <a:bodyPr lIns="252000" tIns="972000" rIns="252000" bIns="216000"/>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4" name="Datumsplatzhalter 3">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p>
            <a:fld id="{058A8A89-CB1C-4E68-AB1D-1D2B8E4CB0EC}" type="datetime1">
              <a:rPr lang="en-GB" smtClean="0"/>
              <a:t>22/08/2022</a:t>
            </a:fld>
            <a:endParaRPr lang="en-GB" dirty="0"/>
          </a:p>
        </p:txBody>
      </p:sp>
      <p:sp>
        <p:nvSpPr>
          <p:cNvPr id="5" name="Fußzeilenplatzhalter 4">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p>
            <a:r>
              <a:rPr lang="en-GB" dirty="0"/>
              <a:t>Presentation title</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7" name="Textplatzhalter 6">
            <a:extLst>
              <a:ext uri="{FF2B5EF4-FFF2-40B4-BE49-F238E27FC236}">
                <a16:creationId xmlns:a16="http://schemas.microsoft.com/office/drawing/2014/main" id="{EB4877D4-BCF0-41F5-B87F-635DCD109F99}"/>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8" name="Bildplatzhalter 10">
            <a:extLst>
              <a:ext uri="{FF2B5EF4-FFF2-40B4-BE49-F238E27FC236}">
                <a16:creationId xmlns:a16="http://schemas.microsoft.com/office/drawing/2014/main" id="{4ABCE838-F02B-4507-9CD7-AC3D241DA3AA}"/>
              </a:ext>
            </a:extLst>
          </p:cNvPr>
          <p:cNvSpPr>
            <a:spLocks noGrp="1"/>
          </p:cNvSpPr>
          <p:nvPr>
            <p:ph type="pic" sz="quarter" idx="16" hasCustomPrompt="1"/>
          </p:nvPr>
        </p:nvSpPr>
        <p:spPr>
          <a:xfrm>
            <a:off x="1475744" y="1773238"/>
            <a:ext cx="432000" cy="432000"/>
          </a:xfrm>
        </p:spPr>
        <p:txBody>
          <a:bodyPr/>
          <a:lstStyle>
            <a:lvl1pPr algn="ctr">
              <a:defRPr sz="1200"/>
            </a:lvl1pPr>
          </a:lstStyle>
          <a:p>
            <a:r>
              <a:rPr lang="en-GB" dirty="0"/>
              <a:t>icon</a:t>
            </a:r>
          </a:p>
        </p:txBody>
      </p:sp>
      <p:sp>
        <p:nvSpPr>
          <p:cNvPr id="12" name="Textplatzhalter 3">
            <a:extLst>
              <a:ext uri="{FF2B5EF4-FFF2-40B4-BE49-F238E27FC236}">
                <a16:creationId xmlns:a16="http://schemas.microsoft.com/office/drawing/2014/main" id="{C5E2EC30-C509-4C37-BAB6-550D496EE1BD}"/>
              </a:ext>
            </a:extLst>
          </p:cNvPr>
          <p:cNvSpPr>
            <a:spLocks noGrp="1"/>
          </p:cNvSpPr>
          <p:nvPr>
            <p:ph type="body" sz="quarter" idx="15" hasCustomPrompt="1"/>
          </p:nvPr>
        </p:nvSpPr>
        <p:spPr>
          <a:xfrm>
            <a:off x="3276601" y="1520825"/>
            <a:ext cx="5472113" cy="4679950"/>
          </a:xfrm>
        </p:spPr>
        <p:txBody>
          <a:bodyPr tIns="216000"/>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9" name="Straight Connector 8">
            <a:extLst>
              <a:ext uri="{FF2B5EF4-FFF2-40B4-BE49-F238E27FC236}">
                <a16:creationId xmlns:a16="http://schemas.microsoft.com/office/drawing/2014/main" id="{C2B90C5E-4267-4F82-9120-767370290A28}"/>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385147"/>
      </p:ext>
    </p:extLst>
  </p:cSld>
  <p:clrMapOvr>
    <a:masterClrMapping/>
  </p:clrMapOvr>
  <p:extLst>
    <p:ext uri="{DCECCB84-F9BA-43D5-87BE-67443E8EF086}">
      <p15:sldGuideLst xmlns:p15="http://schemas.microsoft.com/office/powerpoint/2012/main">
        <p15:guide id="1" orient="horz" pos="1117" userDrawn="1">
          <p15:clr>
            <a:srgbClr val="9FCC3B"/>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s and Box">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p>
            <a:fld id="{32AEBFA3-C990-4CCA-AF78-D4CA626830CA}" type="datetime1">
              <a:rPr lang="en-GB" smtClean="0"/>
              <a:t>22/08/2022</a:t>
            </a:fld>
            <a:endParaRPr lang="en-GB" dirty="0"/>
          </a:p>
        </p:txBody>
      </p:sp>
      <p:sp>
        <p:nvSpPr>
          <p:cNvPr id="5" name="Fußzeilenplatzhalter 4">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p>
            <a:r>
              <a:rPr lang="en-GB" dirty="0"/>
              <a:t>Presentation title</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7" name="Textplatzhalter 6">
            <a:extLst>
              <a:ext uri="{FF2B5EF4-FFF2-40B4-BE49-F238E27FC236}">
                <a16:creationId xmlns:a16="http://schemas.microsoft.com/office/drawing/2014/main" id="{EB4877D4-BCF0-41F5-B87F-635DCD109F99}"/>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2" name="Textplatzhalter 3">
            <a:extLst>
              <a:ext uri="{FF2B5EF4-FFF2-40B4-BE49-F238E27FC236}">
                <a16:creationId xmlns:a16="http://schemas.microsoft.com/office/drawing/2014/main" id="{D66F34DC-08A5-4548-B7E1-24FF887E7B4B}"/>
              </a:ext>
            </a:extLst>
          </p:cNvPr>
          <p:cNvSpPr>
            <a:spLocks noGrp="1"/>
          </p:cNvSpPr>
          <p:nvPr>
            <p:ph type="body" sz="quarter" idx="17" hasCustomPrompt="1"/>
          </p:nvPr>
        </p:nvSpPr>
        <p:spPr>
          <a:xfrm>
            <a:off x="395290" y="1520825"/>
            <a:ext cx="2592386" cy="4679950"/>
          </a:xfrm>
        </p:spPr>
        <p:txBody>
          <a:bodyPr tIns="216000"/>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3" name="Textplatzhalter 3">
            <a:extLst>
              <a:ext uri="{FF2B5EF4-FFF2-40B4-BE49-F238E27FC236}">
                <a16:creationId xmlns:a16="http://schemas.microsoft.com/office/drawing/2014/main" id="{633B4A2C-06C8-4B3E-851F-F88BF9432A69}"/>
              </a:ext>
            </a:extLst>
          </p:cNvPr>
          <p:cNvSpPr>
            <a:spLocks noGrp="1"/>
          </p:cNvSpPr>
          <p:nvPr>
            <p:ph type="body" sz="quarter" idx="18" hasCustomPrompt="1"/>
          </p:nvPr>
        </p:nvSpPr>
        <p:spPr>
          <a:xfrm>
            <a:off x="3276600" y="1520825"/>
            <a:ext cx="2590800" cy="4679950"/>
          </a:xfrm>
        </p:spPr>
        <p:txBody>
          <a:bodyPr tIns="216000"/>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4" name="Textplatzhalter 3">
            <a:extLst>
              <a:ext uri="{FF2B5EF4-FFF2-40B4-BE49-F238E27FC236}">
                <a16:creationId xmlns:a16="http://schemas.microsoft.com/office/drawing/2014/main" id="{128F2C44-589F-48FE-9BD3-AA286C4F5B1A}"/>
              </a:ext>
            </a:extLst>
          </p:cNvPr>
          <p:cNvSpPr>
            <a:spLocks noGrp="1"/>
          </p:cNvSpPr>
          <p:nvPr>
            <p:ph type="body" sz="quarter" idx="16" hasCustomPrompt="1"/>
          </p:nvPr>
        </p:nvSpPr>
        <p:spPr>
          <a:xfrm>
            <a:off x="6156326" y="1520825"/>
            <a:ext cx="2592388" cy="4679950"/>
          </a:xfrm>
          <a:solidFill>
            <a:srgbClr val="EFEEE5"/>
          </a:solidFill>
        </p:spPr>
        <p:txBody>
          <a:bodyPr lIns="252000" tIns="216000" rIns="252000" bIns="216000"/>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9" name="Straight Connector 8">
            <a:extLst>
              <a:ext uri="{FF2B5EF4-FFF2-40B4-BE49-F238E27FC236}">
                <a16:creationId xmlns:a16="http://schemas.microsoft.com/office/drawing/2014/main" id="{69BAF6CF-0E61-471A-966F-FCB7F94FDD29}"/>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100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ing and Title">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p>
            <a:fld id="{61B547EE-D8DF-43A4-B0D7-FA3BC25761F3}" type="datetime1">
              <a:rPr lang="en-GB" smtClean="0"/>
              <a:t>22/08/2022</a:t>
            </a:fld>
            <a:endParaRPr lang="en-GB" dirty="0"/>
          </a:p>
        </p:txBody>
      </p:sp>
      <p:sp>
        <p:nvSpPr>
          <p:cNvPr id="7" name="Fußzeilenplatzhalter 6">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p>
            <a:r>
              <a:rPr lang="en-GB" dirty="0"/>
              <a:t>Presentation title</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9" name="Textplatzhalter 6">
            <a:extLst>
              <a:ext uri="{FF2B5EF4-FFF2-40B4-BE49-F238E27FC236}">
                <a16:creationId xmlns:a16="http://schemas.microsoft.com/office/drawing/2014/main" id="{807EACE0-C5D1-49CA-AEFF-85DC4661D67F}"/>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1" name="Textplatzhalter 3">
            <a:extLst>
              <a:ext uri="{FF2B5EF4-FFF2-40B4-BE49-F238E27FC236}">
                <a16:creationId xmlns:a16="http://schemas.microsoft.com/office/drawing/2014/main" id="{A2EB70C0-3F19-490D-987A-F22DDC7BBD80}"/>
              </a:ext>
            </a:extLst>
          </p:cNvPr>
          <p:cNvSpPr>
            <a:spLocks noGrp="1"/>
          </p:cNvSpPr>
          <p:nvPr>
            <p:ph type="body" sz="quarter" idx="18" hasCustomPrompt="1"/>
          </p:nvPr>
        </p:nvSpPr>
        <p:spPr>
          <a:xfrm>
            <a:off x="395290" y="1484313"/>
            <a:ext cx="8353424" cy="302652"/>
          </a:xfrm>
        </p:spPr>
        <p:txBody>
          <a:bodyPr/>
          <a:lstStyle>
            <a:lvl1pPr marL="0" indent="0" algn="l">
              <a:tabLst>
                <a:tab pos="360000" algn="l"/>
              </a:tabLst>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Main Title (First level)</a:t>
            </a:r>
          </a:p>
        </p:txBody>
      </p:sp>
      <p:cxnSp>
        <p:nvCxnSpPr>
          <p:cNvPr id="10" name="Straight Connector 9">
            <a:extLst>
              <a:ext uri="{FF2B5EF4-FFF2-40B4-BE49-F238E27FC236}">
                <a16:creationId xmlns:a16="http://schemas.microsoft.com/office/drawing/2014/main" id="{DD383C83-3BC0-4FA7-BA81-9AAF22C809D3}"/>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780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9" name="Textplatzhalter 6">
            <a:extLst>
              <a:ext uri="{FF2B5EF4-FFF2-40B4-BE49-F238E27FC236}">
                <a16:creationId xmlns:a16="http://schemas.microsoft.com/office/drawing/2014/main" id="{807EACE0-C5D1-49CA-AEFF-85DC4661D67F}"/>
              </a:ext>
            </a:extLst>
          </p:cNvPr>
          <p:cNvSpPr>
            <a:spLocks noGrp="1"/>
          </p:cNvSpPr>
          <p:nvPr>
            <p:ph type="body" sz="quarter" idx="13" hasCustomPrompt="1"/>
          </p:nvPr>
        </p:nvSpPr>
        <p:spPr>
          <a:xfrm>
            <a:off x="395288" y="368301"/>
            <a:ext cx="8353425" cy="720725"/>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p:txBody>
      </p:sp>
    </p:spTree>
    <p:extLst>
      <p:ext uri="{BB962C8B-B14F-4D97-AF65-F5344CB8AC3E}">
        <p14:creationId xmlns:p14="http://schemas.microsoft.com/office/powerpoint/2010/main" val="1038817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p>
            <a:fld id="{C5FC2FFA-6D25-4ADE-950B-29DB0840847E}" type="datetime1">
              <a:rPr lang="en-GB" smtClean="0"/>
              <a:t>22/08/2022</a:t>
            </a:fld>
            <a:endParaRPr lang="en-GB" dirty="0"/>
          </a:p>
        </p:txBody>
      </p:sp>
      <p:sp>
        <p:nvSpPr>
          <p:cNvPr id="7" name="Fußzeilenplatzhalter 6">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p>
            <a:r>
              <a:rPr lang="en-GB" dirty="0"/>
              <a:t>Presentation title</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en-GB" smtClean="0"/>
              <a:t>‹#›</a:t>
            </a:fld>
            <a:endParaRPr lang="en-GB" dirty="0"/>
          </a:p>
        </p:txBody>
      </p:sp>
      <p:sp>
        <p:nvSpPr>
          <p:cNvPr id="9" name="Textplatzhalter 6">
            <a:extLst>
              <a:ext uri="{FF2B5EF4-FFF2-40B4-BE49-F238E27FC236}">
                <a16:creationId xmlns:a16="http://schemas.microsoft.com/office/drawing/2014/main" id="{807EACE0-C5D1-49CA-AEFF-85DC4661D67F}"/>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cxnSp>
        <p:nvCxnSpPr>
          <p:cNvPr id="10" name="Straight Connector 9">
            <a:extLst>
              <a:ext uri="{FF2B5EF4-FFF2-40B4-BE49-F238E27FC236}">
                <a16:creationId xmlns:a16="http://schemas.microsoft.com/office/drawing/2014/main" id="{AD5653B7-E678-4C40-B17C-BF5CC07FE346}"/>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779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ECF68D89-E961-4DB4-93B2-E48325FC09B4}"/>
              </a:ext>
            </a:extLst>
          </p:cNvPr>
          <p:cNvSpPr>
            <a:spLocks noGrp="1"/>
          </p:cNvSpPr>
          <p:nvPr>
            <p:ph type="dt" sz="half" idx="10"/>
          </p:nvPr>
        </p:nvSpPr>
        <p:spPr/>
        <p:txBody>
          <a:bodyPr/>
          <a:lstStyle/>
          <a:p>
            <a:fld id="{B1129BBC-C93A-41F2-A3B4-CA69315BD05D}" type="datetime1">
              <a:rPr lang="en-GB" smtClean="0"/>
              <a:t>22/08/2022</a:t>
            </a:fld>
            <a:endParaRPr lang="en-GB" dirty="0"/>
          </a:p>
        </p:txBody>
      </p:sp>
      <p:sp>
        <p:nvSpPr>
          <p:cNvPr id="6" name="Fußzeilenplatzhalter 5">
            <a:extLst>
              <a:ext uri="{FF2B5EF4-FFF2-40B4-BE49-F238E27FC236}">
                <a16:creationId xmlns:a16="http://schemas.microsoft.com/office/drawing/2014/main" id="{A4C023A7-5F25-4081-ADAE-1A83571139CE}"/>
              </a:ext>
            </a:extLst>
          </p:cNvPr>
          <p:cNvSpPr>
            <a:spLocks noGrp="1"/>
          </p:cNvSpPr>
          <p:nvPr>
            <p:ph type="ftr" sz="quarter" idx="11"/>
          </p:nvPr>
        </p:nvSpPr>
        <p:spPr/>
        <p:txBody>
          <a:bodyPr/>
          <a:lstStyle/>
          <a:p>
            <a:r>
              <a:rPr lang="en-GB" dirty="0"/>
              <a:t>Presentation title</a:t>
            </a:r>
          </a:p>
        </p:txBody>
      </p:sp>
      <p:sp>
        <p:nvSpPr>
          <p:cNvPr id="7" name="Foliennummernplatzhalter 6">
            <a:extLst>
              <a:ext uri="{FF2B5EF4-FFF2-40B4-BE49-F238E27FC236}">
                <a16:creationId xmlns:a16="http://schemas.microsoft.com/office/drawing/2014/main" id="{9ADA23FD-9046-4D68-8042-6EAA9D043A0B}"/>
              </a:ext>
            </a:extLst>
          </p:cNvPr>
          <p:cNvSpPr>
            <a:spLocks noGrp="1"/>
          </p:cNvSpPr>
          <p:nvPr>
            <p:ph type="sldNum" sz="quarter" idx="12"/>
          </p:nvPr>
        </p:nvSpPr>
        <p:spPr/>
        <p:txBody>
          <a:bodyPr/>
          <a:lstStyle/>
          <a:p>
            <a:fld id="{0A6ABA92-B65E-42F5-BB28-73DA50746AED}" type="slidenum">
              <a:rPr lang="en-GB" smtClean="0"/>
              <a:t>‹#›</a:t>
            </a:fld>
            <a:endParaRPr lang="en-GB" dirty="0"/>
          </a:p>
        </p:txBody>
      </p:sp>
      <p:cxnSp>
        <p:nvCxnSpPr>
          <p:cNvPr id="8" name="Straight Connector 7">
            <a:extLst>
              <a:ext uri="{FF2B5EF4-FFF2-40B4-BE49-F238E27FC236}">
                <a16:creationId xmlns:a16="http://schemas.microsoft.com/office/drawing/2014/main" id="{EF0F95C8-BF3D-46F0-9FAE-FF56B5BC3D51}"/>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644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E3CA846-BBFE-43AF-A758-0AFD9FED8F1F}"/>
              </a:ext>
            </a:extLst>
          </p:cNvPr>
          <p:cNvSpPr>
            <a:spLocks noGrp="1"/>
          </p:cNvSpPr>
          <p:nvPr>
            <p:ph type="dt" sz="half" idx="10"/>
          </p:nvPr>
        </p:nvSpPr>
        <p:spPr/>
        <p:txBody>
          <a:bodyPr/>
          <a:lstStyle/>
          <a:p>
            <a:fld id="{11B67853-7015-44DA-9013-0425652CC1DA}" type="datetime1">
              <a:rPr lang="en-GB" smtClean="0"/>
              <a:t>22/08/2022</a:t>
            </a:fld>
            <a:endParaRPr lang="en-GB" dirty="0"/>
          </a:p>
        </p:txBody>
      </p:sp>
      <p:sp>
        <p:nvSpPr>
          <p:cNvPr id="4" name="Fußzeilenplatzhalter 3">
            <a:extLst>
              <a:ext uri="{FF2B5EF4-FFF2-40B4-BE49-F238E27FC236}">
                <a16:creationId xmlns:a16="http://schemas.microsoft.com/office/drawing/2014/main" id="{BDA7E9EF-7738-4971-BC5F-A9A7FA0EC17E}"/>
              </a:ext>
            </a:extLst>
          </p:cNvPr>
          <p:cNvSpPr>
            <a:spLocks noGrp="1"/>
          </p:cNvSpPr>
          <p:nvPr>
            <p:ph type="ftr" sz="quarter" idx="11"/>
          </p:nvPr>
        </p:nvSpPr>
        <p:spPr/>
        <p:txBody>
          <a:bodyPr/>
          <a:lstStyle/>
          <a:p>
            <a:r>
              <a:rPr lang="en-GB" dirty="0"/>
              <a:t>Presentation title</a:t>
            </a:r>
          </a:p>
        </p:txBody>
      </p:sp>
      <p:sp>
        <p:nvSpPr>
          <p:cNvPr id="5" name="Foliennummernplatzhalter 4">
            <a:extLst>
              <a:ext uri="{FF2B5EF4-FFF2-40B4-BE49-F238E27FC236}">
                <a16:creationId xmlns:a16="http://schemas.microsoft.com/office/drawing/2014/main" id="{7277CC8C-E8C3-4DF9-893E-1E0CD959E9FB}"/>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6" name="Textplatzhalter 6">
            <a:extLst>
              <a:ext uri="{FF2B5EF4-FFF2-40B4-BE49-F238E27FC236}">
                <a16:creationId xmlns:a16="http://schemas.microsoft.com/office/drawing/2014/main" id="{371A4BD7-4F19-4A5D-8418-2B3EF3AACEBB}"/>
              </a:ext>
            </a:extLst>
          </p:cNvPr>
          <p:cNvSpPr>
            <a:spLocks noGrp="1"/>
          </p:cNvSpPr>
          <p:nvPr>
            <p:ph type="body" sz="quarter" idx="13" hasCustomPrompt="1"/>
          </p:nvPr>
        </p:nvSpPr>
        <p:spPr>
          <a:xfrm>
            <a:off x="395288" y="333375"/>
            <a:ext cx="8353425" cy="539750"/>
          </a:xfrm>
        </p:spPr>
        <p:txBody>
          <a:bodyPr/>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8" name="Textplatzhalter 7">
            <a:extLst>
              <a:ext uri="{FF2B5EF4-FFF2-40B4-BE49-F238E27FC236}">
                <a16:creationId xmlns:a16="http://schemas.microsoft.com/office/drawing/2014/main" id="{59488B8F-307B-49F7-A0FE-0E5D42759650}"/>
              </a:ext>
            </a:extLst>
          </p:cNvPr>
          <p:cNvSpPr>
            <a:spLocks noGrp="1"/>
          </p:cNvSpPr>
          <p:nvPr>
            <p:ph type="body" sz="quarter" idx="14" hasCustomPrompt="1"/>
          </p:nvPr>
        </p:nvSpPr>
        <p:spPr/>
        <p:txBody>
          <a:bodyPr numCol="2" spcCol="288000"/>
          <a:lstStyle>
            <a:lvl1pPr>
              <a:lnSpc>
                <a:spcPts val="1300"/>
              </a:lnSpc>
              <a:defRPr sz="1000" cap="none" baseline="0">
                <a:solidFill>
                  <a:schemeClr val="tx1"/>
                </a:solidFill>
              </a:defRPr>
            </a:lvl1pPr>
            <a:lvl2pPr marL="180000" indent="-180000">
              <a:lnSpc>
                <a:spcPts val="1300"/>
              </a:lnSpc>
              <a:buFont typeface="Verlag Office" pitchFamily="2" charset="0"/>
              <a:buChar char="•"/>
              <a:defRPr sz="1000"/>
            </a:lvl2pPr>
            <a:lvl3pPr marL="360000" indent="-180000">
              <a:lnSpc>
                <a:spcPts val="1300"/>
              </a:lnSpc>
              <a:buFont typeface="Verlag Office" pitchFamily="2" charset="0"/>
              <a:buChar char="–"/>
              <a:defRPr sz="1000"/>
            </a:lvl3pPr>
            <a:lvl4pPr marL="540000" indent="-180000">
              <a:lnSpc>
                <a:spcPts val="1300"/>
              </a:lnSpc>
              <a:buFont typeface="Verlag Office" pitchFamily="2" charset="0"/>
              <a:buChar char="&gt;"/>
              <a:defRPr sz="1000"/>
            </a:lvl4pPr>
            <a:lvl5pPr marL="720000">
              <a:lnSpc>
                <a:spcPts val="1300"/>
              </a:lnSpc>
              <a:defRPr sz="1000"/>
            </a:lvl5pPr>
          </a:lstStyle>
          <a:p>
            <a:pPr lvl="0"/>
            <a:r>
              <a:rPr lang="en-GB" dirty="0"/>
              <a:t>Text (first level)</a:t>
            </a:r>
          </a:p>
          <a:p>
            <a:pPr lvl="1"/>
            <a:r>
              <a:rPr lang="en-GB" dirty="0"/>
              <a:t>List item (second level)</a:t>
            </a:r>
          </a:p>
          <a:p>
            <a:pPr lvl="2"/>
            <a:r>
              <a:rPr lang="en-GB" dirty="0"/>
              <a:t>List item (third level)</a:t>
            </a:r>
          </a:p>
          <a:p>
            <a:pPr lvl="3"/>
            <a:r>
              <a:rPr lang="en-GB" dirty="0"/>
              <a:t>List item (fourth level)</a:t>
            </a:r>
          </a:p>
          <a:p>
            <a:pPr lvl="4"/>
            <a:r>
              <a:rPr lang="en-GB" dirty="0"/>
              <a:t>List item (fifth level)</a:t>
            </a:r>
          </a:p>
        </p:txBody>
      </p:sp>
      <p:cxnSp>
        <p:nvCxnSpPr>
          <p:cNvPr id="7" name="Straight Connector 6">
            <a:extLst>
              <a:ext uri="{FF2B5EF4-FFF2-40B4-BE49-F238E27FC236}">
                <a16:creationId xmlns:a16="http://schemas.microsoft.com/office/drawing/2014/main" id="{C95F4677-1F73-46DD-993F-A254F886EEA0}"/>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104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 Contacts">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pic>
        <p:nvPicPr>
          <p:cNvPr id="3" name="Grafik 2">
            <a:extLst>
              <a:ext uri="{FF2B5EF4-FFF2-40B4-BE49-F238E27FC236}">
                <a16:creationId xmlns:a16="http://schemas.microsoft.com/office/drawing/2014/main" id="{C285DD4F-A575-4831-8425-6280A146F4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429002"/>
            <a:ext cx="9144000" cy="2776451"/>
          </a:xfrm>
          <a:prstGeom prst="rect">
            <a:avLst/>
          </a:prstGeom>
        </p:spPr>
      </p:pic>
      <p:sp>
        <p:nvSpPr>
          <p:cNvPr id="8" name="Textplatzhalter 3">
            <a:extLst>
              <a:ext uri="{FF2B5EF4-FFF2-40B4-BE49-F238E27FC236}">
                <a16:creationId xmlns:a16="http://schemas.microsoft.com/office/drawing/2014/main" id="{614DB090-23EC-449E-9AAA-ECB4EADA5346}"/>
              </a:ext>
            </a:extLst>
          </p:cNvPr>
          <p:cNvSpPr>
            <a:spLocks noGrp="1"/>
          </p:cNvSpPr>
          <p:nvPr>
            <p:ph type="body" sz="quarter" idx="31" hasCustomPrompt="1"/>
          </p:nvPr>
        </p:nvSpPr>
        <p:spPr>
          <a:xfrm>
            <a:off x="1835946" y="1484313"/>
            <a:ext cx="2592386" cy="1187450"/>
          </a:xfrm>
        </p:spPr>
        <p:txBody>
          <a:bodyPr/>
          <a:lstStyle>
            <a:lvl1pPr marL="0" indent="0" algn="ctr">
              <a:lnSpc>
                <a:spcPts val="1300"/>
              </a:lnSpc>
              <a:spcAft>
                <a:spcPts val="0"/>
              </a:spcAft>
              <a:tabLst>
                <a:tab pos="360000" algn="l"/>
              </a:tabLst>
              <a:defRPr sz="1000" cap="none" baseline="0">
                <a:solidFill>
                  <a:schemeClr val="tx1"/>
                </a:solidFill>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Contact details</a:t>
            </a:r>
          </a:p>
        </p:txBody>
      </p:sp>
      <p:sp>
        <p:nvSpPr>
          <p:cNvPr id="9" name="Textplatzhalter 3">
            <a:extLst>
              <a:ext uri="{FF2B5EF4-FFF2-40B4-BE49-F238E27FC236}">
                <a16:creationId xmlns:a16="http://schemas.microsoft.com/office/drawing/2014/main" id="{B9EC759B-2D94-4CC1-B561-76CEA2C9EAFE}"/>
              </a:ext>
            </a:extLst>
          </p:cNvPr>
          <p:cNvSpPr>
            <a:spLocks noGrp="1"/>
          </p:cNvSpPr>
          <p:nvPr>
            <p:ph type="body" sz="quarter" idx="32" hasCustomPrompt="1"/>
          </p:nvPr>
        </p:nvSpPr>
        <p:spPr>
          <a:xfrm>
            <a:off x="4716465" y="1484313"/>
            <a:ext cx="2592386" cy="1187450"/>
          </a:xfrm>
        </p:spPr>
        <p:txBody>
          <a:bodyPr/>
          <a:lstStyle>
            <a:lvl1pPr marL="0" indent="0" algn="ctr">
              <a:lnSpc>
                <a:spcPts val="1300"/>
              </a:lnSpc>
              <a:spcAft>
                <a:spcPts val="0"/>
              </a:spcAft>
              <a:tabLst>
                <a:tab pos="360000" algn="l"/>
              </a:tabLst>
              <a:defRPr sz="1000" cap="none" baseline="0">
                <a:solidFill>
                  <a:schemeClr val="tx1"/>
                </a:solidFill>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Contact details</a:t>
            </a:r>
          </a:p>
        </p:txBody>
      </p:sp>
    </p:spTree>
    <p:extLst>
      <p:ext uri="{BB962C8B-B14F-4D97-AF65-F5344CB8AC3E}">
        <p14:creationId xmlns:p14="http://schemas.microsoft.com/office/powerpoint/2010/main" val="268318691"/>
      </p:ext>
    </p:extLst>
  </p:cSld>
  <p:clrMapOvr>
    <a:masterClrMapping/>
  </p:clrMapOvr>
  <p:extLst>
    <p:ext uri="{DCECCB84-F9BA-43D5-87BE-67443E8EF086}">
      <p15:sldGuideLst xmlns:p15="http://schemas.microsoft.com/office/powerpoint/2012/main">
        <p15:guide id="1" orient="horz" pos="2160" userDrawn="1">
          <p15:clr>
            <a:srgbClr val="9FCC3B"/>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 Contacts">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pic>
        <p:nvPicPr>
          <p:cNvPr id="3" name="Grafik 2">
            <a:extLst>
              <a:ext uri="{FF2B5EF4-FFF2-40B4-BE49-F238E27FC236}">
                <a16:creationId xmlns:a16="http://schemas.microsoft.com/office/drawing/2014/main" id="{C285DD4F-A575-4831-8425-6280A146F4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429002"/>
            <a:ext cx="9144000" cy="2776451"/>
          </a:xfrm>
          <a:prstGeom prst="rect">
            <a:avLst/>
          </a:prstGeom>
        </p:spPr>
      </p:pic>
      <p:sp>
        <p:nvSpPr>
          <p:cNvPr id="8" name="Textplatzhalter 3">
            <a:extLst>
              <a:ext uri="{FF2B5EF4-FFF2-40B4-BE49-F238E27FC236}">
                <a16:creationId xmlns:a16="http://schemas.microsoft.com/office/drawing/2014/main" id="{614DB090-23EC-449E-9AAA-ECB4EADA5346}"/>
              </a:ext>
            </a:extLst>
          </p:cNvPr>
          <p:cNvSpPr>
            <a:spLocks noGrp="1"/>
          </p:cNvSpPr>
          <p:nvPr>
            <p:ph type="body" sz="quarter" idx="31" hasCustomPrompt="1"/>
          </p:nvPr>
        </p:nvSpPr>
        <p:spPr>
          <a:xfrm>
            <a:off x="395288" y="1484313"/>
            <a:ext cx="2592387" cy="1187450"/>
          </a:xfrm>
        </p:spPr>
        <p:txBody>
          <a:bodyPr/>
          <a:lstStyle>
            <a:lvl1pPr marL="0" indent="0" algn="ctr">
              <a:lnSpc>
                <a:spcPts val="1300"/>
              </a:lnSpc>
              <a:spcAft>
                <a:spcPts val="0"/>
              </a:spcAft>
              <a:tabLst>
                <a:tab pos="360000" algn="l"/>
              </a:tabLst>
              <a:defRPr sz="1000" cap="none" baseline="0">
                <a:solidFill>
                  <a:schemeClr val="tx1"/>
                </a:solidFill>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Contact details</a:t>
            </a:r>
          </a:p>
        </p:txBody>
      </p:sp>
      <p:sp>
        <p:nvSpPr>
          <p:cNvPr id="9" name="Textplatzhalter 3">
            <a:extLst>
              <a:ext uri="{FF2B5EF4-FFF2-40B4-BE49-F238E27FC236}">
                <a16:creationId xmlns:a16="http://schemas.microsoft.com/office/drawing/2014/main" id="{B9EC759B-2D94-4CC1-B561-76CEA2C9EAFE}"/>
              </a:ext>
            </a:extLst>
          </p:cNvPr>
          <p:cNvSpPr>
            <a:spLocks noGrp="1"/>
          </p:cNvSpPr>
          <p:nvPr>
            <p:ph type="body" sz="quarter" idx="32" hasCustomPrompt="1"/>
          </p:nvPr>
        </p:nvSpPr>
        <p:spPr>
          <a:xfrm>
            <a:off x="3276600" y="1484313"/>
            <a:ext cx="2590800" cy="1187450"/>
          </a:xfrm>
        </p:spPr>
        <p:txBody>
          <a:bodyPr/>
          <a:lstStyle>
            <a:lvl1pPr marL="0" indent="0" algn="ctr">
              <a:lnSpc>
                <a:spcPts val="1300"/>
              </a:lnSpc>
              <a:spcAft>
                <a:spcPts val="0"/>
              </a:spcAft>
              <a:tabLst>
                <a:tab pos="360000" algn="l"/>
              </a:tabLst>
              <a:defRPr sz="1000" cap="none" baseline="0">
                <a:solidFill>
                  <a:schemeClr val="tx1"/>
                </a:solidFill>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Contact details</a:t>
            </a:r>
          </a:p>
        </p:txBody>
      </p:sp>
      <p:sp>
        <p:nvSpPr>
          <p:cNvPr id="6" name="Textplatzhalter 3">
            <a:extLst>
              <a:ext uri="{FF2B5EF4-FFF2-40B4-BE49-F238E27FC236}">
                <a16:creationId xmlns:a16="http://schemas.microsoft.com/office/drawing/2014/main" id="{A61F780C-934A-4927-B29D-2F388EE56A3F}"/>
              </a:ext>
            </a:extLst>
          </p:cNvPr>
          <p:cNvSpPr>
            <a:spLocks noGrp="1"/>
          </p:cNvSpPr>
          <p:nvPr>
            <p:ph type="body" sz="quarter" idx="33" hasCustomPrompt="1"/>
          </p:nvPr>
        </p:nvSpPr>
        <p:spPr>
          <a:xfrm>
            <a:off x="6157913" y="1484314"/>
            <a:ext cx="2590800" cy="1187450"/>
          </a:xfrm>
        </p:spPr>
        <p:txBody>
          <a:bodyPr/>
          <a:lstStyle>
            <a:lvl1pPr marL="0" indent="0" algn="ctr">
              <a:lnSpc>
                <a:spcPts val="1300"/>
              </a:lnSpc>
              <a:spcAft>
                <a:spcPts val="0"/>
              </a:spcAft>
              <a:tabLst>
                <a:tab pos="360000" algn="l"/>
              </a:tabLst>
              <a:defRPr sz="1000" cap="none" baseline="0">
                <a:solidFill>
                  <a:schemeClr val="tx1"/>
                </a:solidFill>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Contact details</a:t>
            </a:r>
          </a:p>
        </p:txBody>
      </p:sp>
    </p:spTree>
    <p:extLst>
      <p:ext uri="{BB962C8B-B14F-4D97-AF65-F5344CB8AC3E}">
        <p14:creationId xmlns:p14="http://schemas.microsoft.com/office/powerpoint/2010/main" val="2745542461"/>
      </p:ext>
    </p:extLst>
  </p:cSld>
  <p:clrMapOvr>
    <a:masterClrMapping/>
  </p:clrMapOvr>
  <p:extLst>
    <p:ext uri="{DCECCB84-F9BA-43D5-87BE-67443E8EF086}">
      <p15:sldGuideLst xmlns:p15="http://schemas.microsoft.com/office/powerpoint/2012/main">
        <p15:guide id="1" orient="horz" pos="2160" userDrawn="1">
          <p15:clr>
            <a:srgbClr val="9FCC3B"/>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2 Contacts (blue)">
    <p:spTree>
      <p:nvGrpSpPr>
        <p:cNvPr id="1" name=""/>
        <p:cNvGrpSpPr/>
        <p:nvPr/>
      </p:nvGrpSpPr>
      <p:grpSpPr>
        <a:xfrm>
          <a:off x="0" y="0"/>
          <a:ext cx="0" cy="0"/>
          <a:chOff x="0" y="0"/>
          <a:chExt cx="0" cy="0"/>
        </a:xfrm>
      </p:grpSpPr>
      <p:sp>
        <p:nvSpPr>
          <p:cNvPr id="12" name="Rechteck 4">
            <a:extLst>
              <a:ext uri="{FF2B5EF4-FFF2-40B4-BE49-F238E27FC236}">
                <a16:creationId xmlns:a16="http://schemas.microsoft.com/office/drawing/2014/main" id="{E2C7BFCA-E58B-4121-870C-B2AA82A7599B}"/>
              </a:ext>
            </a:extLst>
          </p:cNvPr>
          <p:cNvSpPr/>
          <p:nvPr userDrawn="1"/>
        </p:nvSpPr>
        <p:spPr>
          <a:xfrm>
            <a:off x="0" y="3429001"/>
            <a:ext cx="9144000" cy="2771774"/>
          </a:xfrm>
          <a:prstGeom prst="rect">
            <a:avLst/>
          </a:prstGeom>
          <a:solidFill>
            <a:srgbClr val="14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CH" sz="1200" dirty="0" err="1"/>
          </a:p>
        </p:txBody>
      </p:sp>
      <p:sp>
        <p:nvSpPr>
          <p:cNvPr id="8" name="Textplatzhalter 3">
            <a:extLst>
              <a:ext uri="{FF2B5EF4-FFF2-40B4-BE49-F238E27FC236}">
                <a16:creationId xmlns:a16="http://schemas.microsoft.com/office/drawing/2014/main" id="{614DB090-23EC-449E-9AAA-ECB4EADA5346}"/>
              </a:ext>
            </a:extLst>
          </p:cNvPr>
          <p:cNvSpPr>
            <a:spLocks noGrp="1"/>
          </p:cNvSpPr>
          <p:nvPr>
            <p:ph type="body" sz="quarter" idx="31" hasCustomPrompt="1"/>
          </p:nvPr>
        </p:nvSpPr>
        <p:spPr>
          <a:xfrm>
            <a:off x="1835946" y="1484313"/>
            <a:ext cx="2592386" cy="1187450"/>
          </a:xfrm>
        </p:spPr>
        <p:txBody>
          <a:bodyPr/>
          <a:lstStyle>
            <a:lvl1pPr marL="0" indent="0" algn="ctr">
              <a:lnSpc>
                <a:spcPts val="1300"/>
              </a:lnSpc>
              <a:spcAft>
                <a:spcPts val="0"/>
              </a:spcAft>
              <a:tabLst>
                <a:tab pos="360000" algn="l"/>
              </a:tabLst>
              <a:defRPr sz="1000" cap="none" baseline="0">
                <a:solidFill>
                  <a:schemeClr val="tx1"/>
                </a:solidFill>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Contact details</a:t>
            </a:r>
          </a:p>
        </p:txBody>
      </p:sp>
      <p:sp>
        <p:nvSpPr>
          <p:cNvPr id="9" name="Textplatzhalter 3">
            <a:extLst>
              <a:ext uri="{FF2B5EF4-FFF2-40B4-BE49-F238E27FC236}">
                <a16:creationId xmlns:a16="http://schemas.microsoft.com/office/drawing/2014/main" id="{B9EC759B-2D94-4CC1-B561-76CEA2C9EAFE}"/>
              </a:ext>
            </a:extLst>
          </p:cNvPr>
          <p:cNvSpPr>
            <a:spLocks noGrp="1"/>
          </p:cNvSpPr>
          <p:nvPr>
            <p:ph type="body" sz="quarter" idx="32" hasCustomPrompt="1"/>
          </p:nvPr>
        </p:nvSpPr>
        <p:spPr>
          <a:xfrm>
            <a:off x="4716465" y="1484313"/>
            <a:ext cx="2592386" cy="1187450"/>
          </a:xfrm>
        </p:spPr>
        <p:txBody>
          <a:bodyPr/>
          <a:lstStyle>
            <a:lvl1pPr marL="0" indent="0" algn="ctr">
              <a:lnSpc>
                <a:spcPts val="1300"/>
              </a:lnSpc>
              <a:spcAft>
                <a:spcPts val="0"/>
              </a:spcAft>
              <a:tabLst>
                <a:tab pos="360000" algn="l"/>
              </a:tabLst>
              <a:defRPr sz="1000" cap="none" baseline="0">
                <a:solidFill>
                  <a:schemeClr val="tx1"/>
                </a:solidFill>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Contact details</a:t>
            </a:r>
          </a:p>
        </p:txBody>
      </p:sp>
      <p:pic>
        <p:nvPicPr>
          <p:cNvPr id="7"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pic>
        <p:nvPicPr>
          <p:cNvPr id="11" name="Grafik 6">
            <a:extLst>
              <a:ext uri="{FF2B5EF4-FFF2-40B4-BE49-F238E27FC236}">
                <a16:creationId xmlns:a16="http://schemas.microsoft.com/office/drawing/2014/main" id="{A749B8C5-0BEC-2246-A365-A1B2C116FC9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508557" y="3955505"/>
            <a:ext cx="3938299" cy="1794974"/>
          </a:xfrm>
          <a:prstGeom prst="rect">
            <a:avLst/>
          </a:prstGeom>
        </p:spPr>
      </p:pic>
    </p:spTree>
    <p:extLst>
      <p:ext uri="{BB962C8B-B14F-4D97-AF65-F5344CB8AC3E}">
        <p14:creationId xmlns:p14="http://schemas.microsoft.com/office/powerpoint/2010/main" val="581611429"/>
      </p:ext>
    </p:extLst>
  </p:cSld>
  <p:clrMapOvr>
    <a:masterClrMapping/>
  </p:clrMapOvr>
  <p:extLst>
    <p:ext uri="{DCECCB84-F9BA-43D5-87BE-67443E8EF086}">
      <p15:sldGuideLst xmlns:p15="http://schemas.microsoft.com/office/powerpoint/2012/main">
        <p15:guide id="1" orient="horz" pos="2160" userDrawn="1">
          <p15:clr>
            <a:srgbClr val="9FCC3B"/>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3 Contacts (blue)">
    <p:spTree>
      <p:nvGrpSpPr>
        <p:cNvPr id="1" name=""/>
        <p:cNvGrpSpPr/>
        <p:nvPr/>
      </p:nvGrpSpPr>
      <p:grpSpPr>
        <a:xfrm>
          <a:off x="0" y="0"/>
          <a:ext cx="0" cy="0"/>
          <a:chOff x="0" y="0"/>
          <a:chExt cx="0" cy="0"/>
        </a:xfrm>
      </p:grpSpPr>
      <p:sp>
        <p:nvSpPr>
          <p:cNvPr id="14" name="Rechteck 4">
            <a:extLst>
              <a:ext uri="{FF2B5EF4-FFF2-40B4-BE49-F238E27FC236}">
                <a16:creationId xmlns:a16="http://schemas.microsoft.com/office/drawing/2014/main" id="{E2C7BFCA-E58B-4121-870C-B2AA82A7599B}"/>
              </a:ext>
            </a:extLst>
          </p:cNvPr>
          <p:cNvSpPr/>
          <p:nvPr userDrawn="1"/>
        </p:nvSpPr>
        <p:spPr>
          <a:xfrm>
            <a:off x="0" y="3429001"/>
            <a:ext cx="9144000" cy="2771774"/>
          </a:xfrm>
          <a:prstGeom prst="rect">
            <a:avLst/>
          </a:prstGeom>
          <a:solidFill>
            <a:srgbClr val="14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CH" sz="1200" dirty="0" err="1"/>
          </a:p>
        </p:txBody>
      </p:sp>
      <p:sp>
        <p:nvSpPr>
          <p:cNvPr id="8" name="Textplatzhalter 3">
            <a:extLst>
              <a:ext uri="{FF2B5EF4-FFF2-40B4-BE49-F238E27FC236}">
                <a16:creationId xmlns:a16="http://schemas.microsoft.com/office/drawing/2014/main" id="{614DB090-23EC-449E-9AAA-ECB4EADA5346}"/>
              </a:ext>
            </a:extLst>
          </p:cNvPr>
          <p:cNvSpPr>
            <a:spLocks noGrp="1"/>
          </p:cNvSpPr>
          <p:nvPr>
            <p:ph type="body" sz="quarter" idx="31" hasCustomPrompt="1"/>
          </p:nvPr>
        </p:nvSpPr>
        <p:spPr>
          <a:xfrm>
            <a:off x="395288" y="1484313"/>
            <a:ext cx="2592387" cy="1187450"/>
          </a:xfrm>
        </p:spPr>
        <p:txBody>
          <a:bodyPr/>
          <a:lstStyle>
            <a:lvl1pPr marL="0" indent="0" algn="ctr">
              <a:lnSpc>
                <a:spcPts val="1300"/>
              </a:lnSpc>
              <a:spcAft>
                <a:spcPts val="0"/>
              </a:spcAft>
              <a:tabLst>
                <a:tab pos="360000" algn="l"/>
              </a:tabLst>
              <a:defRPr sz="1000" cap="none" baseline="0">
                <a:solidFill>
                  <a:schemeClr val="tx1"/>
                </a:solidFill>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Contact details</a:t>
            </a:r>
          </a:p>
        </p:txBody>
      </p:sp>
      <p:sp>
        <p:nvSpPr>
          <p:cNvPr id="9" name="Textplatzhalter 3">
            <a:extLst>
              <a:ext uri="{FF2B5EF4-FFF2-40B4-BE49-F238E27FC236}">
                <a16:creationId xmlns:a16="http://schemas.microsoft.com/office/drawing/2014/main" id="{B9EC759B-2D94-4CC1-B561-76CEA2C9EAFE}"/>
              </a:ext>
            </a:extLst>
          </p:cNvPr>
          <p:cNvSpPr>
            <a:spLocks noGrp="1"/>
          </p:cNvSpPr>
          <p:nvPr>
            <p:ph type="body" sz="quarter" idx="32" hasCustomPrompt="1"/>
          </p:nvPr>
        </p:nvSpPr>
        <p:spPr>
          <a:xfrm>
            <a:off x="3276600" y="1484313"/>
            <a:ext cx="2590800" cy="1187450"/>
          </a:xfrm>
        </p:spPr>
        <p:txBody>
          <a:bodyPr/>
          <a:lstStyle>
            <a:lvl1pPr marL="0" indent="0" algn="ctr">
              <a:lnSpc>
                <a:spcPts val="1300"/>
              </a:lnSpc>
              <a:spcAft>
                <a:spcPts val="0"/>
              </a:spcAft>
              <a:tabLst>
                <a:tab pos="360000" algn="l"/>
              </a:tabLst>
              <a:defRPr sz="1000" cap="none" baseline="0">
                <a:solidFill>
                  <a:schemeClr val="tx1"/>
                </a:solidFill>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Contact details</a:t>
            </a:r>
          </a:p>
        </p:txBody>
      </p:sp>
      <p:sp>
        <p:nvSpPr>
          <p:cNvPr id="6" name="Textplatzhalter 3">
            <a:extLst>
              <a:ext uri="{FF2B5EF4-FFF2-40B4-BE49-F238E27FC236}">
                <a16:creationId xmlns:a16="http://schemas.microsoft.com/office/drawing/2014/main" id="{A61F780C-934A-4927-B29D-2F388EE56A3F}"/>
              </a:ext>
            </a:extLst>
          </p:cNvPr>
          <p:cNvSpPr>
            <a:spLocks noGrp="1"/>
          </p:cNvSpPr>
          <p:nvPr>
            <p:ph type="body" sz="quarter" idx="33" hasCustomPrompt="1"/>
          </p:nvPr>
        </p:nvSpPr>
        <p:spPr>
          <a:xfrm>
            <a:off x="6157913" y="1484314"/>
            <a:ext cx="2590800" cy="1187450"/>
          </a:xfrm>
        </p:spPr>
        <p:txBody>
          <a:bodyPr/>
          <a:lstStyle>
            <a:lvl1pPr marL="0" indent="0" algn="ctr">
              <a:lnSpc>
                <a:spcPts val="1300"/>
              </a:lnSpc>
              <a:spcAft>
                <a:spcPts val="0"/>
              </a:spcAft>
              <a:tabLst>
                <a:tab pos="360000" algn="l"/>
              </a:tabLst>
              <a:defRPr sz="1000" cap="none" baseline="0">
                <a:solidFill>
                  <a:schemeClr val="tx1"/>
                </a:solidFill>
              </a:defRPr>
            </a:lvl1pPr>
            <a:lvl2pPr marL="0" indent="0" algn="l">
              <a:tabLst>
                <a:tab pos="360000" algn="l"/>
              </a:tabLst>
              <a:defRPr/>
            </a:lvl2pPr>
            <a:lvl3pPr marL="180000" algn="l">
              <a:tabLst>
                <a:tab pos="360000" algn="l"/>
              </a:tabLst>
              <a:defRPr/>
            </a:lvl3pPr>
            <a:lvl4pPr marL="360000" algn="l">
              <a:tabLst>
                <a:tab pos="360000" algn="l"/>
              </a:tabLst>
              <a:defRPr/>
            </a:lvl4pPr>
            <a:lvl5pPr marL="540000" algn="l">
              <a:tabLst>
                <a:tab pos="360000" algn="l"/>
              </a:tabLst>
              <a:defRPr/>
            </a:lvl5pPr>
          </a:lstStyle>
          <a:p>
            <a:pPr lvl="0"/>
            <a:r>
              <a:rPr lang="en-GB" dirty="0"/>
              <a:t>Contact details</a:t>
            </a:r>
          </a:p>
        </p:txBody>
      </p:sp>
      <p:pic>
        <p:nvPicPr>
          <p:cNvPr id="13"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pic>
        <p:nvPicPr>
          <p:cNvPr id="10" name="Grafik 6">
            <a:extLst>
              <a:ext uri="{FF2B5EF4-FFF2-40B4-BE49-F238E27FC236}">
                <a16:creationId xmlns:a16="http://schemas.microsoft.com/office/drawing/2014/main" id="{A749B8C5-0BEC-2246-A365-A1B2C116FC9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508557" y="3955505"/>
            <a:ext cx="3938299" cy="1794974"/>
          </a:xfrm>
          <a:prstGeom prst="rect">
            <a:avLst/>
          </a:prstGeom>
        </p:spPr>
      </p:pic>
    </p:spTree>
    <p:extLst>
      <p:ext uri="{BB962C8B-B14F-4D97-AF65-F5344CB8AC3E}">
        <p14:creationId xmlns:p14="http://schemas.microsoft.com/office/powerpoint/2010/main" val="3122536442"/>
      </p:ext>
    </p:extLst>
  </p:cSld>
  <p:clrMapOvr>
    <a:masterClrMapping/>
  </p:clrMapOvr>
  <p:extLst>
    <p:ext uri="{DCECCB84-F9BA-43D5-87BE-67443E8EF086}">
      <p15:sldGuideLst xmlns:p15="http://schemas.microsoft.com/office/powerpoint/2012/main">
        <p15:guide id="1" orient="horz" pos="2160" userDrawn="1">
          <p15:clr>
            <a:srgbClr val="9FCC3B"/>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6609B6-2545-4DF3-9619-72532F38122A}"/>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69D840FC-FA63-481D-B533-51571534D09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D48301BB-5EEB-4823-9A5A-34F727E6FC93}"/>
              </a:ext>
            </a:extLst>
          </p:cNvPr>
          <p:cNvSpPr>
            <a:spLocks noGrp="1"/>
          </p:cNvSpPr>
          <p:nvPr>
            <p:ph type="dt" sz="half" idx="10"/>
          </p:nvPr>
        </p:nvSpPr>
        <p:spPr/>
        <p:txBody>
          <a:bodyPr/>
          <a:lstStyle/>
          <a:p>
            <a:fld id="{E840C8B3-5940-48E7-B6C3-BF6BC5F61074}" type="datetimeFigureOut">
              <a:rPr lang="de-CH" smtClean="0"/>
              <a:t>22.08.2022</a:t>
            </a:fld>
            <a:endParaRPr lang="de-CH"/>
          </a:p>
        </p:txBody>
      </p:sp>
      <p:sp>
        <p:nvSpPr>
          <p:cNvPr id="5" name="Fußzeilenplatzhalter 4">
            <a:extLst>
              <a:ext uri="{FF2B5EF4-FFF2-40B4-BE49-F238E27FC236}">
                <a16:creationId xmlns:a16="http://schemas.microsoft.com/office/drawing/2014/main" id="{74ECFE9B-9B09-4568-826A-CAAD1389A19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60CF546-5230-4605-88A4-3BB86A2E1487}"/>
              </a:ext>
            </a:extLst>
          </p:cNvPr>
          <p:cNvSpPr>
            <a:spLocks noGrp="1"/>
          </p:cNvSpPr>
          <p:nvPr>
            <p:ph type="sldNum" sz="quarter" idx="12"/>
          </p:nvPr>
        </p:nvSpPr>
        <p:spPr/>
        <p:txBody>
          <a:bodyPr/>
          <a:lstStyle/>
          <a:p>
            <a:fld id="{6309DE69-626E-450D-8077-B74755DE07B1}" type="slidenum">
              <a:rPr lang="de-CH" smtClean="0"/>
              <a:t>‹#›</a:t>
            </a:fld>
            <a:endParaRPr lang="de-CH"/>
          </a:p>
        </p:txBody>
      </p:sp>
    </p:spTree>
    <p:extLst>
      <p:ext uri="{BB962C8B-B14F-4D97-AF65-F5344CB8AC3E}">
        <p14:creationId xmlns:p14="http://schemas.microsoft.com/office/powerpoint/2010/main" val="332364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A85C9-077B-4539-83BF-3CD0E1164BAA}"/>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C2A8824C-90F8-4B0C-9885-0715C277CFD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02034A46-C9F1-4674-A3A3-742E115CC4E7}"/>
              </a:ext>
            </a:extLst>
          </p:cNvPr>
          <p:cNvSpPr>
            <a:spLocks noGrp="1"/>
          </p:cNvSpPr>
          <p:nvPr>
            <p:ph type="dt" sz="half" idx="10"/>
          </p:nvPr>
        </p:nvSpPr>
        <p:spPr/>
        <p:txBody>
          <a:bodyPr/>
          <a:lstStyle/>
          <a:p>
            <a:fld id="{E840C8B3-5940-48E7-B6C3-BF6BC5F61074}" type="datetimeFigureOut">
              <a:rPr lang="de-CH" smtClean="0"/>
              <a:t>22.08.2022</a:t>
            </a:fld>
            <a:endParaRPr lang="de-CH"/>
          </a:p>
        </p:txBody>
      </p:sp>
      <p:sp>
        <p:nvSpPr>
          <p:cNvPr id="5" name="Fußzeilenplatzhalter 4">
            <a:extLst>
              <a:ext uri="{FF2B5EF4-FFF2-40B4-BE49-F238E27FC236}">
                <a16:creationId xmlns:a16="http://schemas.microsoft.com/office/drawing/2014/main" id="{DEDB2B25-4945-41DD-A0EC-3810D56D0C3D}"/>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6C9946D-A83A-4DF2-AE51-F213F3D0E6EA}"/>
              </a:ext>
            </a:extLst>
          </p:cNvPr>
          <p:cNvSpPr>
            <a:spLocks noGrp="1"/>
          </p:cNvSpPr>
          <p:nvPr>
            <p:ph type="sldNum" sz="quarter" idx="12"/>
          </p:nvPr>
        </p:nvSpPr>
        <p:spPr/>
        <p:txBody>
          <a:bodyPr/>
          <a:lstStyle/>
          <a:p>
            <a:fld id="{6309DE69-626E-450D-8077-B74755DE07B1}" type="slidenum">
              <a:rPr lang="de-CH" smtClean="0"/>
              <a:t>‹#›</a:t>
            </a:fld>
            <a:endParaRPr lang="de-CH"/>
          </a:p>
        </p:txBody>
      </p:sp>
    </p:spTree>
    <p:extLst>
      <p:ext uri="{BB962C8B-B14F-4D97-AF65-F5344CB8AC3E}">
        <p14:creationId xmlns:p14="http://schemas.microsoft.com/office/powerpoint/2010/main" val="56865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A05FF-51AC-42B0-A161-653E6D1E82C1}"/>
              </a:ext>
            </a:extLst>
          </p:cNvPr>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1D2A3017-E291-410B-9D92-8D4520E80927}"/>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D23A478-774C-4DDE-9F0A-D3B6E930289A}"/>
              </a:ext>
            </a:extLst>
          </p:cNvPr>
          <p:cNvSpPr>
            <a:spLocks noGrp="1"/>
          </p:cNvSpPr>
          <p:nvPr>
            <p:ph type="dt" sz="half" idx="10"/>
          </p:nvPr>
        </p:nvSpPr>
        <p:spPr/>
        <p:txBody>
          <a:bodyPr/>
          <a:lstStyle/>
          <a:p>
            <a:fld id="{E840C8B3-5940-48E7-B6C3-BF6BC5F61074}" type="datetimeFigureOut">
              <a:rPr lang="de-CH" smtClean="0"/>
              <a:t>22.08.2022</a:t>
            </a:fld>
            <a:endParaRPr lang="de-CH"/>
          </a:p>
        </p:txBody>
      </p:sp>
      <p:sp>
        <p:nvSpPr>
          <p:cNvPr id="5" name="Fußzeilenplatzhalter 4">
            <a:extLst>
              <a:ext uri="{FF2B5EF4-FFF2-40B4-BE49-F238E27FC236}">
                <a16:creationId xmlns:a16="http://schemas.microsoft.com/office/drawing/2014/main" id="{EAD8FE4E-482B-48B7-901B-CD71B681587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174F103-2673-4497-99D9-3E400684C4D6}"/>
              </a:ext>
            </a:extLst>
          </p:cNvPr>
          <p:cNvSpPr>
            <a:spLocks noGrp="1"/>
          </p:cNvSpPr>
          <p:nvPr>
            <p:ph type="sldNum" sz="quarter" idx="12"/>
          </p:nvPr>
        </p:nvSpPr>
        <p:spPr/>
        <p:txBody>
          <a:bodyPr/>
          <a:lstStyle/>
          <a:p>
            <a:fld id="{6309DE69-626E-450D-8077-B74755DE07B1}" type="slidenum">
              <a:rPr lang="de-CH" smtClean="0"/>
              <a:t>‹#›</a:t>
            </a:fld>
            <a:endParaRPr lang="de-CH"/>
          </a:p>
        </p:txBody>
      </p:sp>
    </p:spTree>
    <p:extLst>
      <p:ext uri="{BB962C8B-B14F-4D97-AF65-F5344CB8AC3E}">
        <p14:creationId xmlns:p14="http://schemas.microsoft.com/office/powerpoint/2010/main" val="292294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Offering 50/50">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4455C95-67FC-43DA-A9F8-0C25BAB71155}"/>
              </a:ext>
            </a:extLst>
          </p:cNvPr>
          <p:cNvSpPr/>
          <p:nvPr userDrawn="1"/>
        </p:nvSpPr>
        <p:spPr>
          <a:xfrm>
            <a:off x="4859339" y="1808165"/>
            <a:ext cx="3889375" cy="4033837"/>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200" dirty="0" err="1"/>
          </a:p>
        </p:txBody>
      </p:sp>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a:t>Investment Promotion &amp; Solutions</a:t>
            </a:r>
            <a:endParaRPr lang="en-GB" dirty="0"/>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1" name="Textplatzhalter 3">
            <a:extLst>
              <a:ext uri="{FF2B5EF4-FFF2-40B4-BE49-F238E27FC236}">
                <a16:creationId xmlns:a16="http://schemas.microsoft.com/office/drawing/2014/main" id="{DBBBA1B8-46B1-4804-8E41-CF6933C2216A}"/>
              </a:ext>
            </a:extLst>
          </p:cNvPr>
          <p:cNvSpPr>
            <a:spLocks noGrp="1"/>
          </p:cNvSpPr>
          <p:nvPr>
            <p:ph type="body" sz="quarter" idx="16" hasCustomPrompt="1"/>
          </p:nvPr>
        </p:nvSpPr>
        <p:spPr>
          <a:xfrm>
            <a:off x="395289" y="3428417"/>
            <a:ext cx="4032250" cy="319420"/>
          </a:xfrm>
        </p:spPr>
        <p:txBody>
          <a:bodyPr/>
          <a:lstStyle>
            <a:lvl1pPr marL="0" indent="0" algn="l">
              <a:lnSpc>
                <a:spcPts val="1800"/>
              </a:lnSpc>
              <a:tabLst>
                <a:tab pos="360000" algn="l"/>
              </a:tabLst>
              <a:defRPr sz="1200"/>
            </a:lvl1pPr>
            <a:lvl2pPr marL="360000" indent="-36000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Heading</a:t>
            </a:r>
          </a:p>
        </p:txBody>
      </p:sp>
      <p:sp>
        <p:nvSpPr>
          <p:cNvPr id="12" name="Textplatzhalter 11">
            <a:extLst>
              <a:ext uri="{FF2B5EF4-FFF2-40B4-BE49-F238E27FC236}">
                <a16:creationId xmlns:a16="http://schemas.microsoft.com/office/drawing/2014/main" id="{3760F6AE-0B0E-43DE-9122-427C956E1B72}"/>
              </a:ext>
            </a:extLst>
          </p:cNvPr>
          <p:cNvSpPr>
            <a:spLocks noGrp="1"/>
          </p:cNvSpPr>
          <p:nvPr>
            <p:ph type="body" sz="quarter" idx="17" hasCustomPrompt="1"/>
          </p:nvPr>
        </p:nvSpPr>
        <p:spPr>
          <a:xfrm>
            <a:off x="395289" y="5842000"/>
            <a:ext cx="4176713" cy="395288"/>
          </a:xfrm>
        </p:spPr>
        <p:txBody>
          <a:bodyPr anchor="b" anchorCtr="0"/>
          <a:lstStyle>
            <a:lvl1pPr>
              <a:lnSpc>
                <a:spcPts val="1100"/>
              </a:lnSpc>
              <a:spcAft>
                <a:spcPts val="0"/>
              </a:spcAft>
              <a:defRPr sz="800" cap="none" baseline="0">
                <a:solidFill>
                  <a:srgbClr val="001489"/>
                </a:solidFill>
              </a:defRPr>
            </a:lvl1pPr>
          </a:lstStyle>
          <a:p>
            <a:pPr lvl="0"/>
            <a:r>
              <a:rPr lang="de-DE" dirty="0"/>
              <a:t>Source</a:t>
            </a:r>
            <a:endParaRPr lang="en-GB" dirty="0"/>
          </a:p>
        </p:txBody>
      </p:sp>
      <p:sp>
        <p:nvSpPr>
          <p:cNvPr id="14" name="Textplatzhalter 3">
            <a:extLst>
              <a:ext uri="{FF2B5EF4-FFF2-40B4-BE49-F238E27FC236}">
                <a16:creationId xmlns:a16="http://schemas.microsoft.com/office/drawing/2014/main" id="{3AE16077-793E-45B2-9D7A-5E37E54EA162}"/>
              </a:ext>
            </a:extLst>
          </p:cNvPr>
          <p:cNvSpPr>
            <a:spLocks noGrp="1"/>
          </p:cNvSpPr>
          <p:nvPr>
            <p:ph type="body" sz="quarter" idx="18" hasCustomPrompt="1"/>
          </p:nvPr>
        </p:nvSpPr>
        <p:spPr>
          <a:xfrm>
            <a:off x="5040314" y="1952627"/>
            <a:ext cx="3527425" cy="355933"/>
          </a:xfrm>
        </p:spPr>
        <p:txBody>
          <a:bodyPr/>
          <a:lstStyle>
            <a:lvl1pPr marL="0" indent="0" algn="l">
              <a:lnSpc>
                <a:spcPts val="1800"/>
              </a:lnSpc>
              <a:tabLst>
                <a:tab pos="360000" algn="l"/>
              </a:tabLst>
              <a:defRPr sz="1200"/>
            </a:lvl1pPr>
            <a:lvl2pPr marL="360000" indent="-36000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Heading</a:t>
            </a:r>
          </a:p>
        </p:txBody>
      </p:sp>
      <p:cxnSp>
        <p:nvCxnSpPr>
          <p:cNvPr id="16" name="Gerader Verbinder 15">
            <a:extLst>
              <a:ext uri="{FF2B5EF4-FFF2-40B4-BE49-F238E27FC236}">
                <a16:creationId xmlns:a16="http://schemas.microsoft.com/office/drawing/2014/main" id="{E2AF6A40-3732-42AB-8E30-5039DA55E78F}"/>
              </a:ext>
            </a:extLst>
          </p:cNvPr>
          <p:cNvCxnSpPr>
            <a:cxnSpLocks/>
          </p:cNvCxnSpPr>
          <p:nvPr userDrawn="1"/>
        </p:nvCxnSpPr>
        <p:spPr>
          <a:xfrm>
            <a:off x="4572000" y="1808165"/>
            <a:ext cx="0" cy="4033837"/>
          </a:xfrm>
          <a:prstGeom prst="line">
            <a:avLst/>
          </a:prstGeom>
          <a:ln w="12700">
            <a:solidFill>
              <a:srgbClr val="B0AA7E"/>
            </a:solidFill>
          </a:ln>
        </p:spPr>
        <p:style>
          <a:lnRef idx="1">
            <a:schemeClr val="accent1"/>
          </a:lnRef>
          <a:fillRef idx="0">
            <a:schemeClr val="accent1"/>
          </a:fillRef>
          <a:effectRef idx="0">
            <a:schemeClr val="accent1"/>
          </a:effectRef>
          <a:fontRef idx="minor">
            <a:schemeClr val="tx1"/>
          </a:fontRef>
        </p:style>
      </p:cxnSp>
      <p:sp>
        <p:nvSpPr>
          <p:cNvPr id="18" name="Textplatzhalter 4">
            <a:extLst>
              <a:ext uri="{FF2B5EF4-FFF2-40B4-BE49-F238E27FC236}">
                <a16:creationId xmlns:a16="http://schemas.microsoft.com/office/drawing/2014/main" id="{5CB9A793-4BF0-4BB3-9DF8-799B48B30AFC}"/>
              </a:ext>
            </a:extLst>
          </p:cNvPr>
          <p:cNvSpPr>
            <a:spLocks noGrp="1"/>
          </p:cNvSpPr>
          <p:nvPr>
            <p:ph type="body" sz="quarter" idx="19" hasCustomPrompt="1"/>
          </p:nvPr>
        </p:nvSpPr>
        <p:spPr>
          <a:xfrm>
            <a:off x="395288" y="1160465"/>
            <a:ext cx="8353425" cy="427037"/>
          </a:xfrm>
        </p:spPr>
        <p:txBody>
          <a:bodyPr/>
          <a:lstStyle>
            <a:lvl1pPr algn="ctr">
              <a:lnSpc>
                <a:spcPts val="1800"/>
              </a:lnSpc>
              <a:spcAft>
                <a:spcPts val="0"/>
              </a:spcAft>
              <a:defRPr sz="1200" cap="none" baseline="0">
                <a:solidFill>
                  <a:schemeClr val="tx1"/>
                </a:solidFill>
              </a:defRPr>
            </a:lvl1pPr>
          </a:lstStyle>
          <a:p>
            <a:pPr lvl="0"/>
            <a:r>
              <a:rPr lang="de-DE" dirty="0"/>
              <a:t>Lead/Title</a:t>
            </a:r>
            <a:endParaRPr lang="en-GB" dirty="0"/>
          </a:p>
        </p:txBody>
      </p:sp>
      <p:sp>
        <p:nvSpPr>
          <p:cNvPr id="20" name="Textplatzhalter 19">
            <a:extLst>
              <a:ext uri="{FF2B5EF4-FFF2-40B4-BE49-F238E27FC236}">
                <a16:creationId xmlns:a16="http://schemas.microsoft.com/office/drawing/2014/main" id="{B9542DFD-B413-4DC2-B3D1-ECDA0F1FAE74}"/>
              </a:ext>
            </a:extLst>
          </p:cNvPr>
          <p:cNvSpPr>
            <a:spLocks noGrp="1"/>
          </p:cNvSpPr>
          <p:nvPr>
            <p:ph type="body" sz="quarter" idx="20"/>
          </p:nvPr>
        </p:nvSpPr>
        <p:spPr>
          <a:xfrm>
            <a:off x="395289" y="1808165"/>
            <a:ext cx="1871662"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21" name="Textplatzhalter 19">
            <a:extLst>
              <a:ext uri="{FF2B5EF4-FFF2-40B4-BE49-F238E27FC236}">
                <a16:creationId xmlns:a16="http://schemas.microsoft.com/office/drawing/2014/main" id="{EDA8F4AD-EB2B-44FE-AD6B-68E2E93CF465}"/>
              </a:ext>
            </a:extLst>
          </p:cNvPr>
          <p:cNvSpPr>
            <a:spLocks noGrp="1"/>
          </p:cNvSpPr>
          <p:nvPr>
            <p:ph type="body" sz="quarter" idx="21"/>
          </p:nvPr>
        </p:nvSpPr>
        <p:spPr>
          <a:xfrm>
            <a:off x="2556671" y="1817607"/>
            <a:ext cx="1871662"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179478256"/>
      </p:ext>
    </p:extLst>
  </p:cSld>
  <p:clrMapOvr>
    <a:masterClrMapping/>
  </p:clrMapOvr>
  <p:extLst>
    <p:ext uri="{DCECCB84-F9BA-43D5-87BE-67443E8EF086}">
      <p15:sldGuideLst xmlns:p15="http://schemas.microsoft.com/office/powerpoint/2012/main">
        <p15:guide id="1" pos="1610" userDrawn="1">
          <p15:clr>
            <a:srgbClr val="5ACBF0"/>
          </p15:clr>
        </p15:guide>
        <p15:guide id="2" pos="1429" userDrawn="1">
          <p15:clr>
            <a:srgbClr val="5ACBF0"/>
          </p15:clr>
        </p15:guide>
        <p15:guide id="3" orient="horz" pos="2160" userDrawn="1">
          <p15:clr>
            <a:srgbClr val="5ACBF0"/>
          </p15:clr>
        </p15:guide>
        <p15:guide id="4" pos="3175" userDrawn="1">
          <p15:clr>
            <a:srgbClr val="5ACBF0"/>
          </p15:clr>
        </p15:guide>
        <p15:guide id="5" orient="horz" pos="1230" userDrawn="1">
          <p15:clr>
            <a:srgbClr val="5ACBF0"/>
          </p15:clr>
        </p15:guide>
        <p15:guide id="6" pos="5397" userDrawn="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57BA7-931E-4D11-99D2-C58939EA3BCB}"/>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A3A0CC41-0BEB-4F50-816D-83F0F23FF740}"/>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B0748BCE-44AC-4718-8000-07B0630BFDC5}"/>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9212E670-6597-42A4-8311-50EC3D156B5E}"/>
              </a:ext>
            </a:extLst>
          </p:cNvPr>
          <p:cNvSpPr>
            <a:spLocks noGrp="1"/>
          </p:cNvSpPr>
          <p:nvPr>
            <p:ph type="dt" sz="half" idx="10"/>
          </p:nvPr>
        </p:nvSpPr>
        <p:spPr/>
        <p:txBody>
          <a:bodyPr/>
          <a:lstStyle/>
          <a:p>
            <a:fld id="{E840C8B3-5940-48E7-B6C3-BF6BC5F61074}" type="datetimeFigureOut">
              <a:rPr lang="de-CH" smtClean="0"/>
              <a:t>22.08.2022</a:t>
            </a:fld>
            <a:endParaRPr lang="de-CH"/>
          </a:p>
        </p:txBody>
      </p:sp>
      <p:sp>
        <p:nvSpPr>
          <p:cNvPr id="6" name="Fußzeilenplatzhalter 5">
            <a:extLst>
              <a:ext uri="{FF2B5EF4-FFF2-40B4-BE49-F238E27FC236}">
                <a16:creationId xmlns:a16="http://schemas.microsoft.com/office/drawing/2014/main" id="{E9BD9028-31BA-46B2-9039-EF88D6C30BA0}"/>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65579BF0-6675-44B3-995B-F24BC31FBAEF}"/>
              </a:ext>
            </a:extLst>
          </p:cNvPr>
          <p:cNvSpPr>
            <a:spLocks noGrp="1"/>
          </p:cNvSpPr>
          <p:nvPr>
            <p:ph type="sldNum" sz="quarter" idx="12"/>
          </p:nvPr>
        </p:nvSpPr>
        <p:spPr/>
        <p:txBody>
          <a:bodyPr/>
          <a:lstStyle/>
          <a:p>
            <a:fld id="{6309DE69-626E-450D-8077-B74755DE07B1}" type="slidenum">
              <a:rPr lang="de-CH" smtClean="0"/>
              <a:t>‹#›</a:t>
            </a:fld>
            <a:endParaRPr lang="de-CH"/>
          </a:p>
        </p:txBody>
      </p:sp>
    </p:spTree>
    <p:extLst>
      <p:ext uri="{BB962C8B-B14F-4D97-AF65-F5344CB8AC3E}">
        <p14:creationId xmlns:p14="http://schemas.microsoft.com/office/powerpoint/2010/main" val="1527890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3F432A-2F6F-42A1-8FF5-0B43CE59C738}"/>
              </a:ext>
            </a:extLst>
          </p:cNvPr>
          <p:cNvSpPr>
            <a:spLocks noGrp="1"/>
          </p:cNvSpPr>
          <p:nvPr>
            <p:ph type="title"/>
          </p:nvPr>
        </p:nvSpPr>
        <p:spPr>
          <a:xfrm>
            <a:off x="629841" y="365126"/>
            <a:ext cx="78867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6ADA6D1F-A173-4A4C-A896-AA76D1CEC5D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B6AD2C1-EBC6-4DA5-86D8-73B4D49A3CAF}"/>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D1B4B902-DF8D-4A03-B753-C063EF75D8CB}"/>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6FC25B7-EF5E-49E0-AB5A-077C1037E27A}"/>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F7D0DAAD-73FA-42B1-A40A-5CEB7C7DBF40}"/>
              </a:ext>
            </a:extLst>
          </p:cNvPr>
          <p:cNvSpPr>
            <a:spLocks noGrp="1"/>
          </p:cNvSpPr>
          <p:nvPr>
            <p:ph type="dt" sz="half" idx="10"/>
          </p:nvPr>
        </p:nvSpPr>
        <p:spPr/>
        <p:txBody>
          <a:bodyPr/>
          <a:lstStyle/>
          <a:p>
            <a:fld id="{E840C8B3-5940-48E7-B6C3-BF6BC5F61074}" type="datetimeFigureOut">
              <a:rPr lang="de-CH" smtClean="0"/>
              <a:t>22.08.2022</a:t>
            </a:fld>
            <a:endParaRPr lang="de-CH"/>
          </a:p>
        </p:txBody>
      </p:sp>
      <p:sp>
        <p:nvSpPr>
          <p:cNvPr id="8" name="Fußzeilenplatzhalter 7">
            <a:extLst>
              <a:ext uri="{FF2B5EF4-FFF2-40B4-BE49-F238E27FC236}">
                <a16:creationId xmlns:a16="http://schemas.microsoft.com/office/drawing/2014/main" id="{FB95F3A4-1A86-427F-B13D-810BB2AA8484}"/>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66A9E244-726A-43B3-BB81-EBFE42E5B450}"/>
              </a:ext>
            </a:extLst>
          </p:cNvPr>
          <p:cNvSpPr>
            <a:spLocks noGrp="1"/>
          </p:cNvSpPr>
          <p:nvPr>
            <p:ph type="sldNum" sz="quarter" idx="12"/>
          </p:nvPr>
        </p:nvSpPr>
        <p:spPr/>
        <p:txBody>
          <a:bodyPr/>
          <a:lstStyle/>
          <a:p>
            <a:fld id="{6309DE69-626E-450D-8077-B74755DE07B1}" type="slidenum">
              <a:rPr lang="de-CH" smtClean="0"/>
              <a:t>‹#›</a:t>
            </a:fld>
            <a:endParaRPr lang="de-CH"/>
          </a:p>
        </p:txBody>
      </p:sp>
    </p:spTree>
    <p:extLst>
      <p:ext uri="{BB962C8B-B14F-4D97-AF65-F5344CB8AC3E}">
        <p14:creationId xmlns:p14="http://schemas.microsoft.com/office/powerpoint/2010/main" val="610901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2B4D-4504-4B6F-884D-EDCDF7EE2DBE}"/>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5DCE6B1D-C982-4E73-BFEB-C4903B0AC394}"/>
              </a:ext>
            </a:extLst>
          </p:cNvPr>
          <p:cNvSpPr>
            <a:spLocks noGrp="1"/>
          </p:cNvSpPr>
          <p:nvPr>
            <p:ph type="dt" sz="half" idx="10"/>
          </p:nvPr>
        </p:nvSpPr>
        <p:spPr/>
        <p:txBody>
          <a:bodyPr/>
          <a:lstStyle/>
          <a:p>
            <a:fld id="{E840C8B3-5940-48E7-B6C3-BF6BC5F61074}" type="datetimeFigureOut">
              <a:rPr lang="de-CH" smtClean="0"/>
              <a:t>22.08.2022</a:t>
            </a:fld>
            <a:endParaRPr lang="de-CH"/>
          </a:p>
        </p:txBody>
      </p:sp>
      <p:sp>
        <p:nvSpPr>
          <p:cNvPr id="4" name="Fußzeilenplatzhalter 3">
            <a:extLst>
              <a:ext uri="{FF2B5EF4-FFF2-40B4-BE49-F238E27FC236}">
                <a16:creationId xmlns:a16="http://schemas.microsoft.com/office/drawing/2014/main" id="{4394779A-16E2-4C55-BF16-9F457613204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16893795-AD99-4A36-AF45-F35705B19DA4}"/>
              </a:ext>
            </a:extLst>
          </p:cNvPr>
          <p:cNvSpPr>
            <a:spLocks noGrp="1"/>
          </p:cNvSpPr>
          <p:nvPr>
            <p:ph type="sldNum" sz="quarter" idx="12"/>
          </p:nvPr>
        </p:nvSpPr>
        <p:spPr/>
        <p:txBody>
          <a:bodyPr/>
          <a:lstStyle/>
          <a:p>
            <a:fld id="{6309DE69-626E-450D-8077-B74755DE07B1}" type="slidenum">
              <a:rPr lang="de-CH" smtClean="0"/>
              <a:t>‹#›</a:t>
            </a:fld>
            <a:endParaRPr lang="de-CH"/>
          </a:p>
        </p:txBody>
      </p:sp>
    </p:spTree>
    <p:extLst>
      <p:ext uri="{BB962C8B-B14F-4D97-AF65-F5344CB8AC3E}">
        <p14:creationId xmlns:p14="http://schemas.microsoft.com/office/powerpoint/2010/main" val="2869175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2656B76-48A0-4733-9F48-B4A5922B6B34}"/>
              </a:ext>
            </a:extLst>
          </p:cNvPr>
          <p:cNvSpPr>
            <a:spLocks noGrp="1"/>
          </p:cNvSpPr>
          <p:nvPr>
            <p:ph type="dt" sz="half" idx="10"/>
          </p:nvPr>
        </p:nvSpPr>
        <p:spPr/>
        <p:txBody>
          <a:bodyPr/>
          <a:lstStyle/>
          <a:p>
            <a:fld id="{E840C8B3-5940-48E7-B6C3-BF6BC5F61074}" type="datetimeFigureOut">
              <a:rPr lang="de-CH" smtClean="0"/>
              <a:t>22.08.2022</a:t>
            </a:fld>
            <a:endParaRPr lang="de-CH"/>
          </a:p>
        </p:txBody>
      </p:sp>
      <p:sp>
        <p:nvSpPr>
          <p:cNvPr id="3" name="Fußzeilenplatzhalter 2">
            <a:extLst>
              <a:ext uri="{FF2B5EF4-FFF2-40B4-BE49-F238E27FC236}">
                <a16:creationId xmlns:a16="http://schemas.microsoft.com/office/drawing/2014/main" id="{408D88B2-C6CE-447F-95D3-65B965E4CB12}"/>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06A68B2B-09E4-4464-8E4B-DA5485AE0B06}"/>
              </a:ext>
            </a:extLst>
          </p:cNvPr>
          <p:cNvSpPr>
            <a:spLocks noGrp="1"/>
          </p:cNvSpPr>
          <p:nvPr>
            <p:ph type="sldNum" sz="quarter" idx="12"/>
          </p:nvPr>
        </p:nvSpPr>
        <p:spPr/>
        <p:txBody>
          <a:bodyPr/>
          <a:lstStyle/>
          <a:p>
            <a:fld id="{6309DE69-626E-450D-8077-B74755DE07B1}" type="slidenum">
              <a:rPr lang="de-CH" smtClean="0"/>
              <a:t>‹#›</a:t>
            </a:fld>
            <a:endParaRPr lang="de-CH"/>
          </a:p>
        </p:txBody>
      </p:sp>
    </p:spTree>
    <p:extLst>
      <p:ext uri="{BB962C8B-B14F-4D97-AF65-F5344CB8AC3E}">
        <p14:creationId xmlns:p14="http://schemas.microsoft.com/office/powerpoint/2010/main" val="36531810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F5563A-4DED-4BC2-8414-76733244D383}"/>
              </a:ext>
            </a:extLst>
          </p:cNvPr>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90E10059-F7F8-46F8-BC01-B9A3FED181AB}"/>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95E36CF3-480D-48FA-9D05-E7C7E477714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B6716E0-45EA-4BDF-AB7E-B76DFFF495AD}"/>
              </a:ext>
            </a:extLst>
          </p:cNvPr>
          <p:cNvSpPr>
            <a:spLocks noGrp="1"/>
          </p:cNvSpPr>
          <p:nvPr>
            <p:ph type="dt" sz="half" idx="10"/>
          </p:nvPr>
        </p:nvSpPr>
        <p:spPr/>
        <p:txBody>
          <a:bodyPr/>
          <a:lstStyle/>
          <a:p>
            <a:fld id="{E840C8B3-5940-48E7-B6C3-BF6BC5F61074}" type="datetimeFigureOut">
              <a:rPr lang="de-CH" smtClean="0"/>
              <a:t>22.08.2022</a:t>
            </a:fld>
            <a:endParaRPr lang="de-CH"/>
          </a:p>
        </p:txBody>
      </p:sp>
      <p:sp>
        <p:nvSpPr>
          <p:cNvPr id="6" name="Fußzeilenplatzhalter 5">
            <a:extLst>
              <a:ext uri="{FF2B5EF4-FFF2-40B4-BE49-F238E27FC236}">
                <a16:creationId xmlns:a16="http://schemas.microsoft.com/office/drawing/2014/main" id="{EFA32BEA-AA62-4211-BFC5-C32027988FB9}"/>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10BDE927-9BA1-4464-8FFF-53E9255EF451}"/>
              </a:ext>
            </a:extLst>
          </p:cNvPr>
          <p:cNvSpPr>
            <a:spLocks noGrp="1"/>
          </p:cNvSpPr>
          <p:nvPr>
            <p:ph type="sldNum" sz="quarter" idx="12"/>
          </p:nvPr>
        </p:nvSpPr>
        <p:spPr/>
        <p:txBody>
          <a:bodyPr/>
          <a:lstStyle/>
          <a:p>
            <a:fld id="{6309DE69-626E-450D-8077-B74755DE07B1}" type="slidenum">
              <a:rPr lang="de-CH" smtClean="0"/>
              <a:t>‹#›</a:t>
            </a:fld>
            <a:endParaRPr lang="de-CH"/>
          </a:p>
        </p:txBody>
      </p:sp>
    </p:spTree>
    <p:extLst>
      <p:ext uri="{BB962C8B-B14F-4D97-AF65-F5344CB8AC3E}">
        <p14:creationId xmlns:p14="http://schemas.microsoft.com/office/powerpoint/2010/main" val="350716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B173C-7891-4896-A1C0-D3681955FCC4}"/>
              </a:ext>
            </a:extLst>
          </p:cNvPr>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3CCE9149-2822-495E-9F67-16FB37B8CAE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348B995-D1FA-4C87-81C8-3F7B508DBE1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CEA7E5E-4118-4B6E-B31A-6D3B4527285C}"/>
              </a:ext>
            </a:extLst>
          </p:cNvPr>
          <p:cNvSpPr>
            <a:spLocks noGrp="1"/>
          </p:cNvSpPr>
          <p:nvPr>
            <p:ph type="dt" sz="half" idx="10"/>
          </p:nvPr>
        </p:nvSpPr>
        <p:spPr/>
        <p:txBody>
          <a:bodyPr/>
          <a:lstStyle/>
          <a:p>
            <a:fld id="{E840C8B3-5940-48E7-B6C3-BF6BC5F61074}" type="datetimeFigureOut">
              <a:rPr lang="de-CH" smtClean="0"/>
              <a:t>22.08.2022</a:t>
            </a:fld>
            <a:endParaRPr lang="de-CH"/>
          </a:p>
        </p:txBody>
      </p:sp>
      <p:sp>
        <p:nvSpPr>
          <p:cNvPr id="6" name="Fußzeilenplatzhalter 5">
            <a:extLst>
              <a:ext uri="{FF2B5EF4-FFF2-40B4-BE49-F238E27FC236}">
                <a16:creationId xmlns:a16="http://schemas.microsoft.com/office/drawing/2014/main" id="{5EF192F5-9FD2-4A58-89C7-18E62A453742}"/>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0834143C-63A9-479A-BF3E-198281E6CE34}"/>
              </a:ext>
            </a:extLst>
          </p:cNvPr>
          <p:cNvSpPr>
            <a:spLocks noGrp="1"/>
          </p:cNvSpPr>
          <p:nvPr>
            <p:ph type="sldNum" sz="quarter" idx="12"/>
          </p:nvPr>
        </p:nvSpPr>
        <p:spPr/>
        <p:txBody>
          <a:bodyPr/>
          <a:lstStyle/>
          <a:p>
            <a:fld id="{6309DE69-626E-450D-8077-B74755DE07B1}" type="slidenum">
              <a:rPr lang="de-CH" smtClean="0"/>
              <a:t>‹#›</a:t>
            </a:fld>
            <a:endParaRPr lang="de-CH"/>
          </a:p>
        </p:txBody>
      </p:sp>
    </p:spTree>
    <p:extLst>
      <p:ext uri="{BB962C8B-B14F-4D97-AF65-F5344CB8AC3E}">
        <p14:creationId xmlns:p14="http://schemas.microsoft.com/office/powerpoint/2010/main" val="4026641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80CF7-C0FA-45C0-8893-8CCB40926F32}"/>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4DB9350-DF30-4388-9693-2B4CAD17DCF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810A1DB-05BF-48B3-BD2B-4508C1C9EE64}"/>
              </a:ext>
            </a:extLst>
          </p:cNvPr>
          <p:cNvSpPr>
            <a:spLocks noGrp="1"/>
          </p:cNvSpPr>
          <p:nvPr>
            <p:ph type="dt" sz="half" idx="10"/>
          </p:nvPr>
        </p:nvSpPr>
        <p:spPr/>
        <p:txBody>
          <a:bodyPr/>
          <a:lstStyle/>
          <a:p>
            <a:fld id="{E840C8B3-5940-48E7-B6C3-BF6BC5F61074}" type="datetimeFigureOut">
              <a:rPr lang="de-CH" smtClean="0"/>
              <a:t>22.08.2022</a:t>
            </a:fld>
            <a:endParaRPr lang="de-CH"/>
          </a:p>
        </p:txBody>
      </p:sp>
      <p:sp>
        <p:nvSpPr>
          <p:cNvPr id="5" name="Fußzeilenplatzhalter 4">
            <a:extLst>
              <a:ext uri="{FF2B5EF4-FFF2-40B4-BE49-F238E27FC236}">
                <a16:creationId xmlns:a16="http://schemas.microsoft.com/office/drawing/2014/main" id="{932E5227-7474-4775-A7FD-AFC5681D863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A80BFEB-5A65-4239-9FF7-E144E81DC6B2}"/>
              </a:ext>
            </a:extLst>
          </p:cNvPr>
          <p:cNvSpPr>
            <a:spLocks noGrp="1"/>
          </p:cNvSpPr>
          <p:nvPr>
            <p:ph type="sldNum" sz="quarter" idx="12"/>
          </p:nvPr>
        </p:nvSpPr>
        <p:spPr/>
        <p:txBody>
          <a:bodyPr/>
          <a:lstStyle/>
          <a:p>
            <a:fld id="{6309DE69-626E-450D-8077-B74755DE07B1}" type="slidenum">
              <a:rPr lang="de-CH" smtClean="0"/>
              <a:t>‹#›</a:t>
            </a:fld>
            <a:endParaRPr lang="de-CH"/>
          </a:p>
        </p:txBody>
      </p:sp>
    </p:spTree>
    <p:extLst>
      <p:ext uri="{BB962C8B-B14F-4D97-AF65-F5344CB8AC3E}">
        <p14:creationId xmlns:p14="http://schemas.microsoft.com/office/powerpoint/2010/main" val="396442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B5E01F2-6C65-4627-B499-9425FC802DF3}"/>
              </a:ext>
            </a:extLst>
          </p:cNvPr>
          <p:cNvSpPr>
            <a:spLocks noGrp="1"/>
          </p:cNvSpPr>
          <p:nvPr>
            <p:ph type="title" orient="vert"/>
          </p:nvPr>
        </p:nvSpPr>
        <p:spPr>
          <a:xfrm>
            <a:off x="6543675" y="365125"/>
            <a:ext cx="1971675"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783ED022-16C9-45AC-9593-1ECDF0BCBEA0}"/>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DCFF098-A20A-44C3-9418-DAD424C32921}"/>
              </a:ext>
            </a:extLst>
          </p:cNvPr>
          <p:cNvSpPr>
            <a:spLocks noGrp="1"/>
          </p:cNvSpPr>
          <p:nvPr>
            <p:ph type="dt" sz="half" idx="10"/>
          </p:nvPr>
        </p:nvSpPr>
        <p:spPr/>
        <p:txBody>
          <a:bodyPr/>
          <a:lstStyle/>
          <a:p>
            <a:fld id="{E840C8B3-5940-48E7-B6C3-BF6BC5F61074}" type="datetimeFigureOut">
              <a:rPr lang="de-CH" smtClean="0"/>
              <a:t>22.08.2022</a:t>
            </a:fld>
            <a:endParaRPr lang="de-CH"/>
          </a:p>
        </p:txBody>
      </p:sp>
      <p:sp>
        <p:nvSpPr>
          <p:cNvPr id="5" name="Fußzeilenplatzhalter 4">
            <a:extLst>
              <a:ext uri="{FF2B5EF4-FFF2-40B4-BE49-F238E27FC236}">
                <a16:creationId xmlns:a16="http://schemas.microsoft.com/office/drawing/2014/main" id="{D4ABDF78-6E67-4A2F-8C05-669DF7BCE84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0B74F41-211C-44FF-9F55-83A7897F3179}"/>
              </a:ext>
            </a:extLst>
          </p:cNvPr>
          <p:cNvSpPr>
            <a:spLocks noGrp="1"/>
          </p:cNvSpPr>
          <p:nvPr>
            <p:ph type="sldNum" sz="quarter" idx="12"/>
          </p:nvPr>
        </p:nvSpPr>
        <p:spPr/>
        <p:txBody>
          <a:bodyPr/>
          <a:lstStyle/>
          <a:p>
            <a:fld id="{6309DE69-626E-450D-8077-B74755DE07B1}" type="slidenum">
              <a:rPr lang="de-CH" smtClean="0"/>
              <a:t>‹#›</a:t>
            </a:fld>
            <a:endParaRPr lang="de-CH"/>
          </a:p>
        </p:txBody>
      </p:sp>
    </p:spTree>
    <p:extLst>
      <p:ext uri="{BB962C8B-B14F-4D97-AF65-F5344CB8AC3E}">
        <p14:creationId xmlns:p14="http://schemas.microsoft.com/office/powerpoint/2010/main" val="1734676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9000"/>
            <a:ext cx="9144000" cy="2286000"/>
          </a:xfrm>
          <a:prstGeom prst="rect">
            <a:avLst/>
          </a:prstGeom>
        </p:spPr>
      </p:pic>
      <p:sp>
        <p:nvSpPr>
          <p:cNvPr id="9" name="Content Placeholder 4"/>
          <p:cNvSpPr>
            <a:spLocks noGrp="1"/>
          </p:cNvSpPr>
          <p:nvPr>
            <p:ph sz="quarter" idx="11" hasCustomPrompt="1"/>
          </p:nvPr>
        </p:nvSpPr>
        <p:spPr>
          <a:xfrm>
            <a:off x="395288" y="6389231"/>
            <a:ext cx="8353425" cy="265254"/>
          </a:xfrm>
        </p:spPr>
        <p:txBody>
          <a:bodyPr anchor="ctr" anchorCtr="0"/>
          <a:lstStyle>
            <a:lvl1pPr algn="ctr">
              <a:defRPr sz="1000" b="0" i="0" baseline="0"/>
            </a:lvl1pPr>
          </a:lstStyle>
          <a:p>
            <a:pPr lvl="0"/>
            <a:r>
              <a:rPr lang="en-GB" noProof="0" dirty="0"/>
              <a:t>DD Month </a:t>
            </a:r>
            <a:r>
              <a:rPr lang="en-GB" noProof="0" dirty="0" err="1"/>
              <a:t>YYYY</a:t>
            </a:r>
            <a:r>
              <a:rPr lang="en-GB" noProof="0" dirty="0"/>
              <a:t>, </a:t>
            </a:r>
            <a:r>
              <a:rPr lang="en-GB" noProof="0" dirty="0" err="1"/>
              <a:t>HH:MM</a:t>
            </a:r>
            <a:r>
              <a:rPr lang="en-GB" noProof="0" dirty="0"/>
              <a:t> </a:t>
            </a:r>
            <a:r>
              <a:rPr lang="en-GB" noProof="0" dirty="0" err="1"/>
              <a:t>CET</a:t>
            </a:r>
            <a:endParaRPr lang="en-GB" noProof="0" dirty="0"/>
          </a:p>
        </p:txBody>
      </p:sp>
      <p:sp>
        <p:nvSpPr>
          <p:cNvPr id="11" name="Rectangle 3"/>
          <p:cNvSpPr>
            <a:spLocks noGrp="1" noChangeArrowheads="1"/>
          </p:cNvSpPr>
          <p:nvPr>
            <p:ph type="subTitle" idx="1" hasCustomPrompt="1"/>
          </p:nvPr>
        </p:nvSpPr>
        <p:spPr bwMode="gray">
          <a:xfrm>
            <a:off x="395288" y="2647830"/>
            <a:ext cx="8353425" cy="565146"/>
          </a:xfrm>
          <a:prstGeom prst="rect">
            <a:avLst/>
          </a:prstGeom>
        </p:spPr>
        <p:txBody>
          <a:bodyPr tIns="36000">
            <a:noAutofit/>
          </a:bodyPr>
          <a:lstStyle>
            <a:lvl1pPr marL="1588" indent="0" algn="ctr">
              <a:lnSpc>
                <a:spcPct val="100000"/>
              </a:lnSpc>
              <a:spcBef>
                <a:spcPts val="0"/>
              </a:spcBef>
              <a:spcAft>
                <a:spcPts val="0"/>
              </a:spcAft>
              <a:buFont typeface="Arial" panose="020B0604020202020204" pitchFamily="34" charset="0"/>
              <a:buNone/>
              <a:defRPr sz="1600" b="0" cap="none" baseline="0">
                <a:solidFill>
                  <a:schemeClr val="accent1"/>
                </a:solidFill>
                <a:latin typeface="+mn-lt"/>
              </a:defRPr>
            </a:lvl1pPr>
            <a:lvl2pPr marL="1588" indent="0" algn="ctr">
              <a:lnSpc>
                <a:spcPts val="2100"/>
              </a:lnSpc>
              <a:spcBef>
                <a:spcPts val="0"/>
              </a:spcBef>
              <a:spcAft>
                <a:spcPts val="0"/>
              </a:spcAft>
              <a:buFont typeface="Arial" panose="020B0604020202020204" pitchFamily="34" charset="0"/>
              <a:buNone/>
              <a:defRPr sz="1600" cap="none">
                <a:solidFill>
                  <a:schemeClr val="accent1"/>
                </a:solidFill>
                <a:latin typeface="+mn-lt"/>
              </a:defRPr>
            </a:lvl2pPr>
            <a:lvl3pPr marL="1588" indent="0" algn="ctr">
              <a:lnSpc>
                <a:spcPts val="2100"/>
              </a:lnSpc>
              <a:spcBef>
                <a:spcPts val="0"/>
              </a:spcBef>
              <a:spcAft>
                <a:spcPts val="0"/>
              </a:spcAft>
              <a:buNone/>
              <a:defRPr sz="1600" cap="none">
                <a:solidFill>
                  <a:schemeClr val="accent1"/>
                </a:solidFill>
                <a:latin typeface="+mn-lt"/>
              </a:defRPr>
            </a:lvl3pPr>
            <a:lvl4pPr marL="1588" indent="0" algn="ctr">
              <a:lnSpc>
                <a:spcPts val="2100"/>
              </a:lnSpc>
              <a:spcBef>
                <a:spcPts val="0"/>
              </a:spcBef>
              <a:spcAft>
                <a:spcPts val="0"/>
              </a:spcAft>
              <a:buNone/>
              <a:defRPr sz="1600" cap="none">
                <a:solidFill>
                  <a:schemeClr val="accent1"/>
                </a:solidFill>
                <a:latin typeface="+mn-lt"/>
              </a:defRPr>
            </a:lvl4pPr>
            <a:lvl5pPr marL="1588" indent="0" algn="ctr">
              <a:lnSpc>
                <a:spcPts val="2100"/>
              </a:lnSpc>
              <a:spcBef>
                <a:spcPts val="0"/>
              </a:spcBef>
              <a:spcAft>
                <a:spcPts val="0"/>
              </a:spcAft>
              <a:buNone/>
              <a:defRPr sz="1600" cap="none">
                <a:solidFill>
                  <a:schemeClr val="accent1"/>
                </a:solidFill>
                <a:latin typeface="+mn-lt"/>
              </a:defRPr>
            </a:lvl5pPr>
            <a:lvl6pPr marL="1588" indent="0" algn="ctr">
              <a:lnSpc>
                <a:spcPts val="2100"/>
              </a:lnSpc>
              <a:spcBef>
                <a:spcPts val="0"/>
              </a:spcBef>
              <a:spcAft>
                <a:spcPts val="0"/>
              </a:spcAft>
              <a:buNone/>
              <a:defRPr sz="1600" cap="none">
                <a:solidFill>
                  <a:schemeClr val="accent1"/>
                </a:solidFill>
                <a:latin typeface="+mn-lt"/>
              </a:defRPr>
            </a:lvl6pPr>
            <a:lvl7pPr marL="1588" indent="0" algn="ctr">
              <a:lnSpc>
                <a:spcPts val="2100"/>
              </a:lnSpc>
              <a:spcBef>
                <a:spcPts val="0"/>
              </a:spcBef>
              <a:spcAft>
                <a:spcPts val="0"/>
              </a:spcAft>
              <a:buNone/>
              <a:defRPr sz="1600" cap="none">
                <a:solidFill>
                  <a:schemeClr val="accent1"/>
                </a:solidFill>
                <a:latin typeface="+mn-lt"/>
              </a:defRPr>
            </a:lvl7pPr>
            <a:lvl8pPr marL="1588" indent="0" algn="ctr">
              <a:lnSpc>
                <a:spcPts val="2100"/>
              </a:lnSpc>
              <a:spcBef>
                <a:spcPts val="0"/>
              </a:spcBef>
              <a:spcAft>
                <a:spcPts val="0"/>
              </a:spcAft>
              <a:buNone/>
              <a:defRPr sz="1600" cap="none">
                <a:solidFill>
                  <a:schemeClr val="accent1"/>
                </a:solidFill>
                <a:latin typeface="+mn-lt"/>
              </a:defRPr>
            </a:lvl8pPr>
            <a:lvl9pPr marL="1588" indent="0" algn="ctr">
              <a:lnSpc>
                <a:spcPts val="2100"/>
              </a:lnSpc>
              <a:spcBef>
                <a:spcPts val="0"/>
              </a:spcBef>
              <a:spcAft>
                <a:spcPts val="0"/>
              </a:spcAft>
              <a:buNone/>
              <a:defRPr sz="1600" cap="none">
                <a:solidFill>
                  <a:schemeClr val="accent1"/>
                </a:solidFill>
                <a:latin typeface="+mn-lt"/>
              </a:defRPr>
            </a:lvl9pPr>
          </a:lstStyle>
          <a:p>
            <a:pPr lvl="0"/>
            <a:r>
              <a:rPr lang="en-GB" noProof="0" dirty="0"/>
              <a:t>Name Surname, Function/Title</a:t>
            </a:r>
          </a:p>
          <a:p>
            <a:pPr lvl="0"/>
            <a:r>
              <a:rPr lang="en-GB" noProof="0" dirty="0"/>
              <a:t>Event/Place, DD Month 20YY</a:t>
            </a:r>
          </a:p>
        </p:txBody>
      </p:sp>
      <p:sp>
        <p:nvSpPr>
          <p:cNvPr id="14" name="Titel 3"/>
          <p:cNvSpPr>
            <a:spLocks noGrp="1"/>
          </p:cNvSpPr>
          <p:nvPr>
            <p:ph type="title" hasCustomPrompt="1"/>
          </p:nvPr>
        </p:nvSpPr>
        <p:spPr bwMode="gray">
          <a:xfrm>
            <a:off x="395288" y="1484784"/>
            <a:ext cx="8353425" cy="1152054"/>
          </a:xfrm>
          <a:prstGeom prst="rect">
            <a:avLst/>
          </a:prstGeom>
        </p:spPr>
        <p:txBody>
          <a:bodyPr>
            <a:noAutofit/>
          </a:bodyPr>
          <a:lstStyle>
            <a:lvl1pPr>
              <a:defRPr sz="2600" baseline="0"/>
            </a:lvl1pPr>
          </a:lstStyle>
          <a:p>
            <a:r>
              <a:rPr lang="en-GB" noProof="0" dirty="0"/>
              <a:t>Title presentation</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738775" y="6393889"/>
            <a:ext cx="1009524" cy="374607"/>
          </a:xfrm>
          <a:prstGeom prst="rect">
            <a:avLst/>
          </a:prstGeom>
          <a:ln>
            <a:noFill/>
          </a:ln>
        </p:spPr>
      </p:pic>
      <p:sp>
        <p:nvSpPr>
          <p:cNvPr id="17" name="TextBox 16"/>
          <p:cNvSpPr txBox="1"/>
          <p:nvPr userDrawn="1"/>
        </p:nvSpPr>
        <p:spPr bwMode="gray">
          <a:xfrm>
            <a:off x="395290" y="5984877"/>
            <a:ext cx="8353424" cy="401651"/>
          </a:xfrm>
          <a:prstGeom prst="rect">
            <a:avLst/>
          </a:prstGeom>
          <a:noFill/>
        </p:spPr>
        <p:txBody>
          <a:bodyPr wrap="square" lIns="0" tIns="0" rIns="0" bIns="36000" rtlCol="0" anchor="b" anchorCtr="0">
            <a:noAutofit/>
          </a:bodyPr>
          <a:lstStyle/>
          <a:p>
            <a:pPr marL="0" indent="0" algn="ctr">
              <a:spcBef>
                <a:spcPts val="100"/>
              </a:spcBef>
              <a:buClr>
                <a:schemeClr val="tx1"/>
              </a:buClr>
              <a:buFont typeface="Arial" panose="020B0604020202020204" pitchFamily="34" charset="0"/>
              <a:buNone/>
            </a:pPr>
            <a:r>
              <a:rPr lang="en-GB" sz="1200" b="0" kern="1200" baseline="0" noProof="0" dirty="0">
                <a:solidFill>
                  <a:schemeClr val="bg1">
                    <a:lumMod val="50000"/>
                  </a:schemeClr>
                </a:solidFill>
                <a:latin typeface="+mn-lt"/>
                <a:ea typeface="+mn-ea"/>
                <a:cs typeface="+mn-cs"/>
              </a:rPr>
              <a:t> This </a:t>
            </a:r>
            <a:r>
              <a:rPr lang="en-GB" sz="1200" b="0" kern="1200" baseline="0" noProof="0" dirty="0" err="1">
                <a:solidFill>
                  <a:schemeClr val="bg1">
                    <a:lumMod val="50000"/>
                  </a:schemeClr>
                </a:solidFill>
                <a:latin typeface="+mn-lt"/>
                <a:ea typeface="+mn-ea"/>
                <a:cs typeface="+mn-cs"/>
              </a:rPr>
              <a:t>handout</a:t>
            </a:r>
            <a:r>
              <a:rPr lang="en-GB" sz="1200" b="0" kern="1200" baseline="0" noProof="0" dirty="0">
                <a:solidFill>
                  <a:schemeClr val="bg1">
                    <a:lumMod val="50000"/>
                  </a:schemeClr>
                </a:solidFill>
                <a:latin typeface="+mn-lt"/>
                <a:ea typeface="+mn-ea"/>
                <a:cs typeface="+mn-cs"/>
              </a:rPr>
              <a:t> is for </a:t>
            </a:r>
            <a:r>
              <a:rPr lang="en-GB" sz="1200" b="0" kern="1200" baseline="0" noProof="0" dirty="0">
                <a:solidFill>
                  <a:srgbClr val="7F7F7F"/>
                </a:solidFill>
                <a:latin typeface="+mn-lt"/>
                <a:ea typeface="+mn-ea"/>
                <a:cs typeface="+mn-cs"/>
              </a:rPr>
              <a:t>personal use </a:t>
            </a:r>
            <a:r>
              <a:rPr lang="en-GB" sz="1200" b="0" kern="1200" baseline="0" noProof="0" dirty="0">
                <a:solidFill>
                  <a:schemeClr val="bg1">
                    <a:lumMod val="50000"/>
                  </a:schemeClr>
                </a:solidFill>
                <a:latin typeface="+mn-lt"/>
                <a:ea typeface="+mn-ea"/>
                <a:cs typeface="+mn-cs"/>
              </a:rPr>
              <a:t>only and should not be copied or distributed further.</a:t>
            </a:r>
          </a:p>
          <a:p>
            <a:pPr marL="0" indent="0" algn="ctr">
              <a:spcBef>
                <a:spcPts val="100"/>
              </a:spcBef>
              <a:buClr>
                <a:schemeClr val="tx1"/>
              </a:buClr>
              <a:buFont typeface="Arial" panose="020B0604020202020204" pitchFamily="34" charset="0"/>
              <a:buNone/>
            </a:pPr>
            <a:r>
              <a:rPr lang="en-GB" sz="1200" b="0" noProof="0" dirty="0">
                <a:solidFill>
                  <a:schemeClr val="bg1">
                    <a:lumMod val="50000"/>
                  </a:schemeClr>
                </a:solidFill>
                <a:latin typeface="+mn-lt"/>
              </a:rPr>
              <a:t>Please</a:t>
            </a:r>
            <a:r>
              <a:rPr lang="en-GB" sz="1200" b="0" baseline="0" noProof="0" dirty="0">
                <a:solidFill>
                  <a:schemeClr val="bg1">
                    <a:lumMod val="50000"/>
                  </a:schemeClr>
                </a:solidFill>
                <a:latin typeface="+mn-lt"/>
              </a:rPr>
              <a:t> find important legal information at the end of this document.</a:t>
            </a:r>
            <a:endParaRPr lang="en-GB" sz="1200" b="0" noProof="0" dirty="0">
              <a:solidFill>
                <a:schemeClr val="bg1">
                  <a:lumMod val="50000"/>
                </a:schemeClr>
              </a:solidFill>
              <a:latin typeface="+mn-lt"/>
            </a:endParaRPr>
          </a:p>
        </p:txBody>
      </p:sp>
      <p:pic>
        <p:nvPicPr>
          <p:cNvPr id="12"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spTree>
    <p:extLst>
      <p:ext uri="{BB962C8B-B14F-4D97-AF65-F5344CB8AC3E}">
        <p14:creationId xmlns:p14="http://schemas.microsoft.com/office/powerpoint/2010/main" val="3698387403"/>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_Internal Only">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9000"/>
            <a:ext cx="9144000" cy="2286000"/>
          </a:xfrm>
          <a:prstGeom prst="rect">
            <a:avLst/>
          </a:prstGeom>
        </p:spPr>
      </p:pic>
      <p:sp>
        <p:nvSpPr>
          <p:cNvPr id="14" name="TextBox 13"/>
          <p:cNvSpPr txBox="1"/>
          <p:nvPr userDrawn="1"/>
        </p:nvSpPr>
        <p:spPr bwMode="gray">
          <a:xfrm>
            <a:off x="395290" y="5984877"/>
            <a:ext cx="8353424" cy="396453"/>
          </a:xfrm>
          <a:prstGeom prst="rect">
            <a:avLst/>
          </a:prstGeom>
          <a:noFill/>
        </p:spPr>
        <p:txBody>
          <a:bodyPr wrap="square" lIns="0" tIns="0" rIns="0" bIns="36000" rtlCol="0" anchor="b" anchorCtr="0">
            <a:noAutofit/>
          </a:bodyPr>
          <a:lstStyle/>
          <a:p>
            <a:pPr marL="0" indent="0" algn="ctr">
              <a:spcBef>
                <a:spcPts val="100"/>
              </a:spcBef>
              <a:buClr>
                <a:schemeClr val="tx1"/>
              </a:buClr>
              <a:buFont typeface="Arial" panose="020B0604020202020204" pitchFamily="34" charset="0"/>
              <a:buNone/>
            </a:pPr>
            <a:r>
              <a:rPr lang="en-GB" sz="1200" b="0" kern="1200" baseline="0" noProof="0" dirty="0">
                <a:solidFill>
                  <a:schemeClr val="bg1">
                    <a:lumMod val="50000"/>
                  </a:schemeClr>
                </a:solidFill>
                <a:latin typeface="+mn-lt"/>
                <a:ea typeface="+mn-ea"/>
                <a:cs typeface="+mn-cs"/>
              </a:rPr>
              <a:t> FOR INTERNAL USE ONLY.</a:t>
            </a:r>
            <a:endParaRPr lang="en-GB" sz="1200" b="0" noProof="0" dirty="0">
              <a:solidFill>
                <a:schemeClr val="bg1">
                  <a:lumMod val="50000"/>
                </a:schemeClr>
              </a:solidFill>
              <a:latin typeface="+mn-lt"/>
            </a:endParaRPr>
          </a:p>
        </p:txBody>
      </p:sp>
      <p:pic>
        <p:nvPicPr>
          <p:cNvPr id="8"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sp>
        <p:nvSpPr>
          <p:cNvPr id="15" name="Rectangle 3"/>
          <p:cNvSpPr>
            <a:spLocks noGrp="1" noChangeArrowheads="1"/>
          </p:cNvSpPr>
          <p:nvPr>
            <p:ph type="subTitle" idx="1" hasCustomPrompt="1"/>
          </p:nvPr>
        </p:nvSpPr>
        <p:spPr bwMode="gray">
          <a:xfrm>
            <a:off x="395288" y="2647830"/>
            <a:ext cx="8353425" cy="565146"/>
          </a:xfrm>
          <a:prstGeom prst="rect">
            <a:avLst/>
          </a:prstGeom>
        </p:spPr>
        <p:txBody>
          <a:bodyPr tIns="36000">
            <a:noAutofit/>
          </a:bodyPr>
          <a:lstStyle>
            <a:lvl1pPr marL="1588" indent="0" algn="ctr">
              <a:lnSpc>
                <a:spcPct val="100000"/>
              </a:lnSpc>
              <a:spcBef>
                <a:spcPts val="0"/>
              </a:spcBef>
              <a:spcAft>
                <a:spcPts val="0"/>
              </a:spcAft>
              <a:buFont typeface="Arial" panose="020B0604020202020204" pitchFamily="34" charset="0"/>
              <a:buNone/>
              <a:defRPr sz="1600" b="0" cap="none" baseline="0">
                <a:solidFill>
                  <a:schemeClr val="accent1"/>
                </a:solidFill>
                <a:latin typeface="+mn-lt"/>
              </a:defRPr>
            </a:lvl1pPr>
            <a:lvl2pPr marL="1588" indent="0" algn="ctr">
              <a:lnSpc>
                <a:spcPts val="2100"/>
              </a:lnSpc>
              <a:spcBef>
                <a:spcPts val="0"/>
              </a:spcBef>
              <a:spcAft>
                <a:spcPts val="0"/>
              </a:spcAft>
              <a:buFont typeface="Arial" panose="020B0604020202020204" pitchFamily="34" charset="0"/>
              <a:buNone/>
              <a:defRPr sz="1600" cap="none">
                <a:solidFill>
                  <a:schemeClr val="accent1"/>
                </a:solidFill>
                <a:latin typeface="+mn-lt"/>
              </a:defRPr>
            </a:lvl2pPr>
            <a:lvl3pPr marL="1588" indent="0" algn="ctr">
              <a:lnSpc>
                <a:spcPts val="2100"/>
              </a:lnSpc>
              <a:spcBef>
                <a:spcPts val="0"/>
              </a:spcBef>
              <a:spcAft>
                <a:spcPts val="0"/>
              </a:spcAft>
              <a:buNone/>
              <a:defRPr sz="1600" cap="none">
                <a:solidFill>
                  <a:schemeClr val="accent1"/>
                </a:solidFill>
                <a:latin typeface="+mn-lt"/>
              </a:defRPr>
            </a:lvl3pPr>
            <a:lvl4pPr marL="1588" indent="0" algn="ctr">
              <a:lnSpc>
                <a:spcPts val="2100"/>
              </a:lnSpc>
              <a:spcBef>
                <a:spcPts val="0"/>
              </a:spcBef>
              <a:spcAft>
                <a:spcPts val="0"/>
              </a:spcAft>
              <a:buNone/>
              <a:defRPr sz="1600" cap="none">
                <a:solidFill>
                  <a:schemeClr val="accent1"/>
                </a:solidFill>
                <a:latin typeface="+mn-lt"/>
              </a:defRPr>
            </a:lvl4pPr>
            <a:lvl5pPr marL="1588" indent="0" algn="ctr">
              <a:lnSpc>
                <a:spcPts val="2100"/>
              </a:lnSpc>
              <a:spcBef>
                <a:spcPts val="0"/>
              </a:spcBef>
              <a:spcAft>
                <a:spcPts val="0"/>
              </a:spcAft>
              <a:buNone/>
              <a:defRPr sz="1600" cap="none">
                <a:solidFill>
                  <a:schemeClr val="accent1"/>
                </a:solidFill>
                <a:latin typeface="+mn-lt"/>
              </a:defRPr>
            </a:lvl5pPr>
            <a:lvl6pPr marL="1588" indent="0" algn="ctr">
              <a:lnSpc>
                <a:spcPts val="2100"/>
              </a:lnSpc>
              <a:spcBef>
                <a:spcPts val="0"/>
              </a:spcBef>
              <a:spcAft>
                <a:spcPts val="0"/>
              </a:spcAft>
              <a:buNone/>
              <a:defRPr sz="1600" cap="none">
                <a:solidFill>
                  <a:schemeClr val="accent1"/>
                </a:solidFill>
                <a:latin typeface="+mn-lt"/>
              </a:defRPr>
            </a:lvl6pPr>
            <a:lvl7pPr marL="1588" indent="0" algn="ctr">
              <a:lnSpc>
                <a:spcPts val="2100"/>
              </a:lnSpc>
              <a:spcBef>
                <a:spcPts val="0"/>
              </a:spcBef>
              <a:spcAft>
                <a:spcPts val="0"/>
              </a:spcAft>
              <a:buNone/>
              <a:defRPr sz="1600" cap="none">
                <a:solidFill>
                  <a:schemeClr val="accent1"/>
                </a:solidFill>
                <a:latin typeface="+mn-lt"/>
              </a:defRPr>
            </a:lvl7pPr>
            <a:lvl8pPr marL="1588" indent="0" algn="ctr">
              <a:lnSpc>
                <a:spcPts val="2100"/>
              </a:lnSpc>
              <a:spcBef>
                <a:spcPts val="0"/>
              </a:spcBef>
              <a:spcAft>
                <a:spcPts val="0"/>
              </a:spcAft>
              <a:buNone/>
              <a:defRPr sz="1600" cap="none">
                <a:solidFill>
                  <a:schemeClr val="accent1"/>
                </a:solidFill>
                <a:latin typeface="+mn-lt"/>
              </a:defRPr>
            </a:lvl8pPr>
            <a:lvl9pPr marL="1588" indent="0" algn="ctr">
              <a:lnSpc>
                <a:spcPts val="2100"/>
              </a:lnSpc>
              <a:spcBef>
                <a:spcPts val="0"/>
              </a:spcBef>
              <a:spcAft>
                <a:spcPts val="0"/>
              </a:spcAft>
              <a:buNone/>
              <a:defRPr sz="1600" cap="none">
                <a:solidFill>
                  <a:schemeClr val="accent1"/>
                </a:solidFill>
                <a:latin typeface="+mn-lt"/>
              </a:defRPr>
            </a:lvl9pPr>
          </a:lstStyle>
          <a:p>
            <a:pPr lvl="0"/>
            <a:r>
              <a:rPr lang="en-GB" noProof="0" dirty="0"/>
              <a:t>Name Surname, Function/Title</a:t>
            </a:r>
          </a:p>
          <a:p>
            <a:pPr lvl="0"/>
            <a:r>
              <a:rPr lang="en-GB" noProof="0" dirty="0"/>
              <a:t>Event/Place, DD Month 20YY</a:t>
            </a:r>
          </a:p>
        </p:txBody>
      </p:sp>
      <p:sp>
        <p:nvSpPr>
          <p:cNvPr id="16" name="Titel 3"/>
          <p:cNvSpPr>
            <a:spLocks noGrp="1"/>
          </p:cNvSpPr>
          <p:nvPr>
            <p:ph type="title" hasCustomPrompt="1"/>
          </p:nvPr>
        </p:nvSpPr>
        <p:spPr bwMode="gray">
          <a:xfrm>
            <a:off x="395288" y="1484784"/>
            <a:ext cx="8353425" cy="1163046"/>
          </a:xfrm>
          <a:prstGeom prst="rect">
            <a:avLst/>
          </a:prstGeom>
        </p:spPr>
        <p:txBody>
          <a:bodyPr>
            <a:noAutofit/>
          </a:bodyPr>
          <a:lstStyle>
            <a:lvl1pPr>
              <a:defRPr sz="2600" baseline="0"/>
            </a:lvl1pPr>
          </a:lstStyle>
          <a:p>
            <a:r>
              <a:rPr lang="en-GB" noProof="0" dirty="0"/>
              <a:t>Title presentation</a:t>
            </a:r>
          </a:p>
        </p:txBody>
      </p:sp>
      <p:pic>
        <p:nvPicPr>
          <p:cNvPr id="17" name="Picture 16"/>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38775" y="6393889"/>
            <a:ext cx="1009524" cy="374607"/>
          </a:xfrm>
          <a:prstGeom prst="rect">
            <a:avLst/>
          </a:prstGeom>
          <a:ln>
            <a:noFill/>
          </a:ln>
        </p:spPr>
      </p:pic>
    </p:spTree>
    <p:extLst>
      <p:ext uri="{BB962C8B-B14F-4D97-AF65-F5344CB8AC3E}">
        <p14:creationId xmlns:p14="http://schemas.microsoft.com/office/powerpoint/2010/main" val="2957134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Offering 33/66">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4455C95-67FC-43DA-A9F8-0C25BAB71155}"/>
              </a:ext>
            </a:extLst>
          </p:cNvPr>
          <p:cNvSpPr/>
          <p:nvPr userDrawn="1"/>
        </p:nvSpPr>
        <p:spPr>
          <a:xfrm>
            <a:off x="3276600" y="1808165"/>
            <a:ext cx="5472114" cy="4033837"/>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200" dirty="0" err="1"/>
          </a:p>
        </p:txBody>
      </p:sp>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a:t>Investment Promotion &amp; Solutions</a:t>
            </a:r>
            <a:endParaRPr lang="en-GB" dirty="0"/>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2" name="Textplatzhalter 11">
            <a:extLst>
              <a:ext uri="{FF2B5EF4-FFF2-40B4-BE49-F238E27FC236}">
                <a16:creationId xmlns:a16="http://schemas.microsoft.com/office/drawing/2014/main" id="{3760F6AE-0B0E-43DE-9122-427C956E1B72}"/>
              </a:ext>
            </a:extLst>
          </p:cNvPr>
          <p:cNvSpPr>
            <a:spLocks noGrp="1"/>
          </p:cNvSpPr>
          <p:nvPr>
            <p:ph type="body" sz="quarter" idx="17" hasCustomPrompt="1"/>
          </p:nvPr>
        </p:nvSpPr>
        <p:spPr>
          <a:xfrm>
            <a:off x="395289" y="5842000"/>
            <a:ext cx="4176713" cy="395288"/>
          </a:xfrm>
        </p:spPr>
        <p:txBody>
          <a:bodyPr anchor="b" anchorCtr="0"/>
          <a:lstStyle>
            <a:lvl1pPr>
              <a:lnSpc>
                <a:spcPts val="1100"/>
              </a:lnSpc>
              <a:spcAft>
                <a:spcPts val="0"/>
              </a:spcAft>
              <a:defRPr sz="800" cap="none" baseline="0">
                <a:solidFill>
                  <a:srgbClr val="001489"/>
                </a:solidFill>
              </a:defRPr>
            </a:lvl1pPr>
          </a:lstStyle>
          <a:p>
            <a:pPr lvl="0"/>
            <a:r>
              <a:rPr lang="de-DE" dirty="0"/>
              <a:t>Source</a:t>
            </a:r>
            <a:endParaRPr lang="en-GB" dirty="0"/>
          </a:p>
        </p:txBody>
      </p:sp>
      <p:sp>
        <p:nvSpPr>
          <p:cNvPr id="14" name="Textplatzhalter 3">
            <a:extLst>
              <a:ext uri="{FF2B5EF4-FFF2-40B4-BE49-F238E27FC236}">
                <a16:creationId xmlns:a16="http://schemas.microsoft.com/office/drawing/2014/main" id="{3AE16077-793E-45B2-9D7A-5E37E54EA162}"/>
              </a:ext>
            </a:extLst>
          </p:cNvPr>
          <p:cNvSpPr>
            <a:spLocks noGrp="1"/>
          </p:cNvSpPr>
          <p:nvPr>
            <p:ph type="body" sz="quarter" idx="18" hasCustomPrompt="1"/>
          </p:nvPr>
        </p:nvSpPr>
        <p:spPr>
          <a:xfrm>
            <a:off x="3455989" y="1952627"/>
            <a:ext cx="5111750" cy="355933"/>
          </a:xfrm>
        </p:spPr>
        <p:txBody>
          <a:bodyPr/>
          <a:lstStyle>
            <a:lvl1pPr marL="0" indent="0" algn="l">
              <a:lnSpc>
                <a:spcPts val="1800"/>
              </a:lnSpc>
              <a:tabLst>
                <a:tab pos="360000" algn="l"/>
              </a:tabLst>
              <a:defRPr sz="1200"/>
            </a:lvl1pPr>
            <a:lvl2pPr marL="360000" indent="-36000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Heading</a:t>
            </a:r>
          </a:p>
        </p:txBody>
      </p:sp>
      <p:cxnSp>
        <p:nvCxnSpPr>
          <p:cNvPr id="16" name="Gerader Verbinder 15">
            <a:extLst>
              <a:ext uri="{FF2B5EF4-FFF2-40B4-BE49-F238E27FC236}">
                <a16:creationId xmlns:a16="http://schemas.microsoft.com/office/drawing/2014/main" id="{E2AF6A40-3732-42AB-8E30-5039DA55E78F}"/>
              </a:ext>
            </a:extLst>
          </p:cNvPr>
          <p:cNvCxnSpPr>
            <a:cxnSpLocks/>
          </p:cNvCxnSpPr>
          <p:nvPr userDrawn="1"/>
        </p:nvCxnSpPr>
        <p:spPr>
          <a:xfrm>
            <a:off x="2773279" y="1808165"/>
            <a:ext cx="0" cy="4033837"/>
          </a:xfrm>
          <a:prstGeom prst="line">
            <a:avLst/>
          </a:prstGeom>
          <a:ln w="12700">
            <a:solidFill>
              <a:srgbClr val="B0AA7E"/>
            </a:solidFill>
          </a:ln>
        </p:spPr>
        <p:style>
          <a:lnRef idx="1">
            <a:schemeClr val="accent1"/>
          </a:lnRef>
          <a:fillRef idx="0">
            <a:schemeClr val="accent1"/>
          </a:fillRef>
          <a:effectRef idx="0">
            <a:schemeClr val="accent1"/>
          </a:effectRef>
          <a:fontRef idx="minor">
            <a:schemeClr val="tx1"/>
          </a:fontRef>
        </p:style>
      </p:cxnSp>
      <p:sp>
        <p:nvSpPr>
          <p:cNvPr id="15" name="Textplatzhalter 4">
            <a:extLst>
              <a:ext uri="{FF2B5EF4-FFF2-40B4-BE49-F238E27FC236}">
                <a16:creationId xmlns:a16="http://schemas.microsoft.com/office/drawing/2014/main" id="{EAC996AB-3229-4A0E-87C3-BD5A4560735E}"/>
              </a:ext>
            </a:extLst>
          </p:cNvPr>
          <p:cNvSpPr>
            <a:spLocks noGrp="1"/>
          </p:cNvSpPr>
          <p:nvPr>
            <p:ph type="body" sz="quarter" idx="19" hasCustomPrompt="1"/>
          </p:nvPr>
        </p:nvSpPr>
        <p:spPr>
          <a:xfrm>
            <a:off x="395288" y="1160465"/>
            <a:ext cx="8353425" cy="427037"/>
          </a:xfrm>
        </p:spPr>
        <p:txBody>
          <a:bodyPr/>
          <a:lstStyle>
            <a:lvl1pPr algn="ctr">
              <a:lnSpc>
                <a:spcPts val="1800"/>
              </a:lnSpc>
              <a:spcAft>
                <a:spcPts val="0"/>
              </a:spcAft>
              <a:defRPr sz="1200" cap="none" baseline="0">
                <a:solidFill>
                  <a:schemeClr val="tx1"/>
                </a:solidFill>
              </a:defRPr>
            </a:lvl1pPr>
          </a:lstStyle>
          <a:p>
            <a:pPr lvl="0"/>
            <a:r>
              <a:rPr lang="de-DE" dirty="0"/>
              <a:t>Lead/Title</a:t>
            </a:r>
            <a:endParaRPr lang="en-GB" dirty="0"/>
          </a:p>
        </p:txBody>
      </p:sp>
      <p:sp>
        <p:nvSpPr>
          <p:cNvPr id="17" name="Textplatzhalter 19">
            <a:extLst>
              <a:ext uri="{FF2B5EF4-FFF2-40B4-BE49-F238E27FC236}">
                <a16:creationId xmlns:a16="http://schemas.microsoft.com/office/drawing/2014/main" id="{7F180779-C7A4-4436-9B5E-2B763B4C2690}"/>
              </a:ext>
            </a:extLst>
          </p:cNvPr>
          <p:cNvSpPr>
            <a:spLocks noGrp="1"/>
          </p:cNvSpPr>
          <p:nvPr>
            <p:ph type="body" sz="quarter" idx="20"/>
          </p:nvPr>
        </p:nvSpPr>
        <p:spPr>
          <a:xfrm>
            <a:off x="395288" y="1808165"/>
            <a:ext cx="2158993"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8" name="Textplatzhalter 19">
            <a:extLst>
              <a:ext uri="{FF2B5EF4-FFF2-40B4-BE49-F238E27FC236}">
                <a16:creationId xmlns:a16="http://schemas.microsoft.com/office/drawing/2014/main" id="{B5DC051F-3D5A-479B-9BE0-EA99FEAD7C20}"/>
              </a:ext>
            </a:extLst>
          </p:cNvPr>
          <p:cNvSpPr>
            <a:spLocks noGrp="1"/>
          </p:cNvSpPr>
          <p:nvPr>
            <p:ph type="body" sz="quarter" idx="21"/>
          </p:nvPr>
        </p:nvSpPr>
        <p:spPr>
          <a:xfrm>
            <a:off x="395287" y="3464931"/>
            <a:ext cx="2158993"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265220563"/>
      </p:ext>
    </p:extLst>
  </p:cSld>
  <p:clrMapOvr>
    <a:masterClrMapping/>
  </p:clrMapOvr>
  <p:extLst>
    <p:ext uri="{DCECCB84-F9BA-43D5-87BE-67443E8EF086}">
      <p15:sldGuideLst xmlns:p15="http://schemas.microsoft.com/office/powerpoint/2012/main">
        <p15:guide id="1" pos="1610" userDrawn="1">
          <p15:clr>
            <a:srgbClr val="5ACBF0"/>
          </p15:clr>
        </p15:guide>
        <p15:guide id="3" orient="horz" pos="2183" userDrawn="1">
          <p15:clr>
            <a:srgbClr val="5ACBF0"/>
          </p15:clr>
        </p15:guide>
        <p15:guide id="4" pos="2177" userDrawn="1">
          <p15:clr>
            <a:srgbClr val="5ACBF0"/>
          </p15:clr>
        </p15:guide>
        <p15:guide id="5" orient="horz" pos="1230" userDrawn="1">
          <p15:clr>
            <a:srgbClr val="5ACBF0"/>
          </p15:clr>
        </p15:guide>
        <p15:guide id="6" pos="5397"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blanc) Slide">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72" t="40286" r="12373" b="40900"/>
          <a:stretch/>
        </p:blipFill>
        <p:spPr bwMode="gray">
          <a:xfrm>
            <a:off x="0" y="3429000"/>
            <a:ext cx="914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4"/>
          <p:cNvSpPr>
            <a:spLocks noGrp="1"/>
          </p:cNvSpPr>
          <p:nvPr>
            <p:ph sz="quarter" idx="12" hasCustomPrompt="1"/>
          </p:nvPr>
        </p:nvSpPr>
        <p:spPr>
          <a:xfrm>
            <a:off x="395288" y="6530366"/>
            <a:ext cx="8353425" cy="265254"/>
          </a:xfrm>
        </p:spPr>
        <p:txBody>
          <a:bodyPr anchor="ctr" anchorCtr="0"/>
          <a:lstStyle>
            <a:lvl1pPr algn="ctr">
              <a:defRPr sz="1000" b="0" i="0" baseline="0"/>
            </a:lvl1pPr>
          </a:lstStyle>
          <a:p>
            <a:pPr lvl="0"/>
            <a:r>
              <a:rPr lang="en-GB" noProof="0" dirty="0"/>
              <a:t>DD Month </a:t>
            </a:r>
            <a:r>
              <a:rPr lang="en-GB" noProof="0" dirty="0" err="1"/>
              <a:t>YYYY</a:t>
            </a:r>
            <a:r>
              <a:rPr lang="en-GB" noProof="0" dirty="0"/>
              <a:t>, </a:t>
            </a:r>
            <a:r>
              <a:rPr lang="en-GB" noProof="0" dirty="0" err="1"/>
              <a:t>HH:MM</a:t>
            </a:r>
            <a:r>
              <a:rPr lang="en-GB" noProof="0" dirty="0"/>
              <a:t> </a:t>
            </a:r>
            <a:r>
              <a:rPr lang="en-GB" noProof="0" dirty="0" err="1"/>
              <a:t>CET</a:t>
            </a:r>
            <a:endParaRPr lang="en-GB" noProof="0" dirty="0"/>
          </a:p>
        </p:txBody>
      </p:sp>
      <p:sp>
        <p:nvSpPr>
          <p:cNvPr id="15" name="TextBox 14"/>
          <p:cNvSpPr txBox="1"/>
          <p:nvPr userDrawn="1"/>
        </p:nvSpPr>
        <p:spPr bwMode="gray">
          <a:xfrm>
            <a:off x="395290" y="5984875"/>
            <a:ext cx="8353424" cy="400668"/>
          </a:xfrm>
          <a:prstGeom prst="rect">
            <a:avLst/>
          </a:prstGeom>
          <a:noFill/>
        </p:spPr>
        <p:txBody>
          <a:bodyPr wrap="square" lIns="0" tIns="0" rIns="0" bIns="36000" rtlCol="0" anchor="b" anchorCtr="0">
            <a:noAutofit/>
          </a:bodyPr>
          <a:lstStyle/>
          <a:p>
            <a:pPr marL="0" indent="0" algn="ctr">
              <a:spcBef>
                <a:spcPts val="100"/>
              </a:spcBef>
              <a:buClr>
                <a:schemeClr val="tx1"/>
              </a:buClr>
              <a:buFont typeface="Arial" panose="020B0604020202020204" pitchFamily="34" charset="0"/>
              <a:buNone/>
            </a:pPr>
            <a:r>
              <a:rPr lang="en-GB" sz="1200" b="0" kern="1200" baseline="0" noProof="0" dirty="0">
                <a:solidFill>
                  <a:schemeClr val="bg1">
                    <a:lumMod val="50000"/>
                  </a:schemeClr>
                </a:solidFill>
                <a:latin typeface="+mn-lt"/>
                <a:ea typeface="+mn-ea"/>
                <a:cs typeface="+mn-cs"/>
              </a:rPr>
              <a:t> This </a:t>
            </a:r>
            <a:r>
              <a:rPr lang="en-GB" sz="1200" b="0" kern="1200" baseline="0" noProof="0" dirty="0" err="1">
                <a:solidFill>
                  <a:schemeClr val="bg1">
                    <a:lumMod val="50000"/>
                  </a:schemeClr>
                </a:solidFill>
                <a:latin typeface="+mn-lt"/>
                <a:ea typeface="+mn-ea"/>
                <a:cs typeface="+mn-cs"/>
              </a:rPr>
              <a:t>handout</a:t>
            </a:r>
            <a:r>
              <a:rPr lang="en-GB" sz="1200" b="0" kern="1200" baseline="0" noProof="0" dirty="0">
                <a:solidFill>
                  <a:schemeClr val="bg1">
                    <a:lumMod val="50000"/>
                  </a:schemeClr>
                </a:solidFill>
                <a:latin typeface="+mn-lt"/>
                <a:ea typeface="+mn-ea"/>
                <a:cs typeface="+mn-cs"/>
              </a:rPr>
              <a:t> is for personal use only and should not be copied or distributed further.</a:t>
            </a:r>
          </a:p>
          <a:p>
            <a:pPr marL="0" indent="0" algn="ctr">
              <a:spcBef>
                <a:spcPts val="100"/>
              </a:spcBef>
              <a:buClr>
                <a:schemeClr val="tx1"/>
              </a:buClr>
              <a:buFont typeface="Arial" panose="020B0604020202020204" pitchFamily="34" charset="0"/>
              <a:buNone/>
            </a:pPr>
            <a:r>
              <a:rPr lang="en-GB" sz="1200" b="0" noProof="0" dirty="0">
                <a:solidFill>
                  <a:schemeClr val="bg1">
                    <a:lumMod val="50000"/>
                  </a:schemeClr>
                </a:solidFill>
                <a:latin typeface="+mn-lt"/>
              </a:rPr>
              <a:t>Please</a:t>
            </a:r>
            <a:r>
              <a:rPr lang="en-GB" sz="1200" b="0" baseline="0" noProof="0" dirty="0">
                <a:solidFill>
                  <a:schemeClr val="bg1">
                    <a:lumMod val="50000"/>
                  </a:schemeClr>
                </a:solidFill>
                <a:latin typeface="+mn-lt"/>
              </a:rPr>
              <a:t> find important legal information at the end of this document.</a:t>
            </a:r>
            <a:endParaRPr lang="en-GB" sz="1200" b="0" noProof="0" dirty="0">
              <a:solidFill>
                <a:schemeClr val="bg1">
                  <a:lumMod val="50000"/>
                </a:schemeClr>
              </a:solidFill>
              <a:latin typeface="+mn-lt"/>
            </a:endParaRPr>
          </a:p>
        </p:txBody>
      </p:sp>
      <p:pic>
        <p:nvPicPr>
          <p:cNvPr id="10"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sp>
        <p:nvSpPr>
          <p:cNvPr id="11" name="Rectangle 3"/>
          <p:cNvSpPr>
            <a:spLocks noGrp="1" noChangeArrowheads="1"/>
          </p:cNvSpPr>
          <p:nvPr>
            <p:ph type="subTitle" idx="1" hasCustomPrompt="1"/>
          </p:nvPr>
        </p:nvSpPr>
        <p:spPr bwMode="gray">
          <a:xfrm>
            <a:off x="395288" y="2647830"/>
            <a:ext cx="8353425" cy="565146"/>
          </a:xfrm>
          <a:prstGeom prst="rect">
            <a:avLst/>
          </a:prstGeom>
        </p:spPr>
        <p:txBody>
          <a:bodyPr tIns="36000">
            <a:noAutofit/>
          </a:bodyPr>
          <a:lstStyle>
            <a:lvl1pPr marL="1588" indent="0" algn="ctr">
              <a:lnSpc>
                <a:spcPct val="100000"/>
              </a:lnSpc>
              <a:spcBef>
                <a:spcPts val="0"/>
              </a:spcBef>
              <a:spcAft>
                <a:spcPts val="0"/>
              </a:spcAft>
              <a:buFont typeface="Arial" panose="020B0604020202020204" pitchFamily="34" charset="0"/>
              <a:buNone/>
              <a:defRPr sz="1600" b="0" cap="none" baseline="0">
                <a:solidFill>
                  <a:schemeClr val="accent1"/>
                </a:solidFill>
                <a:latin typeface="+mn-lt"/>
              </a:defRPr>
            </a:lvl1pPr>
            <a:lvl2pPr marL="1588" indent="0" algn="ctr">
              <a:lnSpc>
                <a:spcPts val="2100"/>
              </a:lnSpc>
              <a:spcBef>
                <a:spcPts val="0"/>
              </a:spcBef>
              <a:spcAft>
                <a:spcPts val="0"/>
              </a:spcAft>
              <a:buFont typeface="Arial" panose="020B0604020202020204" pitchFamily="34" charset="0"/>
              <a:buNone/>
              <a:defRPr sz="1600" cap="none">
                <a:solidFill>
                  <a:schemeClr val="accent1"/>
                </a:solidFill>
                <a:latin typeface="+mn-lt"/>
              </a:defRPr>
            </a:lvl2pPr>
            <a:lvl3pPr marL="1588" indent="0" algn="ctr">
              <a:lnSpc>
                <a:spcPts val="2100"/>
              </a:lnSpc>
              <a:spcBef>
                <a:spcPts val="0"/>
              </a:spcBef>
              <a:spcAft>
                <a:spcPts val="0"/>
              </a:spcAft>
              <a:buNone/>
              <a:defRPr sz="1600" cap="none">
                <a:solidFill>
                  <a:schemeClr val="accent1"/>
                </a:solidFill>
                <a:latin typeface="+mn-lt"/>
              </a:defRPr>
            </a:lvl3pPr>
            <a:lvl4pPr marL="1588" indent="0" algn="ctr">
              <a:lnSpc>
                <a:spcPts val="2100"/>
              </a:lnSpc>
              <a:spcBef>
                <a:spcPts val="0"/>
              </a:spcBef>
              <a:spcAft>
                <a:spcPts val="0"/>
              </a:spcAft>
              <a:buNone/>
              <a:defRPr sz="1600" cap="none">
                <a:solidFill>
                  <a:schemeClr val="accent1"/>
                </a:solidFill>
                <a:latin typeface="+mn-lt"/>
              </a:defRPr>
            </a:lvl4pPr>
            <a:lvl5pPr marL="1588" indent="0" algn="ctr">
              <a:lnSpc>
                <a:spcPts val="2100"/>
              </a:lnSpc>
              <a:spcBef>
                <a:spcPts val="0"/>
              </a:spcBef>
              <a:spcAft>
                <a:spcPts val="0"/>
              </a:spcAft>
              <a:buNone/>
              <a:defRPr sz="1600" cap="none">
                <a:solidFill>
                  <a:schemeClr val="accent1"/>
                </a:solidFill>
                <a:latin typeface="+mn-lt"/>
              </a:defRPr>
            </a:lvl5pPr>
            <a:lvl6pPr marL="1588" indent="0" algn="ctr">
              <a:lnSpc>
                <a:spcPts val="2100"/>
              </a:lnSpc>
              <a:spcBef>
                <a:spcPts val="0"/>
              </a:spcBef>
              <a:spcAft>
                <a:spcPts val="0"/>
              </a:spcAft>
              <a:buNone/>
              <a:defRPr sz="1600" cap="none">
                <a:solidFill>
                  <a:schemeClr val="accent1"/>
                </a:solidFill>
                <a:latin typeface="+mn-lt"/>
              </a:defRPr>
            </a:lvl6pPr>
            <a:lvl7pPr marL="1588" indent="0" algn="ctr">
              <a:lnSpc>
                <a:spcPts val="2100"/>
              </a:lnSpc>
              <a:spcBef>
                <a:spcPts val="0"/>
              </a:spcBef>
              <a:spcAft>
                <a:spcPts val="0"/>
              </a:spcAft>
              <a:buNone/>
              <a:defRPr sz="1600" cap="none">
                <a:solidFill>
                  <a:schemeClr val="accent1"/>
                </a:solidFill>
                <a:latin typeface="+mn-lt"/>
              </a:defRPr>
            </a:lvl7pPr>
            <a:lvl8pPr marL="1588" indent="0" algn="ctr">
              <a:lnSpc>
                <a:spcPts val="2100"/>
              </a:lnSpc>
              <a:spcBef>
                <a:spcPts val="0"/>
              </a:spcBef>
              <a:spcAft>
                <a:spcPts val="0"/>
              </a:spcAft>
              <a:buNone/>
              <a:defRPr sz="1600" cap="none">
                <a:solidFill>
                  <a:schemeClr val="accent1"/>
                </a:solidFill>
                <a:latin typeface="+mn-lt"/>
              </a:defRPr>
            </a:lvl8pPr>
            <a:lvl9pPr marL="1588" indent="0" algn="ctr">
              <a:lnSpc>
                <a:spcPts val="2100"/>
              </a:lnSpc>
              <a:spcBef>
                <a:spcPts val="0"/>
              </a:spcBef>
              <a:spcAft>
                <a:spcPts val="0"/>
              </a:spcAft>
              <a:buNone/>
              <a:defRPr sz="1600" cap="none">
                <a:solidFill>
                  <a:schemeClr val="accent1"/>
                </a:solidFill>
                <a:latin typeface="+mn-lt"/>
              </a:defRPr>
            </a:lvl9pPr>
          </a:lstStyle>
          <a:p>
            <a:pPr lvl="0"/>
            <a:r>
              <a:rPr lang="en-GB" noProof="0" dirty="0"/>
              <a:t>Name Surname, Function/Title</a:t>
            </a:r>
          </a:p>
          <a:p>
            <a:pPr lvl="0"/>
            <a:r>
              <a:rPr lang="en-GB" noProof="0" dirty="0"/>
              <a:t>Event/Place, DD Month 20YY</a:t>
            </a:r>
          </a:p>
        </p:txBody>
      </p:sp>
      <p:sp>
        <p:nvSpPr>
          <p:cNvPr id="17" name="Titel 3"/>
          <p:cNvSpPr>
            <a:spLocks noGrp="1"/>
          </p:cNvSpPr>
          <p:nvPr>
            <p:ph type="title" hasCustomPrompt="1"/>
          </p:nvPr>
        </p:nvSpPr>
        <p:spPr bwMode="gray">
          <a:xfrm>
            <a:off x="395288" y="1484784"/>
            <a:ext cx="8353425" cy="1163046"/>
          </a:xfrm>
          <a:prstGeom prst="rect">
            <a:avLst/>
          </a:prstGeom>
        </p:spPr>
        <p:txBody>
          <a:bodyPr>
            <a:noAutofit/>
          </a:bodyPr>
          <a:lstStyle>
            <a:lvl1pPr>
              <a:defRPr sz="2600" baseline="0"/>
            </a:lvl1pPr>
          </a:lstStyle>
          <a:p>
            <a:r>
              <a:rPr lang="en-GB" noProof="0" dirty="0"/>
              <a:t>Title presentation</a:t>
            </a:r>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38775" y="6393889"/>
            <a:ext cx="1009524" cy="374607"/>
          </a:xfrm>
          <a:prstGeom prst="rect">
            <a:avLst/>
          </a:prstGeom>
          <a:ln>
            <a:noFill/>
          </a:ln>
        </p:spPr>
      </p:pic>
    </p:spTree>
    <p:extLst>
      <p:ext uri="{BB962C8B-B14F-4D97-AF65-F5344CB8AC3E}">
        <p14:creationId xmlns:p14="http://schemas.microsoft.com/office/powerpoint/2010/main" val="3798868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blanc) Slide_Internal Only">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72" t="40286" r="12373" b="40900"/>
          <a:stretch/>
        </p:blipFill>
        <p:spPr bwMode="gray">
          <a:xfrm>
            <a:off x="0" y="3429000"/>
            <a:ext cx="914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userDrawn="1"/>
        </p:nvSpPr>
        <p:spPr bwMode="gray">
          <a:xfrm>
            <a:off x="395290" y="5984877"/>
            <a:ext cx="8353424" cy="396453"/>
          </a:xfrm>
          <a:prstGeom prst="rect">
            <a:avLst/>
          </a:prstGeom>
          <a:noFill/>
        </p:spPr>
        <p:txBody>
          <a:bodyPr wrap="square" lIns="0" tIns="0" rIns="0" bIns="36000" rtlCol="0" anchor="b" anchorCtr="0">
            <a:noAutofit/>
          </a:bodyPr>
          <a:lstStyle/>
          <a:p>
            <a:pPr marL="0" indent="0" algn="ctr">
              <a:spcBef>
                <a:spcPts val="100"/>
              </a:spcBef>
              <a:buClr>
                <a:schemeClr val="tx1"/>
              </a:buClr>
              <a:buFont typeface="Arial" panose="020B0604020202020204" pitchFamily="34" charset="0"/>
              <a:buNone/>
            </a:pPr>
            <a:r>
              <a:rPr lang="en-GB" sz="1200" b="0" kern="1200" baseline="0" noProof="0" dirty="0">
                <a:solidFill>
                  <a:schemeClr val="bg1">
                    <a:lumMod val="50000"/>
                  </a:schemeClr>
                </a:solidFill>
                <a:latin typeface="+mn-lt"/>
                <a:ea typeface="+mn-ea"/>
                <a:cs typeface="+mn-cs"/>
              </a:rPr>
              <a:t> FOR INTERNAL USE ONLY.</a:t>
            </a:r>
            <a:endParaRPr lang="en-GB" sz="1200" b="0" noProof="0" dirty="0">
              <a:solidFill>
                <a:schemeClr val="bg1">
                  <a:lumMod val="50000"/>
                </a:schemeClr>
              </a:solidFill>
              <a:latin typeface="+mn-lt"/>
            </a:endParaRPr>
          </a:p>
        </p:txBody>
      </p:sp>
      <p:sp>
        <p:nvSpPr>
          <p:cNvPr id="8" name="Rectangle 3"/>
          <p:cNvSpPr>
            <a:spLocks noGrp="1" noChangeArrowheads="1"/>
          </p:cNvSpPr>
          <p:nvPr>
            <p:ph type="subTitle" idx="1" hasCustomPrompt="1"/>
          </p:nvPr>
        </p:nvSpPr>
        <p:spPr bwMode="gray">
          <a:xfrm>
            <a:off x="395288" y="2647830"/>
            <a:ext cx="8353425" cy="565146"/>
          </a:xfrm>
          <a:prstGeom prst="rect">
            <a:avLst/>
          </a:prstGeom>
        </p:spPr>
        <p:txBody>
          <a:bodyPr tIns="36000">
            <a:noAutofit/>
          </a:bodyPr>
          <a:lstStyle>
            <a:lvl1pPr marL="1588" indent="0" algn="ctr">
              <a:lnSpc>
                <a:spcPct val="100000"/>
              </a:lnSpc>
              <a:spcBef>
                <a:spcPts val="0"/>
              </a:spcBef>
              <a:spcAft>
                <a:spcPts val="0"/>
              </a:spcAft>
              <a:buFont typeface="Arial" panose="020B0604020202020204" pitchFamily="34" charset="0"/>
              <a:buNone/>
              <a:defRPr sz="1600" b="0" cap="none" baseline="0">
                <a:solidFill>
                  <a:schemeClr val="accent1"/>
                </a:solidFill>
                <a:latin typeface="+mn-lt"/>
              </a:defRPr>
            </a:lvl1pPr>
            <a:lvl2pPr marL="1588" indent="0" algn="ctr">
              <a:lnSpc>
                <a:spcPts val="2100"/>
              </a:lnSpc>
              <a:spcBef>
                <a:spcPts val="0"/>
              </a:spcBef>
              <a:spcAft>
                <a:spcPts val="0"/>
              </a:spcAft>
              <a:buFont typeface="Arial" panose="020B0604020202020204" pitchFamily="34" charset="0"/>
              <a:buNone/>
              <a:defRPr sz="1600" cap="none">
                <a:solidFill>
                  <a:schemeClr val="accent1"/>
                </a:solidFill>
                <a:latin typeface="+mn-lt"/>
              </a:defRPr>
            </a:lvl2pPr>
            <a:lvl3pPr marL="1588" indent="0" algn="ctr">
              <a:lnSpc>
                <a:spcPts val="2100"/>
              </a:lnSpc>
              <a:spcBef>
                <a:spcPts val="0"/>
              </a:spcBef>
              <a:spcAft>
                <a:spcPts val="0"/>
              </a:spcAft>
              <a:buNone/>
              <a:defRPr sz="1600" cap="none">
                <a:solidFill>
                  <a:schemeClr val="accent1"/>
                </a:solidFill>
                <a:latin typeface="+mn-lt"/>
              </a:defRPr>
            </a:lvl3pPr>
            <a:lvl4pPr marL="1588" indent="0" algn="ctr">
              <a:lnSpc>
                <a:spcPts val="2100"/>
              </a:lnSpc>
              <a:spcBef>
                <a:spcPts val="0"/>
              </a:spcBef>
              <a:spcAft>
                <a:spcPts val="0"/>
              </a:spcAft>
              <a:buNone/>
              <a:defRPr sz="1600" cap="none">
                <a:solidFill>
                  <a:schemeClr val="accent1"/>
                </a:solidFill>
                <a:latin typeface="+mn-lt"/>
              </a:defRPr>
            </a:lvl4pPr>
            <a:lvl5pPr marL="1588" indent="0" algn="ctr">
              <a:lnSpc>
                <a:spcPts val="2100"/>
              </a:lnSpc>
              <a:spcBef>
                <a:spcPts val="0"/>
              </a:spcBef>
              <a:spcAft>
                <a:spcPts val="0"/>
              </a:spcAft>
              <a:buNone/>
              <a:defRPr sz="1600" cap="none">
                <a:solidFill>
                  <a:schemeClr val="accent1"/>
                </a:solidFill>
                <a:latin typeface="+mn-lt"/>
              </a:defRPr>
            </a:lvl5pPr>
            <a:lvl6pPr marL="1588" indent="0" algn="ctr">
              <a:lnSpc>
                <a:spcPts val="2100"/>
              </a:lnSpc>
              <a:spcBef>
                <a:spcPts val="0"/>
              </a:spcBef>
              <a:spcAft>
                <a:spcPts val="0"/>
              </a:spcAft>
              <a:buNone/>
              <a:defRPr sz="1600" cap="none">
                <a:solidFill>
                  <a:schemeClr val="accent1"/>
                </a:solidFill>
                <a:latin typeface="+mn-lt"/>
              </a:defRPr>
            </a:lvl6pPr>
            <a:lvl7pPr marL="1588" indent="0" algn="ctr">
              <a:lnSpc>
                <a:spcPts val="2100"/>
              </a:lnSpc>
              <a:spcBef>
                <a:spcPts val="0"/>
              </a:spcBef>
              <a:spcAft>
                <a:spcPts val="0"/>
              </a:spcAft>
              <a:buNone/>
              <a:defRPr sz="1600" cap="none">
                <a:solidFill>
                  <a:schemeClr val="accent1"/>
                </a:solidFill>
                <a:latin typeface="+mn-lt"/>
              </a:defRPr>
            </a:lvl7pPr>
            <a:lvl8pPr marL="1588" indent="0" algn="ctr">
              <a:lnSpc>
                <a:spcPts val="2100"/>
              </a:lnSpc>
              <a:spcBef>
                <a:spcPts val="0"/>
              </a:spcBef>
              <a:spcAft>
                <a:spcPts val="0"/>
              </a:spcAft>
              <a:buNone/>
              <a:defRPr sz="1600" cap="none">
                <a:solidFill>
                  <a:schemeClr val="accent1"/>
                </a:solidFill>
                <a:latin typeface="+mn-lt"/>
              </a:defRPr>
            </a:lvl8pPr>
            <a:lvl9pPr marL="1588" indent="0" algn="ctr">
              <a:lnSpc>
                <a:spcPts val="2100"/>
              </a:lnSpc>
              <a:spcBef>
                <a:spcPts val="0"/>
              </a:spcBef>
              <a:spcAft>
                <a:spcPts val="0"/>
              </a:spcAft>
              <a:buNone/>
              <a:defRPr sz="1600" cap="none">
                <a:solidFill>
                  <a:schemeClr val="accent1"/>
                </a:solidFill>
                <a:latin typeface="+mn-lt"/>
              </a:defRPr>
            </a:lvl9pPr>
          </a:lstStyle>
          <a:p>
            <a:pPr lvl="0"/>
            <a:r>
              <a:rPr lang="en-GB" noProof="0" dirty="0"/>
              <a:t>Name Surname, Function/Title</a:t>
            </a:r>
          </a:p>
          <a:p>
            <a:pPr lvl="0"/>
            <a:r>
              <a:rPr lang="en-GB" noProof="0" dirty="0"/>
              <a:t>Event/Place, DD Month 20YY</a:t>
            </a:r>
          </a:p>
        </p:txBody>
      </p:sp>
      <p:sp>
        <p:nvSpPr>
          <p:cNvPr id="12" name="Titel 3"/>
          <p:cNvSpPr>
            <a:spLocks noGrp="1"/>
          </p:cNvSpPr>
          <p:nvPr>
            <p:ph type="title" hasCustomPrompt="1"/>
          </p:nvPr>
        </p:nvSpPr>
        <p:spPr bwMode="gray">
          <a:xfrm>
            <a:off x="395288" y="1484784"/>
            <a:ext cx="8353425" cy="1150487"/>
          </a:xfrm>
          <a:prstGeom prst="rect">
            <a:avLst/>
          </a:prstGeom>
        </p:spPr>
        <p:txBody>
          <a:bodyPr>
            <a:noAutofit/>
          </a:bodyPr>
          <a:lstStyle>
            <a:lvl1pPr>
              <a:defRPr sz="2600" baseline="0"/>
            </a:lvl1pPr>
          </a:lstStyle>
          <a:p>
            <a:r>
              <a:rPr lang="en-GB" noProof="0" dirty="0"/>
              <a:t>Title presentation</a:t>
            </a:r>
          </a:p>
        </p:txBody>
      </p:sp>
      <p:pic>
        <p:nvPicPr>
          <p:cNvPr id="13"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38775" y="6393889"/>
            <a:ext cx="1009524" cy="374607"/>
          </a:xfrm>
          <a:prstGeom prst="rect">
            <a:avLst/>
          </a:prstGeom>
          <a:ln>
            <a:noFill/>
          </a:ln>
        </p:spPr>
      </p:pic>
    </p:spTree>
    <p:extLst>
      <p:ext uri="{BB962C8B-B14F-4D97-AF65-F5344CB8AC3E}">
        <p14:creationId xmlns:p14="http://schemas.microsoft.com/office/powerpoint/2010/main" val="24031206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3" name="Titel 2"/>
          <p:cNvSpPr>
            <a:spLocks noGrp="1"/>
          </p:cNvSpPr>
          <p:nvPr>
            <p:ph type="title" hasCustomPrompt="1"/>
          </p:nvPr>
        </p:nvSpPr>
        <p:spPr bwMode="gray">
          <a:xfrm>
            <a:off x="395290" y="1484785"/>
            <a:ext cx="8353424" cy="936321"/>
          </a:xfrm>
          <a:prstGeom prst="rect">
            <a:avLst/>
          </a:prstGeom>
          <a:noFill/>
        </p:spPr>
        <p:txBody>
          <a:bodyPr anchor="t"/>
          <a:lstStyle>
            <a:lvl1pPr marL="0" indent="0">
              <a:buFont typeface="Arial" panose="020B0604020202020204" pitchFamily="34" charset="0"/>
              <a:buNone/>
              <a:defRPr baseline="0"/>
            </a:lvl1pPr>
          </a:lstStyle>
          <a:p>
            <a:r>
              <a:rPr lang="en-GB" noProof="0" dirty="0"/>
              <a:t>Divider Title</a:t>
            </a:r>
          </a:p>
        </p:txBody>
      </p:sp>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72" t="40286" r="12373" b="40900"/>
          <a:stretch/>
        </p:blipFill>
        <p:spPr bwMode="gray">
          <a:xfrm>
            <a:off x="0" y="3429000"/>
            <a:ext cx="914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6"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endParaRPr lang="en-GB" dirty="0"/>
          </a:p>
        </p:txBody>
      </p:sp>
      <p:sp>
        <p:nvSpPr>
          <p:cNvPr id="7"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8"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pic>
        <p:nvPicPr>
          <p:cNvPr id="10" name="Grafik 8">
            <a:extLst>
              <a:ext uri="{FF2B5EF4-FFF2-40B4-BE49-F238E27FC236}">
                <a16:creationId xmlns:a16="http://schemas.microsoft.com/office/drawing/2014/main" id="{6A323667-5B83-4D69-8A2F-E18555CFAE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3223" y="6495933"/>
            <a:ext cx="797555" cy="218400"/>
          </a:xfrm>
          <a:prstGeom prst="rect">
            <a:avLst/>
          </a:prstGeom>
        </p:spPr>
      </p:pic>
    </p:spTree>
    <p:extLst>
      <p:ext uri="{BB962C8B-B14F-4D97-AF65-F5344CB8AC3E}">
        <p14:creationId xmlns:p14="http://schemas.microsoft.com/office/powerpoint/2010/main" val="3539139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Empty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8"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endParaRPr lang="en-GB" dirty="0"/>
          </a:p>
        </p:txBody>
      </p:sp>
      <p:sp>
        <p:nvSpPr>
          <p:cNvPr id="13"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endParaRPr lang="en-GB" dirty="0"/>
          </a:p>
        </p:txBody>
      </p:sp>
      <p:sp>
        <p:nvSpPr>
          <p:cNvPr id="14"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5"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sp>
        <p:nvSpPr>
          <p:cNvPr id="18" name="Text Placeholder 3"/>
          <p:cNvSpPr>
            <a:spLocks noGrp="1"/>
          </p:cNvSpPr>
          <p:nvPr>
            <p:ph type="body" sz="quarter" idx="18" hasCustomPrompt="1"/>
          </p:nvPr>
        </p:nvSpPr>
        <p:spPr>
          <a:xfrm>
            <a:off x="395289" y="5984877"/>
            <a:ext cx="8353424"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9"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dirty="0"/>
              <a:t>Title</a:t>
            </a:r>
          </a:p>
        </p:txBody>
      </p:sp>
      <p:sp>
        <p:nvSpPr>
          <p:cNvPr id="20"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dirty="0"/>
              <a:t>Subtitle</a:t>
            </a:r>
          </a:p>
        </p:txBody>
      </p:sp>
    </p:spTree>
    <p:extLst>
      <p:ext uri="{BB962C8B-B14F-4D97-AF65-F5344CB8AC3E}">
        <p14:creationId xmlns:p14="http://schemas.microsoft.com/office/powerpoint/2010/main" val="2873096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 One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95288" y="343090"/>
            <a:ext cx="8353426" cy="466725"/>
          </a:xfrm>
          <a:prstGeom prst="rect">
            <a:avLst/>
          </a:prstGeom>
        </p:spPr>
        <p:txBody>
          <a:bodyPr/>
          <a:lstStyle>
            <a:lvl1pPr>
              <a:defRPr/>
            </a:lvl1pPr>
          </a:lstStyle>
          <a:p>
            <a:r>
              <a:rPr lang="en-GB" noProof="0" dirty="0"/>
              <a:t>Title</a:t>
            </a:r>
          </a:p>
        </p:txBody>
      </p:sp>
      <p:sp>
        <p:nvSpPr>
          <p:cNvPr id="12" name="Textplatzhalter 11"/>
          <p:cNvSpPr>
            <a:spLocks noGrp="1"/>
          </p:cNvSpPr>
          <p:nvPr>
            <p:ph type="body" sz="quarter" idx="11" hasCustomPrompt="1"/>
          </p:nvPr>
        </p:nvSpPr>
        <p:spPr bwMode="gray">
          <a:xfrm>
            <a:off x="395288" y="821917"/>
            <a:ext cx="8353425" cy="360042"/>
          </a:xfrm>
        </p:spPr>
        <p:txBody>
          <a:bodyPr tIns="36000"/>
          <a:lstStyle>
            <a:lvl1pPr marL="3175" indent="0" algn="ctr">
              <a:spcBef>
                <a:spcPts val="0"/>
              </a:spcBef>
              <a:spcAft>
                <a:spcPts val="0"/>
              </a:spcAft>
              <a:buFont typeface="Arial" panose="020B0604020202020204" pitchFamily="34" charset="0"/>
              <a:buNone/>
              <a:defRPr sz="1200" b="0" cap="none" baseline="0">
                <a:solidFill>
                  <a:schemeClr val="tx1"/>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dirty="0"/>
              <a:t>Subtitle</a:t>
            </a:r>
          </a:p>
        </p:txBody>
      </p:sp>
      <p:sp>
        <p:nvSpPr>
          <p:cNvPr id="9" name="Text Placeholder 3"/>
          <p:cNvSpPr>
            <a:spLocks noGrp="1"/>
          </p:cNvSpPr>
          <p:nvPr>
            <p:ph type="body" sz="quarter" idx="18" hasCustomPrompt="1"/>
          </p:nvPr>
        </p:nvSpPr>
        <p:spPr>
          <a:xfrm>
            <a:off x="395289" y="6200777"/>
            <a:ext cx="8353424" cy="1809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0" name="Picture Placeholder 9"/>
          <p:cNvSpPr>
            <a:spLocks noGrp="1"/>
          </p:cNvSpPr>
          <p:nvPr>
            <p:ph type="pic" sz="quarter" idx="20" hasCustomPrompt="1"/>
          </p:nvPr>
        </p:nvSpPr>
        <p:spPr>
          <a:xfrm>
            <a:off x="395288" y="1484313"/>
            <a:ext cx="8353425" cy="4500562"/>
          </a:xfrm>
          <a:noFill/>
        </p:spPr>
        <p:txBody>
          <a:bodyPr anchor="ctr" anchorCtr="0"/>
          <a:lstStyle>
            <a:lvl1pPr algn="ctr">
              <a:defRPr b="0">
                <a:solidFill>
                  <a:srgbClr val="8D9697"/>
                </a:solidFill>
              </a:defRPr>
            </a:lvl1pPr>
          </a:lstStyle>
          <a:p>
            <a:r>
              <a:rPr lang="en-GB" noProof="0" dirty="0"/>
              <a:t>Activate and paste chart</a:t>
            </a:r>
          </a:p>
        </p:txBody>
      </p:sp>
      <p:cxnSp>
        <p:nvCxnSpPr>
          <p:cNvPr id="13" name="Straight Connector 12">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6"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24895286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Two Chart Slide">
    <p:spTree>
      <p:nvGrpSpPr>
        <p:cNvPr id="1" name=""/>
        <p:cNvGrpSpPr/>
        <p:nvPr/>
      </p:nvGrpSpPr>
      <p:grpSpPr>
        <a:xfrm>
          <a:off x="0" y="0"/>
          <a:ext cx="0" cy="0"/>
          <a:chOff x="0" y="0"/>
          <a:chExt cx="0" cy="0"/>
        </a:xfrm>
      </p:grpSpPr>
      <p:sp>
        <p:nvSpPr>
          <p:cNvPr id="12" name="Text Placeholder 3"/>
          <p:cNvSpPr>
            <a:spLocks noGrp="1"/>
          </p:cNvSpPr>
          <p:nvPr>
            <p:ph type="body" sz="quarter" idx="18" hasCustomPrompt="1"/>
          </p:nvPr>
        </p:nvSpPr>
        <p:spPr>
          <a:xfrm>
            <a:off x="395289" y="5984876"/>
            <a:ext cx="4032250" cy="396874"/>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3" name="Text Placeholder 3"/>
          <p:cNvSpPr>
            <a:spLocks noGrp="1"/>
          </p:cNvSpPr>
          <p:nvPr>
            <p:ph type="body" sz="quarter" idx="20" hasCustomPrompt="1"/>
          </p:nvPr>
        </p:nvSpPr>
        <p:spPr>
          <a:xfrm>
            <a:off x="4716464" y="5984877"/>
            <a:ext cx="4032249"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4" name="Picture Placeholder 9"/>
          <p:cNvSpPr>
            <a:spLocks noGrp="1"/>
          </p:cNvSpPr>
          <p:nvPr>
            <p:ph type="pic" sz="quarter" idx="21" hasCustomPrompt="1"/>
          </p:nvPr>
        </p:nvSpPr>
        <p:spPr>
          <a:xfrm>
            <a:off x="395290" y="1952626"/>
            <a:ext cx="4032249"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15" name="Picture Placeholder 9"/>
          <p:cNvSpPr>
            <a:spLocks noGrp="1"/>
          </p:cNvSpPr>
          <p:nvPr>
            <p:ph type="pic" sz="quarter" idx="22" hasCustomPrompt="1"/>
          </p:nvPr>
        </p:nvSpPr>
        <p:spPr>
          <a:xfrm>
            <a:off x="4718051" y="1952626"/>
            <a:ext cx="4030663"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16" name="Text Placeholder 7"/>
          <p:cNvSpPr>
            <a:spLocks noGrp="1"/>
          </p:cNvSpPr>
          <p:nvPr>
            <p:ph type="body" sz="quarter" idx="14" hasCustomPrompt="1"/>
          </p:nvPr>
        </p:nvSpPr>
        <p:spPr>
          <a:xfrm>
            <a:off x="395289" y="1485901"/>
            <a:ext cx="4032250"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17" name="Text Placeholder 7"/>
          <p:cNvSpPr>
            <a:spLocks noGrp="1"/>
          </p:cNvSpPr>
          <p:nvPr>
            <p:ph type="body" sz="quarter" idx="23" hasCustomPrompt="1"/>
          </p:nvPr>
        </p:nvSpPr>
        <p:spPr>
          <a:xfrm>
            <a:off x="4716464" y="1484313"/>
            <a:ext cx="4032250" cy="468312"/>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cxnSp>
        <p:nvCxnSpPr>
          <p:cNvPr id="18" name="Straight Connector 1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9"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endParaRPr lang="en-GB" dirty="0"/>
          </a:p>
        </p:txBody>
      </p:sp>
      <p:sp>
        <p:nvSpPr>
          <p:cNvPr id="20"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endParaRPr lang="en-GB" dirty="0"/>
          </a:p>
        </p:txBody>
      </p:sp>
      <p:sp>
        <p:nvSpPr>
          <p:cNvPr id="2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22"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sp>
        <p:nvSpPr>
          <p:cNvPr id="25"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dirty="0"/>
              <a:t>Title</a:t>
            </a:r>
          </a:p>
        </p:txBody>
      </p:sp>
      <p:sp>
        <p:nvSpPr>
          <p:cNvPr id="26"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dirty="0"/>
              <a:t>Subtitle</a:t>
            </a:r>
          </a:p>
        </p:txBody>
      </p:sp>
    </p:spTree>
    <p:extLst>
      <p:ext uri="{BB962C8B-B14F-4D97-AF65-F5344CB8AC3E}">
        <p14:creationId xmlns:p14="http://schemas.microsoft.com/office/powerpoint/2010/main" val="63041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Three Chart Slide">
    <p:spTree>
      <p:nvGrpSpPr>
        <p:cNvPr id="1" name=""/>
        <p:cNvGrpSpPr/>
        <p:nvPr/>
      </p:nvGrpSpPr>
      <p:grpSpPr>
        <a:xfrm>
          <a:off x="0" y="0"/>
          <a:ext cx="0" cy="0"/>
          <a:chOff x="0" y="0"/>
          <a:chExt cx="0" cy="0"/>
        </a:xfrm>
      </p:grpSpPr>
      <p:sp>
        <p:nvSpPr>
          <p:cNvPr id="13" name="Text Placeholder 3"/>
          <p:cNvSpPr>
            <a:spLocks noGrp="1"/>
          </p:cNvSpPr>
          <p:nvPr>
            <p:ph type="body" sz="quarter" idx="18" hasCustomPrompt="1"/>
          </p:nvPr>
        </p:nvSpPr>
        <p:spPr>
          <a:xfrm>
            <a:off x="395288"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6"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endParaRPr lang="en-GB" dirty="0"/>
          </a:p>
        </p:txBody>
      </p:sp>
      <p:sp>
        <p:nvSpPr>
          <p:cNvPr id="17"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endParaRPr lang="en-GB" dirty="0"/>
          </a:p>
        </p:txBody>
      </p:sp>
      <p:sp>
        <p:nvSpPr>
          <p:cNvPr id="18"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9"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sp>
        <p:nvSpPr>
          <p:cNvPr id="24" name="Text Placeholder 3"/>
          <p:cNvSpPr>
            <a:spLocks noGrp="1"/>
          </p:cNvSpPr>
          <p:nvPr>
            <p:ph type="body" sz="quarter" idx="19" hasCustomPrompt="1"/>
          </p:nvPr>
        </p:nvSpPr>
        <p:spPr>
          <a:xfrm>
            <a:off x="3276601"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5" name="Text Placeholder 3"/>
          <p:cNvSpPr>
            <a:spLocks noGrp="1"/>
          </p:cNvSpPr>
          <p:nvPr>
            <p:ph type="body" sz="quarter" idx="20" hasCustomPrompt="1"/>
          </p:nvPr>
        </p:nvSpPr>
        <p:spPr>
          <a:xfrm>
            <a:off x="6156221"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6"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dirty="0"/>
              <a:t>Title</a:t>
            </a:r>
          </a:p>
        </p:txBody>
      </p:sp>
      <p:sp>
        <p:nvSpPr>
          <p:cNvPr id="27"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dirty="0"/>
              <a:t>Subtitle</a:t>
            </a:r>
          </a:p>
        </p:txBody>
      </p:sp>
      <p:cxnSp>
        <p:nvCxnSpPr>
          <p:cNvPr id="28" name="Straight Connector 27">
            <a:extLst>
              <a:ext uri="{FF2B5EF4-FFF2-40B4-BE49-F238E27FC236}">
                <a16:creationId xmlns:a16="http://schemas.microsoft.com/office/drawing/2014/main" id="{C39A409F-83E8-4C88-B150-004E647F7D55}"/>
              </a:ext>
            </a:extLst>
          </p:cNvPr>
          <p:cNvCxnSpPr>
            <a:cxnSpLocks/>
          </p:cNvCxnSpPr>
          <p:nvPr userDrawn="1"/>
        </p:nvCxnSpPr>
        <p:spPr>
          <a:xfrm>
            <a:off x="396082" y="6380658"/>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5" name="Picture Placeholder 9"/>
          <p:cNvSpPr>
            <a:spLocks noGrp="1"/>
          </p:cNvSpPr>
          <p:nvPr>
            <p:ph type="pic" sz="quarter" idx="21" hasCustomPrompt="1"/>
          </p:nvPr>
        </p:nvSpPr>
        <p:spPr>
          <a:xfrm>
            <a:off x="395290" y="1952626"/>
            <a:ext cx="2592386"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20" name="Text Placeholder 7"/>
          <p:cNvSpPr>
            <a:spLocks noGrp="1"/>
          </p:cNvSpPr>
          <p:nvPr>
            <p:ph type="body" sz="quarter" idx="14" hasCustomPrompt="1"/>
          </p:nvPr>
        </p:nvSpPr>
        <p:spPr>
          <a:xfrm>
            <a:off x="395290" y="1485901"/>
            <a:ext cx="2592386"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22" name="Picture Placeholder 9"/>
          <p:cNvSpPr>
            <a:spLocks noGrp="1"/>
          </p:cNvSpPr>
          <p:nvPr>
            <p:ph type="pic" sz="quarter" idx="22" hasCustomPrompt="1"/>
          </p:nvPr>
        </p:nvSpPr>
        <p:spPr>
          <a:xfrm>
            <a:off x="3281665" y="1951510"/>
            <a:ext cx="2592386"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23" name="Text Placeholder 7"/>
          <p:cNvSpPr>
            <a:spLocks noGrp="1"/>
          </p:cNvSpPr>
          <p:nvPr>
            <p:ph type="body" sz="quarter" idx="23" hasCustomPrompt="1"/>
          </p:nvPr>
        </p:nvSpPr>
        <p:spPr>
          <a:xfrm>
            <a:off x="3281665" y="1484786"/>
            <a:ext cx="2592386"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29" name="Picture Placeholder 9"/>
          <p:cNvSpPr>
            <a:spLocks noGrp="1"/>
          </p:cNvSpPr>
          <p:nvPr>
            <p:ph type="pic" sz="quarter" idx="24" hasCustomPrompt="1"/>
          </p:nvPr>
        </p:nvSpPr>
        <p:spPr>
          <a:xfrm>
            <a:off x="6151158" y="1949430"/>
            <a:ext cx="2592386"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30" name="Text Placeholder 7"/>
          <p:cNvSpPr>
            <a:spLocks noGrp="1"/>
          </p:cNvSpPr>
          <p:nvPr>
            <p:ph type="body" sz="quarter" idx="25" hasCustomPrompt="1"/>
          </p:nvPr>
        </p:nvSpPr>
        <p:spPr>
          <a:xfrm>
            <a:off x="6151156" y="1482706"/>
            <a:ext cx="2592386"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Tree>
    <p:extLst>
      <p:ext uri="{BB962C8B-B14F-4D97-AF65-F5344CB8AC3E}">
        <p14:creationId xmlns:p14="http://schemas.microsoft.com/office/powerpoint/2010/main" val="4107645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Chart left &amp; Content">
    <p:spTree>
      <p:nvGrpSpPr>
        <p:cNvPr id="1" name=""/>
        <p:cNvGrpSpPr/>
        <p:nvPr/>
      </p:nvGrpSpPr>
      <p:grpSpPr>
        <a:xfrm>
          <a:off x="0" y="0"/>
          <a:ext cx="0" cy="0"/>
          <a:chOff x="0" y="0"/>
          <a:chExt cx="0" cy="0"/>
        </a:xfrm>
      </p:grpSpPr>
      <p:sp>
        <p:nvSpPr>
          <p:cNvPr id="10" name="Inhaltsplatzhalter 8"/>
          <p:cNvSpPr>
            <a:spLocks noGrp="1"/>
          </p:cNvSpPr>
          <p:nvPr>
            <p:ph sz="quarter" idx="14" hasCustomPrompt="1"/>
          </p:nvPr>
        </p:nvSpPr>
        <p:spPr bwMode="gray">
          <a:xfrm>
            <a:off x="4716464" y="1485900"/>
            <a:ext cx="4032250" cy="4498976"/>
          </a:xfrm>
          <a:prstGeom prst="rect">
            <a:avLst/>
          </a:prstGeom>
        </p:spPr>
        <p:txBody>
          <a:bodyPr/>
          <a:lstStyle>
            <a:lvl1pPr>
              <a:defRPr baseline="0"/>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3" name="Picture Placeholder 9"/>
          <p:cNvSpPr>
            <a:spLocks noGrp="1"/>
          </p:cNvSpPr>
          <p:nvPr>
            <p:ph type="pic" sz="quarter" idx="22" hasCustomPrompt="1"/>
          </p:nvPr>
        </p:nvSpPr>
        <p:spPr>
          <a:xfrm>
            <a:off x="395289" y="1952626"/>
            <a:ext cx="4032250"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sp>
        <p:nvSpPr>
          <p:cNvPr id="16"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endParaRPr lang="en-GB" dirty="0"/>
          </a:p>
        </p:txBody>
      </p:sp>
      <p:sp>
        <p:nvSpPr>
          <p:cNvPr id="17"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endParaRPr lang="en-GB" dirty="0"/>
          </a:p>
        </p:txBody>
      </p:sp>
      <p:sp>
        <p:nvSpPr>
          <p:cNvPr id="18"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9"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sp>
        <p:nvSpPr>
          <p:cNvPr id="20" name="Text Placeholder 7"/>
          <p:cNvSpPr>
            <a:spLocks noGrp="1"/>
          </p:cNvSpPr>
          <p:nvPr>
            <p:ph type="body" sz="quarter" idx="23" hasCustomPrompt="1"/>
          </p:nvPr>
        </p:nvSpPr>
        <p:spPr>
          <a:xfrm>
            <a:off x="395289" y="1485901"/>
            <a:ext cx="4032250" cy="466725"/>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23" name="Text Placeholder 3"/>
          <p:cNvSpPr>
            <a:spLocks noGrp="1"/>
          </p:cNvSpPr>
          <p:nvPr>
            <p:ph type="body" sz="quarter" idx="18" hasCustomPrompt="1"/>
          </p:nvPr>
        </p:nvSpPr>
        <p:spPr>
          <a:xfrm>
            <a:off x="395289" y="5984877"/>
            <a:ext cx="4032250"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4" name="Text Placeholder 3"/>
          <p:cNvSpPr>
            <a:spLocks noGrp="1"/>
          </p:cNvSpPr>
          <p:nvPr>
            <p:ph type="body" sz="quarter" idx="20" hasCustomPrompt="1"/>
          </p:nvPr>
        </p:nvSpPr>
        <p:spPr>
          <a:xfrm>
            <a:off x="4716464" y="5984877"/>
            <a:ext cx="4032249"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cxnSp>
        <p:nvCxnSpPr>
          <p:cNvPr id="25" name="Straight Connector 24">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26"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dirty="0"/>
              <a:t>Title</a:t>
            </a:r>
          </a:p>
        </p:txBody>
      </p:sp>
      <p:sp>
        <p:nvSpPr>
          <p:cNvPr id="27"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dirty="0"/>
              <a:t>Subtitle</a:t>
            </a:r>
          </a:p>
        </p:txBody>
      </p:sp>
    </p:spTree>
    <p:extLst>
      <p:ext uri="{BB962C8B-B14F-4D97-AF65-F5344CB8AC3E}">
        <p14:creationId xmlns:p14="http://schemas.microsoft.com/office/powerpoint/2010/main" val="21895323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Chart right &amp; Content">
    <p:spTree>
      <p:nvGrpSpPr>
        <p:cNvPr id="1" name=""/>
        <p:cNvGrpSpPr/>
        <p:nvPr/>
      </p:nvGrpSpPr>
      <p:grpSpPr>
        <a:xfrm>
          <a:off x="0" y="0"/>
          <a:ext cx="0" cy="0"/>
          <a:chOff x="0" y="0"/>
          <a:chExt cx="0" cy="0"/>
        </a:xfrm>
      </p:grpSpPr>
      <p:sp>
        <p:nvSpPr>
          <p:cNvPr id="9" name="Inhaltsplatzhalter 8"/>
          <p:cNvSpPr>
            <a:spLocks noGrp="1"/>
          </p:cNvSpPr>
          <p:nvPr>
            <p:ph sz="quarter" idx="13" hasCustomPrompt="1"/>
          </p:nvPr>
        </p:nvSpPr>
        <p:spPr bwMode="gray">
          <a:xfrm>
            <a:off x="395289" y="1484314"/>
            <a:ext cx="4032251" cy="4500562"/>
          </a:xfrm>
          <a:prstGeom prst="rect">
            <a:avLst/>
          </a:prstGeom>
        </p:spPr>
        <p:txBody>
          <a:bodyPr/>
          <a:lstStyle>
            <a:lvl1pPr>
              <a:defRPr baseline="0"/>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3" name="Picture Placeholder 9"/>
          <p:cNvSpPr>
            <a:spLocks noGrp="1"/>
          </p:cNvSpPr>
          <p:nvPr>
            <p:ph type="pic" sz="quarter" idx="22" hasCustomPrompt="1"/>
          </p:nvPr>
        </p:nvSpPr>
        <p:spPr>
          <a:xfrm>
            <a:off x="4716464" y="1952626"/>
            <a:ext cx="4032250" cy="4032250"/>
          </a:xfrm>
          <a:solidFill>
            <a:srgbClr val="EFEEE5"/>
          </a:solidFill>
        </p:spPr>
        <p:txBody>
          <a:bodyPr anchor="ctr" anchorCtr="0"/>
          <a:lstStyle>
            <a:lvl1pPr algn="ctr">
              <a:defRPr b="0">
                <a:solidFill>
                  <a:srgbClr val="8D9697"/>
                </a:solidFill>
              </a:defRPr>
            </a:lvl1pPr>
          </a:lstStyle>
          <a:p>
            <a:r>
              <a:rPr lang="en-GB" noProof="0" dirty="0"/>
              <a:t>Activate and paste chart</a:t>
            </a:r>
          </a:p>
        </p:txBody>
      </p:sp>
      <p:cxnSp>
        <p:nvCxnSpPr>
          <p:cNvPr id="15" name="Straight Connector 14">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6"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endParaRPr lang="en-GB" dirty="0"/>
          </a:p>
        </p:txBody>
      </p:sp>
      <p:sp>
        <p:nvSpPr>
          <p:cNvPr id="17"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endParaRPr lang="en-GB" dirty="0"/>
          </a:p>
        </p:txBody>
      </p:sp>
      <p:sp>
        <p:nvSpPr>
          <p:cNvPr id="18"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9"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sp>
        <p:nvSpPr>
          <p:cNvPr id="24" name="Text Placeholder 7"/>
          <p:cNvSpPr>
            <a:spLocks noGrp="1"/>
          </p:cNvSpPr>
          <p:nvPr>
            <p:ph type="body" sz="quarter" idx="23" hasCustomPrompt="1"/>
          </p:nvPr>
        </p:nvSpPr>
        <p:spPr>
          <a:xfrm>
            <a:off x="4716464" y="1484313"/>
            <a:ext cx="4032250" cy="468312"/>
          </a:xfrm>
        </p:spPr>
        <p:txBody>
          <a:bodyPr tIns="0"/>
          <a:lstStyle>
            <a:lvl1pPr marL="0" indent="0">
              <a:lnSpc>
                <a:spcPct val="100000"/>
              </a:lnSpc>
              <a:spcBef>
                <a:spcPts val="0"/>
              </a:spcBef>
              <a:buNone/>
              <a:defRPr sz="1400" b="0" cap="all" baseline="0">
                <a:solidFill>
                  <a:srgbClr val="001489"/>
                </a:solidFill>
              </a:defRPr>
            </a:lvl1pPr>
          </a:lstStyle>
          <a:p>
            <a:pPr lvl="0"/>
            <a:r>
              <a:rPr lang="en-GB" noProof="0" dirty="0"/>
              <a:t>TITLE CHART</a:t>
            </a:r>
          </a:p>
        </p:txBody>
      </p:sp>
      <p:sp>
        <p:nvSpPr>
          <p:cNvPr id="28" name="Text Placeholder 3"/>
          <p:cNvSpPr>
            <a:spLocks noGrp="1"/>
          </p:cNvSpPr>
          <p:nvPr>
            <p:ph type="body" sz="quarter" idx="18" hasCustomPrompt="1"/>
          </p:nvPr>
        </p:nvSpPr>
        <p:spPr>
          <a:xfrm>
            <a:off x="395289" y="5984876"/>
            <a:ext cx="4032250" cy="396874"/>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9" name="Text Placeholder 3"/>
          <p:cNvSpPr>
            <a:spLocks noGrp="1"/>
          </p:cNvSpPr>
          <p:nvPr>
            <p:ph type="body" sz="quarter" idx="20" hasCustomPrompt="1"/>
          </p:nvPr>
        </p:nvSpPr>
        <p:spPr>
          <a:xfrm>
            <a:off x="4716464" y="5984876"/>
            <a:ext cx="4032249" cy="396874"/>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30"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dirty="0"/>
              <a:t>Title</a:t>
            </a:r>
          </a:p>
        </p:txBody>
      </p:sp>
      <p:sp>
        <p:nvSpPr>
          <p:cNvPr id="31"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dirty="0"/>
              <a:t>Subtitle</a:t>
            </a:r>
          </a:p>
        </p:txBody>
      </p:sp>
    </p:spTree>
    <p:extLst>
      <p:ext uri="{BB962C8B-B14F-4D97-AF65-F5344CB8AC3E}">
        <p14:creationId xmlns:p14="http://schemas.microsoft.com/office/powerpoint/2010/main" val="4207407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 Text Slide">
    <p:spTree>
      <p:nvGrpSpPr>
        <p:cNvPr id="1" name=""/>
        <p:cNvGrpSpPr/>
        <p:nvPr/>
      </p:nvGrpSpPr>
      <p:grpSpPr>
        <a:xfrm>
          <a:off x="0" y="0"/>
          <a:ext cx="0" cy="0"/>
          <a:chOff x="0" y="0"/>
          <a:chExt cx="0" cy="0"/>
        </a:xfrm>
      </p:grpSpPr>
      <p:sp>
        <p:nvSpPr>
          <p:cNvPr id="11" name="Inhaltsplatzhalter 5"/>
          <p:cNvSpPr>
            <a:spLocks noGrp="1"/>
          </p:cNvSpPr>
          <p:nvPr>
            <p:ph sz="quarter" idx="13" hasCustomPrompt="1"/>
          </p:nvPr>
        </p:nvSpPr>
        <p:spPr bwMode="gray">
          <a:xfrm>
            <a:off x="395288" y="1484730"/>
            <a:ext cx="8353425" cy="4500145"/>
          </a:xfrm>
        </p:spPr>
        <p:txBody>
          <a:bodyPr/>
          <a:lstStyle>
            <a:lvl1pPr>
              <a:defRPr/>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cxnSp>
        <p:nvCxnSpPr>
          <p:cNvPr id="12" name="Straight Connector 11">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3"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endParaRPr lang="en-GB" dirty="0"/>
          </a:p>
        </p:txBody>
      </p:sp>
      <p:sp>
        <p:nvSpPr>
          <p:cNvPr id="14"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endParaRPr lang="en-GB" dirty="0"/>
          </a:p>
        </p:txBody>
      </p:sp>
      <p:sp>
        <p:nvSpPr>
          <p:cNvPr id="15"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6"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sp>
        <p:nvSpPr>
          <p:cNvPr id="19" name="Text Placeholder 3"/>
          <p:cNvSpPr>
            <a:spLocks noGrp="1"/>
          </p:cNvSpPr>
          <p:nvPr>
            <p:ph type="body" sz="quarter" idx="18" hasCustomPrompt="1"/>
          </p:nvPr>
        </p:nvSpPr>
        <p:spPr>
          <a:xfrm>
            <a:off x="395289" y="5984877"/>
            <a:ext cx="8353424" cy="396875"/>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0"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dirty="0"/>
              <a:t>Title</a:t>
            </a:r>
          </a:p>
        </p:txBody>
      </p:sp>
      <p:sp>
        <p:nvSpPr>
          <p:cNvPr id="21"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dirty="0"/>
              <a:t>Subtitle</a:t>
            </a:r>
          </a:p>
        </p:txBody>
      </p:sp>
    </p:spTree>
    <p:extLst>
      <p:ext uri="{BB962C8B-B14F-4D97-AF65-F5344CB8AC3E}">
        <p14:creationId xmlns:p14="http://schemas.microsoft.com/office/powerpoint/2010/main" val="198188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4455C95-67FC-43DA-A9F8-0C25BAB71155}"/>
              </a:ext>
            </a:extLst>
          </p:cNvPr>
          <p:cNvSpPr/>
          <p:nvPr userDrawn="1"/>
        </p:nvSpPr>
        <p:spPr>
          <a:xfrm>
            <a:off x="4716464" y="2024063"/>
            <a:ext cx="3708400" cy="3241675"/>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200" dirty="0" err="1"/>
          </a:p>
        </p:txBody>
      </p:sp>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a:t>Investment Promotion &amp; Solutions</a:t>
            </a:r>
            <a:endParaRPr lang="en-GB" dirty="0"/>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2" name="Textplatzhalter 11">
            <a:extLst>
              <a:ext uri="{FF2B5EF4-FFF2-40B4-BE49-F238E27FC236}">
                <a16:creationId xmlns:a16="http://schemas.microsoft.com/office/drawing/2014/main" id="{3760F6AE-0B0E-43DE-9122-427C956E1B72}"/>
              </a:ext>
            </a:extLst>
          </p:cNvPr>
          <p:cNvSpPr>
            <a:spLocks noGrp="1"/>
          </p:cNvSpPr>
          <p:nvPr>
            <p:ph type="body" sz="quarter" idx="17" hasCustomPrompt="1"/>
          </p:nvPr>
        </p:nvSpPr>
        <p:spPr>
          <a:xfrm>
            <a:off x="395289" y="5842000"/>
            <a:ext cx="4176713" cy="395288"/>
          </a:xfrm>
        </p:spPr>
        <p:txBody>
          <a:bodyPr anchor="b" anchorCtr="0"/>
          <a:lstStyle>
            <a:lvl1pPr>
              <a:lnSpc>
                <a:spcPts val="1100"/>
              </a:lnSpc>
              <a:spcAft>
                <a:spcPts val="0"/>
              </a:spcAft>
              <a:defRPr sz="800" cap="none" baseline="0">
                <a:solidFill>
                  <a:srgbClr val="001489"/>
                </a:solidFill>
              </a:defRPr>
            </a:lvl1pPr>
          </a:lstStyle>
          <a:p>
            <a:pPr lvl="0"/>
            <a:r>
              <a:rPr lang="de-DE" dirty="0"/>
              <a:t>Source</a:t>
            </a:r>
            <a:endParaRPr lang="en-GB" dirty="0"/>
          </a:p>
        </p:txBody>
      </p:sp>
      <p:sp>
        <p:nvSpPr>
          <p:cNvPr id="17" name="Rechteck 16">
            <a:extLst>
              <a:ext uri="{FF2B5EF4-FFF2-40B4-BE49-F238E27FC236}">
                <a16:creationId xmlns:a16="http://schemas.microsoft.com/office/drawing/2014/main" id="{DD1715E6-A1C4-42A7-85B2-22DCD89B9C6D}"/>
              </a:ext>
            </a:extLst>
          </p:cNvPr>
          <p:cNvSpPr/>
          <p:nvPr userDrawn="1"/>
        </p:nvSpPr>
        <p:spPr>
          <a:xfrm>
            <a:off x="719139" y="2024063"/>
            <a:ext cx="3708400" cy="3241675"/>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200" dirty="0" err="1"/>
          </a:p>
        </p:txBody>
      </p:sp>
    </p:spTree>
    <p:extLst>
      <p:ext uri="{BB962C8B-B14F-4D97-AF65-F5344CB8AC3E}">
        <p14:creationId xmlns:p14="http://schemas.microsoft.com/office/powerpoint/2010/main" val="576012232"/>
      </p:ext>
    </p:extLst>
  </p:cSld>
  <p:clrMapOvr>
    <a:masterClrMapping/>
  </p:clrMapOvr>
  <p:extLst>
    <p:ext uri="{DCECCB84-F9BA-43D5-87BE-67443E8EF086}">
      <p15:sldGuideLst xmlns:p15="http://schemas.microsoft.com/office/powerpoint/2012/main">
        <p15:guide id="1" pos="1610" userDrawn="1">
          <p15:clr>
            <a:srgbClr val="5ACBF0"/>
          </p15:clr>
        </p15:guide>
        <p15:guide id="2" pos="1429" userDrawn="1">
          <p15:clr>
            <a:srgbClr val="5ACBF0"/>
          </p15:clr>
        </p15:guide>
        <p15:guide id="3" orient="horz" pos="3317" userDrawn="1">
          <p15:clr>
            <a:srgbClr val="5ACBF0"/>
          </p15:clr>
        </p15:guide>
        <p15:guide id="4" pos="453" userDrawn="1">
          <p15:clr>
            <a:srgbClr val="5ACBF0"/>
          </p15:clr>
        </p15:guide>
        <p15:guide id="5" orient="horz" pos="1275" userDrawn="1">
          <p15:clr>
            <a:srgbClr val="5ACBF0"/>
          </p15:clr>
        </p15:guide>
        <p15:guide id="6" pos="5307"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 Three Content Slide">
    <p:spTree>
      <p:nvGrpSpPr>
        <p:cNvPr id="1" name=""/>
        <p:cNvGrpSpPr/>
        <p:nvPr/>
      </p:nvGrpSpPr>
      <p:grpSpPr>
        <a:xfrm>
          <a:off x="0" y="0"/>
          <a:ext cx="0" cy="0"/>
          <a:chOff x="0" y="0"/>
          <a:chExt cx="0" cy="0"/>
        </a:xfrm>
      </p:grpSpPr>
      <p:sp>
        <p:nvSpPr>
          <p:cNvPr id="9" name="Inhaltsplatzhalter 8"/>
          <p:cNvSpPr>
            <a:spLocks noGrp="1"/>
          </p:cNvSpPr>
          <p:nvPr>
            <p:ph sz="quarter" idx="13" hasCustomPrompt="1"/>
          </p:nvPr>
        </p:nvSpPr>
        <p:spPr bwMode="gray">
          <a:xfrm>
            <a:off x="395288" y="1483202"/>
            <a:ext cx="2592492" cy="4500145"/>
          </a:xfrm>
          <a:prstGeom prst="rect">
            <a:avLst/>
          </a:prstGeom>
        </p:spPr>
        <p:txBody>
          <a:bodyPr/>
          <a:lstStyle>
            <a:lvl1pPr>
              <a:defRPr baseline="0"/>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0" name="Inhaltsplatzhalter 8"/>
          <p:cNvSpPr>
            <a:spLocks noGrp="1"/>
          </p:cNvSpPr>
          <p:nvPr>
            <p:ph sz="quarter" idx="14" hasCustomPrompt="1"/>
          </p:nvPr>
        </p:nvSpPr>
        <p:spPr bwMode="gray">
          <a:xfrm>
            <a:off x="3276600" y="1483200"/>
            <a:ext cx="2590800" cy="4500562"/>
          </a:xfrm>
          <a:prstGeom prst="rect">
            <a:avLst/>
          </a:prstGeom>
        </p:spPr>
        <p:txBody>
          <a:bodyPr/>
          <a:lstStyle>
            <a:lvl1pPr>
              <a:defRPr baseline="0"/>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8" name="Inhaltsplatzhalter 8"/>
          <p:cNvSpPr>
            <a:spLocks noGrp="1"/>
          </p:cNvSpPr>
          <p:nvPr>
            <p:ph sz="quarter" idx="15" hasCustomPrompt="1"/>
          </p:nvPr>
        </p:nvSpPr>
        <p:spPr bwMode="gray">
          <a:xfrm>
            <a:off x="6156220" y="1483202"/>
            <a:ext cx="2592492" cy="4500145"/>
          </a:xfrm>
          <a:prstGeom prst="rect">
            <a:avLst/>
          </a:prstGeom>
        </p:spPr>
        <p:txBody>
          <a:bodyPr/>
          <a:lstStyle>
            <a:lvl1pPr>
              <a:defRPr/>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13" name="Text Placeholder 3"/>
          <p:cNvSpPr>
            <a:spLocks noGrp="1"/>
          </p:cNvSpPr>
          <p:nvPr>
            <p:ph type="body" sz="quarter" idx="18" hasCustomPrompt="1"/>
          </p:nvPr>
        </p:nvSpPr>
        <p:spPr>
          <a:xfrm>
            <a:off x="395288"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16"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endParaRPr lang="en-GB" dirty="0"/>
          </a:p>
        </p:txBody>
      </p:sp>
      <p:sp>
        <p:nvSpPr>
          <p:cNvPr id="17"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endParaRPr lang="en-GB" dirty="0"/>
          </a:p>
        </p:txBody>
      </p:sp>
      <p:sp>
        <p:nvSpPr>
          <p:cNvPr id="18"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9"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sp>
        <p:nvSpPr>
          <p:cNvPr id="24" name="Text Placeholder 3"/>
          <p:cNvSpPr>
            <a:spLocks noGrp="1"/>
          </p:cNvSpPr>
          <p:nvPr>
            <p:ph type="body" sz="quarter" idx="19" hasCustomPrompt="1"/>
          </p:nvPr>
        </p:nvSpPr>
        <p:spPr>
          <a:xfrm>
            <a:off x="3276601"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5" name="Text Placeholder 3"/>
          <p:cNvSpPr>
            <a:spLocks noGrp="1"/>
          </p:cNvSpPr>
          <p:nvPr>
            <p:ph type="body" sz="quarter" idx="20" hasCustomPrompt="1"/>
          </p:nvPr>
        </p:nvSpPr>
        <p:spPr>
          <a:xfrm>
            <a:off x="6156221" y="5986800"/>
            <a:ext cx="2592387" cy="396000"/>
          </a:xfrm>
        </p:spPr>
        <p:txBody>
          <a:bodyPr tIns="36000"/>
          <a:lstStyle>
            <a:lvl1pPr marL="0" indent="0">
              <a:lnSpc>
                <a:spcPct val="100000"/>
              </a:lnSpc>
              <a:spcBef>
                <a:spcPts val="0"/>
              </a:spcBef>
              <a:buNone/>
              <a:defRPr sz="800" b="0">
                <a:solidFill>
                  <a:srgbClr val="000000"/>
                </a:solidFill>
              </a:defRPr>
            </a:lvl1pPr>
          </a:lstStyle>
          <a:p>
            <a:pPr lvl="0"/>
            <a:r>
              <a:rPr lang="en-GB" noProof="0" dirty="0"/>
              <a:t>Source: Source, Julius Baer</a:t>
            </a:r>
          </a:p>
        </p:txBody>
      </p:sp>
      <p:sp>
        <p:nvSpPr>
          <p:cNvPr id="26" name="Title 1"/>
          <p:cNvSpPr>
            <a:spLocks noGrp="1"/>
          </p:cNvSpPr>
          <p:nvPr>
            <p:ph type="title" hasCustomPrompt="1"/>
          </p:nvPr>
        </p:nvSpPr>
        <p:spPr bwMode="gray">
          <a:xfrm>
            <a:off x="395288" y="347915"/>
            <a:ext cx="8353425" cy="360040"/>
          </a:xfrm>
          <a:prstGeom prst="rect">
            <a:avLst/>
          </a:prstGeom>
        </p:spPr>
        <p:txBody>
          <a:bodyPr/>
          <a:lstStyle>
            <a:lvl1pPr>
              <a:defRPr/>
            </a:lvl1pPr>
          </a:lstStyle>
          <a:p>
            <a:r>
              <a:rPr lang="en-GB" noProof="0" dirty="0"/>
              <a:t>Title</a:t>
            </a:r>
          </a:p>
        </p:txBody>
      </p:sp>
      <p:sp>
        <p:nvSpPr>
          <p:cNvPr id="27" name="Textplatzhalter 11"/>
          <p:cNvSpPr>
            <a:spLocks noGrp="1"/>
          </p:cNvSpPr>
          <p:nvPr>
            <p:ph type="body" sz="quarter" idx="11" hasCustomPrompt="1"/>
          </p:nvPr>
        </p:nvSpPr>
        <p:spPr bwMode="gray">
          <a:xfrm>
            <a:off x="395288" y="707955"/>
            <a:ext cx="8353425" cy="648072"/>
          </a:xfrm>
        </p:spPr>
        <p:txBody>
          <a:bodyPr tIns="36000"/>
          <a:lstStyle>
            <a:lvl1pPr marL="3175" indent="0" algn="ctr">
              <a:spcBef>
                <a:spcPts val="0"/>
              </a:spcBef>
              <a:spcAft>
                <a:spcPts val="0"/>
              </a:spcAft>
              <a:buFont typeface="Arial" panose="020B0604020202020204" pitchFamily="34" charset="0"/>
              <a:buNone/>
              <a:defRPr sz="1600" b="0" cap="none" baseline="0">
                <a:solidFill>
                  <a:srgbClr val="001489"/>
                </a:solidFill>
                <a:latin typeface="+mn-lt"/>
              </a:defRPr>
            </a:lvl1pPr>
            <a:lvl2pPr marL="3175" indent="0" algn="ctr">
              <a:spcBef>
                <a:spcPts val="0"/>
              </a:spcBef>
              <a:spcAft>
                <a:spcPts val="0"/>
              </a:spcAft>
              <a:buFont typeface="Arial" panose="020B0604020202020204" pitchFamily="34" charset="0"/>
              <a:buNone/>
              <a:defRPr sz="1600" cap="none" baseline="0">
                <a:solidFill>
                  <a:srgbClr val="001489"/>
                </a:solidFill>
                <a:latin typeface="+mn-lt"/>
              </a:defRPr>
            </a:lvl2pPr>
            <a:lvl3pPr marL="3175" indent="0" algn="ctr">
              <a:spcBef>
                <a:spcPts val="0"/>
              </a:spcBef>
              <a:spcAft>
                <a:spcPts val="0"/>
              </a:spcAft>
              <a:buNone/>
              <a:defRPr sz="1600" cap="none" baseline="0">
                <a:solidFill>
                  <a:srgbClr val="001489"/>
                </a:solidFill>
                <a:latin typeface="+mn-lt"/>
              </a:defRPr>
            </a:lvl3pPr>
            <a:lvl4pPr marL="3175" indent="0" algn="ctr">
              <a:spcBef>
                <a:spcPts val="0"/>
              </a:spcBef>
              <a:spcAft>
                <a:spcPts val="0"/>
              </a:spcAft>
              <a:buNone/>
              <a:defRPr sz="1600" cap="none" baseline="0">
                <a:solidFill>
                  <a:srgbClr val="001489"/>
                </a:solidFill>
                <a:latin typeface="+mn-lt"/>
              </a:defRPr>
            </a:lvl4pPr>
            <a:lvl5pPr marL="3175" indent="0" algn="ctr">
              <a:spcBef>
                <a:spcPts val="0"/>
              </a:spcBef>
              <a:spcAft>
                <a:spcPts val="0"/>
              </a:spcAft>
              <a:buNone/>
              <a:defRPr sz="1600" cap="none" baseline="0">
                <a:solidFill>
                  <a:srgbClr val="001489"/>
                </a:solidFill>
                <a:latin typeface="+mn-lt"/>
              </a:defRPr>
            </a:lvl5pPr>
            <a:lvl6pPr marL="3175" indent="0" algn="ctr">
              <a:spcBef>
                <a:spcPts val="0"/>
              </a:spcBef>
              <a:spcAft>
                <a:spcPts val="0"/>
              </a:spcAft>
              <a:buNone/>
              <a:defRPr sz="1600" cap="none" baseline="0">
                <a:solidFill>
                  <a:srgbClr val="001489"/>
                </a:solidFill>
                <a:latin typeface="+mn-lt"/>
              </a:defRPr>
            </a:lvl6pPr>
            <a:lvl7pPr marL="3175" indent="0" algn="ctr">
              <a:spcBef>
                <a:spcPts val="0"/>
              </a:spcBef>
              <a:spcAft>
                <a:spcPts val="0"/>
              </a:spcAft>
              <a:buNone/>
              <a:defRPr sz="1600" cap="none" baseline="0">
                <a:solidFill>
                  <a:srgbClr val="001489"/>
                </a:solidFill>
                <a:latin typeface="+mn-lt"/>
              </a:defRPr>
            </a:lvl7pPr>
            <a:lvl8pPr marL="3175" indent="0" algn="ctr">
              <a:spcBef>
                <a:spcPts val="0"/>
              </a:spcBef>
              <a:spcAft>
                <a:spcPts val="0"/>
              </a:spcAft>
              <a:buNone/>
              <a:defRPr sz="1600" cap="none" baseline="0">
                <a:solidFill>
                  <a:srgbClr val="001489"/>
                </a:solidFill>
                <a:latin typeface="+mn-lt"/>
              </a:defRPr>
            </a:lvl8pPr>
            <a:lvl9pPr marL="3175" indent="0" algn="ctr">
              <a:spcBef>
                <a:spcPts val="0"/>
              </a:spcBef>
              <a:spcAft>
                <a:spcPts val="0"/>
              </a:spcAft>
              <a:buNone/>
              <a:defRPr sz="1600" cap="none" baseline="0">
                <a:solidFill>
                  <a:srgbClr val="001489"/>
                </a:solidFill>
                <a:latin typeface="+mn-lt"/>
              </a:defRPr>
            </a:lvl9pPr>
          </a:lstStyle>
          <a:p>
            <a:pPr lvl="0"/>
            <a:r>
              <a:rPr lang="en-GB" noProof="0" dirty="0"/>
              <a:t>Subtitle</a:t>
            </a:r>
          </a:p>
        </p:txBody>
      </p:sp>
      <p:cxnSp>
        <p:nvCxnSpPr>
          <p:cNvPr id="28" name="Straight Connector 27">
            <a:extLst>
              <a:ext uri="{FF2B5EF4-FFF2-40B4-BE49-F238E27FC236}">
                <a16:creationId xmlns:a16="http://schemas.microsoft.com/office/drawing/2014/main" id="{C39A409F-83E8-4C88-B150-004E647F7D55}"/>
              </a:ext>
            </a:extLst>
          </p:cNvPr>
          <p:cNvCxnSpPr>
            <a:cxnSpLocks/>
          </p:cNvCxnSpPr>
          <p:nvPr userDrawn="1"/>
        </p:nvCxnSpPr>
        <p:spPr>
          <a:xfrm>
            <a:off x="396082" y="6380658"/>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4598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Titel 3"/>
          <p:cNvSpPr>
            <a:spLocks noGrp="1"/>
          </p:cNvSpPr>
          <p:nvPr>
            <p:ph type="title" hasCustomPrompt="1"/>
          </p:nvPr>
        </p:nvSpPr>
        <p:spPr bwMode="gray">
          <a:xfrm>
            <a:off x="395289" y="333375"/>
            <a:ext cx="8340589" cy="359829"/>
          </a:xfrm>
          <a:prstGeom prst="rect">
            <a:avLst/>
          </a:prstGeom>
        </p:spPr>
        <p:txBody>
          <a:bodyPr/>
          <a:lstStyle>
            <a:lvl1pPr>
              <a:defRPr/>
            </a:lvl1pPr>
          </a:lstStyle>
          <a:p>
            <a:r>
              <a:rPr lang="en-GB" noProof="0" dirty="0"/>
              <a:t>AGENDA</a:t>
            </a:r>
          </a:p>
        </p:txBody>
      </p:sp>
      <p:pic>
        <p:nvPicPr>
          <p:cNvPr id="7" name="Picture 2" descr="K:\ZRH\PW\PWF\PWFG\Templates &amp; Disclaimers\2014_04_REBRANDING\Presentations\JB_IMG_Objects_107_PPTI_RGB_L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7923" y="1484784"/>
            <a:ext cx="3959352" cy="4681728"/>
          </a:xfrm>
          <a:prstGeom prst="rect">
            <a:avLst/>
          </a:prstGeom>
          <a:noFill/>
          <a:extLst>
            <a:ext uri="{909E8E84-426E-40DD-AFC4-6F175D3DCCD1}">
              <a14:hiddenFill xmlns:a14="http://schemas.microsoft.com/office/drawing/2010/main">
                <a:solidFill>
                  <a:srgbClr val="FFFFFF"/>
                </a:solidFill>
              </a14:hiddenFill>
            </a:ext>
          </a:extLst>
        </p:spPr>
      </p:pic>
      <p:sp>
        <p:nvSpPr>
          <p:cNvPr id="9"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endParaRPr lang="en-GB" dirty="0"/>
          </a:p>
        </p:txBody>
      </p:sp>
      <p:sp>
        <p:nvSpPr>
          <p:cNvPr id="10"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endParaRPr lang="en-GB" dirty="0"/>
          </a:p>
        </p:txBody>
      </p: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2"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cxnSp>
        <p:nvCxnSpPr>
          <p:cNvPr id="14" name="Straight Connector 13">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6" name="Inhaltsplatzhalter 8"/>
          <p:cNvSpPr>
            <a:spLocks noGrp="1"/>
          </p:cNvSpPr>
          <p:nvPr>
            <p:ph sz="quarter" idx="13" hasCustomPrompt="1"/>
          </p:nvPr>
        </p:nvSpPr>
        <p:spPr bwMode="gray">
          <a:xfrm>
            <a:off x="395289" y="1484314"/>
            <a:ext cx="4032251" cy="4500562"/>
          </a:xfrm>
          <a:prstGeom prst="rect">
            <a:avLst/>
          </a:prstGeom>
        </p:spPr>
        <p:txBody>
          <a:bodyPr/>
          <a:lstStyle>
            <a:lvl1pPr>
              <a:defRPr baseline="0"/>
            </a:lvl1pPr>
            <a:lvl2pPr marL="0" indent="0">
              <a:buFont typeface="Arial" panose="020B0604020202020204" pitchFamily="34" charset="0"/>
              <a:buNone/>
              <a:defRPr/>
            </a:lvl2p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Tree>
    <p:extLst>
      <p:ext uri="{BB962C8B-B14F-4D97-AF65-F5344CB8AC3E}">
        <p14:creationId xmlns:p14="http://schemas.microsoft.com/office/powerpoint/2010/main" val="38978579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ntact Slide">
    <p:spTree>
      <p:nvGrpSpPr>
        <p:cNvPr id="1" name=""/>
        <p:cNvGrpSpPr/>
        <p:nvPr/>
      </p:nvGrpSpPr>
      <p:grpSpPr>
        <a:xfrm>
          <a:off x="0" y="0"/>
          <a:ext cx="0" cy="0"/>
          <a:chOff x="0" y="0"/>
          <a:chExt cx="0" cy="0"/>
        </a:xfrm>
      </p:grpSpPr>
      <p:sp>
        <p:nvSpPr>
          <p:cNvPr id="3" name="Textplatzhalter 2"/>
          <p:cNvSpPr>
            <a:spLocks noGrp="1"/>
          </p:cNvSpPr>
          <p:nvPr>
            <p:ph type="body" sz="quarter" idx="10" hasCustomPrompt="1"/>
          </p:nvPr>
        </p:nvSpPr>
        <p:spPr bwMode="gray">
          <a:xfrm>
            <a:off x="395288" y="2142381"/>
            <a:ext cx="2592387" cy="1008112"/>
          </a:xfrm>
        </p:spPr>
        <p:txBody>
          <a:bodyPr/>
          <a:lstStyle>
            <a:lvl1pPr marL="0" indent="0" algn="ctr">
              <a:lnSpc>
                <a:spcPts val="1500"/>
              </a:lnSpc>
              <a:spcBef>
                <a:spcPts val="0"/>
              </a:spcBef>
              <a:spcAft>
                <a:spcPts val="0"/>
              </a:spcAft>
              <a:buFont typeface="Arial" panose="020B0604020202020204" pitchFamily="34" charset="0"/>
              <a:buNone/>
              <a:defRPr sz="1500">
                <a:solidFill>
                  <a:schemeClr val="accent1"/>
                </a:solidFill>
              </a:defRPr>
            </a:lvl1pPr>
            <a:lvl2pPr marL="0" indent="0" algn="ctr">
              <a:lnSpc>
                <a:spcPts val="1500"/>
              </a:lnSpc>
              <a:spcBef>
                <a:spcPts val="0"/>
              </a:spcBef>
              <a:spcAft>
                <a:spcPts val="0"/>
              </a:spcAft>
              <a:buFont typeface="Arial" panose="020B0604020202020204" pitchFamily="34" charset="0"/>
              <a:buNone/>
              <a:defRPr sz="1500">
                <a:solidFill>
                  <a:schemeClr val="accent1"/>
                </a:solidFill>
              </a:defRPr>
            </a:lvl2pPr>
            <a:lvl3pPr marL="0" indent="0" algn="ctr">
              <a:lnSpc>
                <a:spcPts val="1500"/>
              </a:lnSpc>
              <a:spcBef>
                <a:spcPts val="0"/>
              </a:spcBef>
              <a:spcAft>
                <a:spcPts val="0"/>
              </a:spcAft>
              <a:buNone/>
              <a:defRPr sz="1500">
                <a:solidFill>
                  <a:schemeClr val="accent1"/>
                </a:solidFill>
              </a:defRPr>
            </a:lvl3pPr>
            <a:lvl4pPr marL="0" indent="0" algn="ctr">
              <a:lnSpc>
                <a:spcPts val="1500"/>
              </a:lnSpc>
              <a:spcBef>
                <a:spcPts val="0"/>
              </a:spcBef>
              <a:spcAft>
                <a:spcPts val="0"/>
              </a:spcAft>
              <a:buNone/>
              <a:defRPr sz="1500">
                <a:solidFill>
                  <a:schemeClr val="accent1"/>
                </a:solidFill>
              </a:defRPr>
            </a:lvl4pPr>
            <a:lvl5pPr marL="0" indent="0" algn="ctr">
              <a:lnSpc>
                <a:spcPts val="1500"/>
              </a:lnSpc>
              <a:spcBef>
                <a:spcPts val="0"/>
              </a:spcBef>
              <a:spcAft>
                <a:spcPts val="0"/>
              </a:spcAft>
              <a:buNone/>
              <a:defRPr sz="1500">
                <a:solidFill>
                  <a:schemeClr val="accent1"/>
                </a:solidFill>
              </a:defRPr>
            </a:lvl5pPr>
            <a:lvl6pPr marL="0" indent="0" algn="ctr">
              <a:lnSpc>
                <a:spcPts val="1500"/>
              </a:lnSpc>
              <a:spcBef>
                <a:spcPts val="0"/>
              </a:spcBef>
              <a:spcAft>
                <a:spcPts val="0"/>
              </a:spcAft>
              <a:buNone/>
              <a:defRPr sz="1500">
                <a:solidFill>
                  <a:schemeClr val="accent1"/>
                </a:solidFill>
              </a:defRPr>
            </a:lvl6pPr>
            <a:lvl7pPr marL="0" indent="0" algn="ctr">
              <a:lnSpc>
                <a:spcPts val="1500"/>
              </a:lnSpc>
              <a:spcBef>
                <a:spcPts val="0"/>
              </a:spcBef>
              <a:spcAft>
                <a:spcPts val="0"/>
              </a:spcAft>
              <a:buNone/>
              <a:defRPr sz="1500">
                <a:solidFill>
                  <a:schemeClr val="accent1"/>
                </a:solidFill>
              </a:defRPr>
            </a:lvl7pPr>
            <a:lvl8pPr marL="0" indent="0" algn="ctr">
              <a:lnSpc>
                <a:spcPts val="1500"/>
              </a:lnSpc>
              <a:spcBef>
                <a:spcPts val="0"/>
              </a:spcBef>
              <a:spcAft>
                <a:spcPts val="0"/>
              </a:spcAft>
              <a:buNone/>
              <a:defRPr sz="1500">
                <a:solidFill>
                  <a:schemeClr val="accent1"/>
                </a:solidFill>
              </a:defRPr>
            </a:lvl8pPr>
            <a:lvl9pPr marL="0" indent="0" algn="ctr">
              <a:lnSpc>
                <a:spcPts val="1500"/>
              </a:lnSpc>
              <a:spcBef>
                <a:spcPts val="0"/>
              </a:spcBef>
              <a:spcAft>
                <a:spcPts val="0"/>
              </a:spcAft>
              <a:buNone/>
              <a:defRPr sz="1500">
                <a:solidFill>
                  <a:schemeClr val="accent1"/>
                </a:solidFill>
              </a:defRPr>
            </a:lvl9pPr>
          </a:lstStyle>
          <a:p>
            <a:pPr lvl="0"/>
            <a:r>
              <a:rPr lang="en-GB" noProof="0" dirty="0"/>
              <a:t>Contact details1</a:t>
            </a:r>
          </a:p>
        </p:txBody>
      </p:sp>
      <p:sp>
        <p:nvSpPr>
          <p:cNvPr id="6" name="Textplatzhalter 2"/>
          <p:cNvSpPr>
            <a:spLocks noGrp="1"/>
          </p:cNvSpPr>
          <p:nvPr>
            <p:ph type="body" sz="quarter" idx="11" hasCustomPrompt="1"/>
          </p:nvPr>
        </p:nvSpPr>
        <p:spPr bwMode="gray">
          <a:xfrm>
            <a:off x="3276600" y="2142381"/>
            <a:ext cx="2590800" cy="1008112"/>
          </a:xfrm>
        </p:spPr>
        <p:txBody>
          <a:bodyPr/>
          <a:lstStyle>
            <a:lvl1pPr marL="0" indent="0" algn="ctr">
              <a:lnSpc>
                <a:spcPts val="1500"/>
              </a:lnSpc>
              <a:spcBef>
                <a:spcPts val="0"/>
              </a:spcBef>
              <a:spcAft>
                <a:spcPts val="0"/>
              </a:spcAft>
              <a:buFont typeface="Arial" panose="020B0604020202020204" pitchFamily="34" charset="0"/>
              <a:buNone/>
              <a:defRPr sz="1500">
                <a:solidFill>
                  <a:schemeClr val="accent1"/>
                </a:solidFill>
              </a:defRPr>
            </a:lvl1pPr>
            <a:lvl2pPr marL="0" indent="0" algn="ctr">
              <a:lnSpc>
                <a:spcPts val="1500"/>
              </a:lnSpc>
              <a:spcBef>
                <a:spcPts val="0"/>
              </a:spcBef>
              <a:spcAft>
                <a:spcPts val="0"/>
              </a:spcAft>
              <a:buFont typeface="Arial" panose="020B0604020202020204" pitchFamily="34" charset="0"/>
              <a:buNone/>
              <a:defRPr sz="1500">
                <a:solidFill>
                  <a:schemeClr val="accent1"/>
                </a:solidFill>
              </a:defRPr>
            </a:lvl2pPr>
            <a:lvl3pPr marL="0" indent="0" algn="ctr">
              <a:lnSpc>
                <a:spcPts val="1500"/>
              </a:lnSpc>
              <a:spcBef>
                <a:spcPts val="0"/>
              </a:spcBef>
              <a:spcAft>
                <a:spcPts val="0"/>
              </a:spcAft>
              <a:buNone/>
              <a:defRPr sz="1500">
                <a:solidFill>
                  <a:schemeClr val="accent1"/>
                </a:solidFill>
              </a:defRPr>
            </a:lvl3pPr>
            <a:lvl4pPr marL="0" indent="0" algn="ctr">
              <a:lnSpc>
                <a:spcPts val="1500"/>
              </a:lnSpc>
              <a:spcBef>
                <a:spcPts val="0"/>
              </a:spcBef>
              <a:spcAft>
                <a:spcPts val="0"/>
              </a:spcAft>
              <a:buNone/>
              <a:defRPr sz="1500">
                <a:solidFill>
                  <a:schemeClr val="accent1"/>
                </a:solidFill>
              </a:defRPr>
            </a:lvl4pPr>
            <a:lvl5pPr marL="0" indent="0" algn="ctr">
              <a:lnSpc>
                <a:spcPts val="1500"/>
              </a:lnSpc>
              <a:spcBef>
                <a:spcPts val="0"/>
              </a:spcBef>
              <a:spcAft>
                <a:spcPts val="0"/>
              </a:spcAft>
              <a:buNone/>
              <a:defRPr sz="1500">
                <a:solidFill>
                  <a:schemeClr val="accent1"/>
                </a:solidFill>
              </a:defRPr>
            </a:lvl5pPr>
            <a:lvl6pPr marL="0" indent="0" algn="ctr">
              <a:lnSpc>
                <a:spcPts val="1500"/>
              </a:lnSpc>
              <a:spcBef>
                <a:spcPts val="0"/>
              </a:spcBef>
              <a:spcAft>
                <a:spcPts val="0"/>
              </a:spcAft>
              <a:buNone/>
              <a:defRPr sz="1500">
                <a:solidFill>
                  <a:schemeClr val="accent1"/>
                </a:solidFill>
              </a:defRPr>
            </a:lvl6pPr>
            <a:lvl7pPr marL="0" indent="0" algn="ctr">
              <a:lnSpc>
                <a:spcPts val="1500"/>
              </a:lnSpc>
              <a:spcBef>
                <a:spcPts val="0"/>
              </a:spcBef>
              <a:spcAft>
                <a:spcPts val="0"/>
              </a:spcAft>
              <a:buNone/>
              <a:defRPr sz="1500">
                <a:solidFill>
                  <a:schemeClr val="accent1"/>
                </a:solidFill>
              </a:defRPr>
            </a:lvl7pPr>
            <a:lvl8pPr marL="0" indent="0" algn="ctr">
              <a:lnSpc>
                <a:spcPts val="1500"/>
              </a:lnSpc>
              <a:spcBef>
                <a:spcPts val="0"/>
              </a:spcBef>
              <a:spcAft>
                <a:spcPts val="0"/>
              </a:spcAft>
              <a:buNone/>
              <a:defRPr sz="1500">
                <a:solidFill>
                  <a:schemeClr val="accent1"/>
                </a:solidFill>
              </a:defRPr>
            </a:lvl8pPr>
            <a:lvl9pPr marL="0" indent="0" algn="ctr">
              <a:lnSpc>
                <a:spcPts val="1500"/>
              </a:lnSpc>
              <a:spcBef>
                <a:spcPts val="0"/>
              </a:spcBef>
              <a:spcAft>
                <a:spcPts val="0"/>
              </a:spcAft>
              <a:buNone/>
              <a:defRPr sz="1500">
                <a:solidFill>
                  <a:schemeClr val="accent1"/>
                </a:solidFill>
              </a:defRPr>
            </a:lvl9pPr>
          </a:lstStyle>
          <a:p>
            <a:pPr lvl="0"/>
            <a:r>
              <a:rPr lang="en-GB" noProof="0" dirty="0"/>
              <a:t>Contact details2</a:t>
            </a:r>
          </a:p>
        </p:txBody>
      </p:sp>
      <p:sp>
        <p:nvSpPr>
          <p:cNvPr id="8" name="Textplatzhalter 2"/>
          <p:cNvSpPr>
            <a:spLocks noGrp="1"/>
          </p:cNvSpPr>
          <p:nvPr>
            <p:ph type="body" sz="quarter" idx="12" hasCustomPrompt="1"/>
          </p:nvPr>
        </p:nvSpPr>
        <p:spPr bwMode="gray">
          <a:xfrm>
            <a:off x="6156326" y="2142381"/>
            <a:ext cx="2592388" cy="1008112"/>
          </a:xfrm>
        </p:spPr>
        <p:txBody>
          <a:bodyPr/>
          <a:lstStyle>
            <a:lvl1pPr marL="0" indent="0" algn="ctr">
              <a:lnSpc>
                <a:spcPts val="1500"/>
              </a:lnSpc>
              <a:spcBef>
                <a:spcPts val="0"/>
              </a:spcBef>
              <a:spcAft>
                <a:spcPts val="0"/>
              </a:spcAft>
              <a:buFont typeface="Arial" panose="020B0604020202020204" pitchFamily="34" charset="0"/>
              <a:buNone/>
              <a:defRPr sz="1500">
                <a:solidFill>
                  <a:schemeClr val="accent1"/>
                </a:solidFill>
              </a:defRPr>
            </a:lvl1pPr>
            <a:lvl2pPr marL="0" indent="0" algn="ctr">
              <a:lnSpc>
                <a:spcPts val="1500"/>
              </a:lnSpc>
              <a:spcBef>
                <a:spcPts val="0"/>
              </a:spcBef>
              <a:spcAft>
                <a:spcPts val="0"/>
              </a:spcAft>
              <a:buFont typeface="Arial" panose="020B0604020202020204" pitchFamily="34" charset="0"/>
              <a:buNone/>
              <a:defRPr sz="1500">
                <a:solidFill>
                  <a:schemeClr val="accent1"/>
                </a:solidFill>
              </a:defRPr>
            </a:lvl2pPr>
            <a:lvl3pPr marL="0" indent="0" algn="ctr">
              <a:lnSpc>
                <a:spcPts val="1500"/>
              </a:lnSpc>
              <a:spcBef>
                <a:spcPts val="0"/>
              </a:spcBef>
              <a:spcAft>
                <a:spcPts val="0"/>
              </a:spcAft>
              <a:buNone/>
              <a:defRPr sz="1500">
                <a:solidFill>
                  <a:schemeClr val="accent1"/>
                </a:solidFill>
              </a:defRPr>
            </a:lvl3pPr>
            <a:lvl4pPr marL="0" indent="0" algn="ctr">
              <a:lnSpc>
                <a:spcPts val="1500"/>
              </a:lnSpc>
              <a:spcBef>
                <a:spcPts val="0"/>
              </a:spcBef>
              <a:spcAft>
                <a:spcPts val="0"/>
              </a:spcAft>
              <a:buNone/>
              <a:defRPr sz="1500">
                <a:solidFill>
                  <a:schemeClr val="accent1"/>
                </a:solidFill>
              </a:defRPr>
            </a:lvl4pPr>
            <a:lvl5pPr marL="0" indent="0" algn="ctr">
              <a:lnSpc>
                <a:spcPts val="1500"/>
              </a:lnSpc>
              <a:spcBef>
                <a:spcPts val="0"/>
              </a:spcBef>
              <a:spcAft>
                <a:spcPts val="0"/>
              </a:spcAft>
              <a:buNone/>
              <a:defRPr sz="1500">
                <a:solidFill>
                  <a:schemeClr val="accent1"/>
                </a:solidFill>
              </a:defRPr>
            </a:lvl5pPr>
            <a:lvl6pPr marL="0" indent="0" algn="ctr">
              <a:lnSpc>
                <a:spcPts val="1500"/>
              </a:lnSpc>
              <a:spcBef>
                <a:spcPts val="0"/>
              </a:spcBef>
              <a:spcAft>
                <a:spcPts val="0"/>
              </a:spcAft>
              <a:buNone/>
              <a:defRPr sz="1500">
                <a:solidFill>
                  <a:schemeClr val="accent1"/>
                </a:solidFill>
              </a:defRPr>
            </a:lvl6pPr>
            <a:lvl7pPr marL="0" indent="0" algn="ctr">
              <a:lnSpc>
                <a:spcPts val="1500"/>
              </a:lnSpc>
              <a:spcBef>
                <a:spcPts val="0"/>
              </a:spcBef>
              <a:spcAft>
                <a:spcPts val="0"/>
              </a:spcAft>
              <a:buNone/>
              <a:defRPr sz="1500">
                <a:solidFill>
                  <a:schemeClr val="accent1"/>
                </a:solidFill>
              </a:defRPr>
            </a:lvl7pPr>
            <a:lvl8pPr marL="0" indent="0" algn="ctr">
              <a:lnSpc>
                <a:spcPts val="1500"/>
              </a:lnSpc>
              <a:spcBef>
                <a:spcPts val="0"/>
              </a:spcBef>
              <a:spcAft>
                <a:spcPts val="0"/>
              </a:spcAft>
              <a:buNone/>
              <a:defRPr sz="1500">
                <a:solidFill>
                  <a:schemeClr val="accent1"/>
                </a:solidFill>
              </a:defRPr>
            </a:lvl8pPr>
            <a:lvl9pPr marL="0" indent="0" algn="ctr">
              <a:lnSpc>
                <a:spcPts val="1500"/>
              </a:lnSpc>
              <a:spcBef>
                <a:spcPts val="0"/>
              </a:spcBef>
              <a:spcAft>
                <a:spcPts val="0"/>
              </a:spcAft>
              <a:buNone/>
              <a:defRPr sz="1500">
                <a:solidFill>
                  <a:schemeClr val="accent1"/>
                </a:solidFill>
              </a:defRPr>
            </a:lvl9pPr>
          </a:lstStyle>
          <a:p>
            <a:pPr lvl="0"/>
            <a:r>
              <a:rPr lang="en-GB" noProof="0" dirty="0"/>
              <a:t>Contact details3</a:t>
            </a:r>
          </a:p>
        </p:txBody>
      </p:sp>
      <p:pic>
        <p:nvPicPr>
          <p:cNvPr id="1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72" t="40286" r="12373" b="40900"/>
          <a:stretch/>
        </p:blipFill>
        <p:spPr bwMode="gray">
          <a:xfrm>
            <a:off x="0" y="3429000"/>
            <a:ext cx="914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userDrawn="1"/>
        </p:nvSpPr>
        <p:spPr bwMode="gray">
          <a:xfrm>
            <a:off x="395288" y="1485481"/>
            <a:ext cx="8353425" cy="647377"/>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b="0" noProof="0" dirty="0">
                <a:latin typeface="+mn-lt"/>
              </a:rPr>
              <a:t>Thank you very much for your attention!</a:t>
            </a:r>
          </a:p>
        </p:txBody>
      </p:sp>
      <p:pic>
        <p:nvPicPr>
          <p:cNvPr id="11" name="Grafik 6">
            <a:extLst>
              <a:ext uri="{FF2B5EF4-FFF2-40B4-BE49-F238E27FC236}">
                <a16:creationId xmlns:a16="http://schemas.microsoft.com/office/drawing/2014/main" id="{48174EAF-5D46-4252-A0B0-F83A39DF5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5806" y="684000"/>
            <a:ext cx="1452389" cy="352800"/>
          </a:xfrm>
          <a:prstGeom prst="rect">
            <a:avLst/>
          </a:prstGeom>
        </p:spPr>
      </p:pic>
    </p:spTree>
    <p:extLst>
      <p:ext uri="{BB962C8B-B14F-4D97-AF65-F5344CB8AC3E}">
        <p14:creationId xmlns:p14="http://schemas.microsoft.com/office/powerpoint/2010/main" val="27033960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_Auth_Imprint">
    <p:spTree>
      <p:nvGrpSpPr>
        <p:cNvPr id="1" name=""/>
        <p:cNvGrpSpPr/>
        <p:nvPr/>
      </p:nvGrpSpPr>
      <p:grpSpPr>
        <a:xfrm>
          <a:off x="0" y="0"/>
          <a:ext cx="0" cy="0"/>
          <a:chOff x="0" y="0"/>
          <a:chExt cx="0" cy="0"/>
        </a:xfrm>
      </p:grpSpPr>
      <p:sp>
        <p:nvSpPr>
          <p:cNvPr id="8" name="TextBox 7"/>
          <p:cNvSpPr txBox="1"/>
          <p:nvPr userDrawn="1"/>
        </p:nvSpPr>
        <p:spPr>
          <a:xfrm>
            <a:off x="396081" y="1485901"/>
            <a:ext cx="4031458"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r>
              <a:rPr lang="en-GB" sz="800" b="1" dirty="0"/>
              <a:t>This publication constitutes investment research and has been produced by Bank Julius Baer &amp; Co. Ltd., Zurich, which is authorised and regulated by the Swiss Financial Market Supervisory Authority (</a:t>
            </a:r>
            <a:r>
              <a:rPr lang="en-GB" sz="800" b="1" dirty="0" err="1"/>
              <a:t>FINMA</a:t>
            </a:r>
            <a:r>
              <a:rPr lang="en-GB" sz="800" b="1" dirty="0"/>
              <a:t>), save in respect of analyses and recommendations expressly identified in this report as being made by an independent third party from Bank Julius Baer &amp; Co. Ltd., Zurich. This publication series is issued regularly. Information on financial instruments and issuers will be updated irregularly or in response to important events.</a:t>
            </a:r>
            <a:br>
              <a:rPr lang="en-GB" sz="800" b="1" dirty="0"/>
            </a:br>
            <a:r>
              <a:rPr lang="en-GB" sz="800" b="1" dirty="0"/>
              <a:t> </a:t>
            </a:r>
          </a:p>
        </p:txBody>
      </p:sp>
      <p:sp>
        <p:nvSpPr>
          <p:cNvPr id="9" name="TextBox 8"/>
          <p:cNvSpPr txBox="1"/>
          <p:nvPr userDrawn="1"/>
        </p:nvSpPr>
        <p:spPr>
          <a:xfrm>
            <a:off x="4716464" y="1485901"/>
            <a:ext cx="403225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r>
              <a:rPr lang="en-GB" sz="1200" b="1" dirty="0">
                <a:solidFill>
                  <a:schemeClr val="accent1"/>
                </a:solidFill>
              </a:rPr>
              <a:t>APPENDIX</a:t>
            </a:r>
          </a:p>
          <a:p>
            <a:r>
              <a:rPr lang="en-GB" sz="900" dirty="0">
                <a:solidFill>
                  <a:srgbClr val="001489"/>
                </a:solidFill>
              </a:rPr>
              <a:t>Analyst certification</a:t>
            </a:r>
            <a:br>
              <a:rPr lang="en-GB" sz="800" dirty="0">
                <a:solidFill>
                  <a:srgbClr val="001489"/>
                </a:solidFill>
              </a:rPr>
            </a:br>
            <a:r>
              <a:rPr lang="en-GB" sz="800" dirty="0"/>
              <a:t>The analysts hereby certify that views about the companies discussed in this report accurately reflect their personal view about the companies and securities. They further certify that no part of their compensation was, is, or will be directly or indirectly linked to the specific recommendations or views in this report.</a:t>
            </a:r>
          </a:p>
          <a:p>
            <a:r>
              <a:rPr lang="en-GB" sz="900" dirty="0">
                <a:solidFill>
                  <a:srgbClr val="001489"/>
                </a:solidFill>
              </a:rPr>
              <a:t>Methodology </a:t>
            </a:r>
            <a:br>
              <a:rPr lang="en-GB" sz="800" dirty="0">
                <a:solidFill>
                  <a:srgbClr val="001489"/>
                </a:solidFill>
              </a:rPr>
            </a:br>
            <a:r>
              <a:rPr lang="en-GB" sz="800" dirty="0"/>
              <a:t>Please refer to the following link for more information on the research methodology used by Julius Baer analysts: </a:t>
            </a:r>
            <a:br>
              <a:rPr lang="en-GB" sz="800" dirty="0"/>
            </a:br>
            <a:r>
              <a:rPr lang="en-GB" sz="800" dirty="0">
                <a:solidFill>
                  <a:schemeClr val="accent3"/>
                </a:solidFill>
                <a:hlinkClick r:id="rId2"/>
              </a:rPr>
              <a:t>www.juliusbaer.com/research-methodology</a:t>
            </a:r>
            <a:endParaRPr lang="en-GB" sz="800" dirty="0">
              <a:solidFill>
                <a:schemeClr val="accent3"/>
              </a:solidFill>
            </a:endParaRPr>
          </a:p>
          <a:p>
            <a:r>
              <a:rPr lang="en-GB" sz="900" dirty="0">
                <a:solidFill>
                  <a:srgbClr val="001489"/>
                </a:solidFill>
              </a:rPr>
              <a:t>Structure</a:t>
            </a:r>
            <a:br>
              <a:rPr lang="en-GB" sz="800" dirty="0"/>
            </a:br>
            <a:r>
              <a:rPr lang="en-GB" sz="800" dirty="0"/>
              <a:t>References in this publication to Julius Baer include subsidiaries and affiliates. For additional information on our structure, please refer to the following link: </a:t>
            </a:r>
            <a:r>
              <a:rPr lang="en-GB" sz="800" u="sng" dirty="0">
                <a:solidFill>
                  <a:schemeClr val="accent3"/>
                </a:solidFill>
                <a:hlinkClick r:id="rId3"/>
              </a:rPr>
              <a:t>www.juliusbaer.com/structure</a:t>
            </a:r>
            <a:endParaRPr lang="en-GB" sz="800" u="sng" dirty="0">
              <a:solidFill>
                <a:schemeClr val="accent3"/>
              </a:solidFill>
            </a:endParaRPr>
          </a:p>
          <a:p>
            <a:r>
              <a:rPr lang="en-GB" sz="900" dirty="0">
                <a:solidFill>
                  <a:srgbClr val="001489"/>
                </a:solidFill>
              </a:rPr>
              <a:t>Price information</a:t>
            </a:r>
            <a:br>
              <a:rPr lang="en-GB" sz="800" dirty="0">
                <a:solidFill>
                  <a:srgbClr val="001489"/>
                </a:solidFill>
              </a:rPr>
            </a:br>
            <a:r>
              <a:rPr lang="en-GB" sz="800" dirty="0"/>
              <a:t>Unless otherwise stated, the price information reflects the closing price of the previous trading day.</a:t>
            </a:r>
          </a:p>
          <a:p>
            <a:pPr marL="0" indent="0">
              <a:lnSpc>
                <a:spcPct val="100000"/>
              </a:lnSpc>
              <a:spcBef>
                <a:spcPts val="0"/>
              </a:spcBef>
              <a:spcAft>
                <a:spcPts val="600"/>
              </a:spcAft>
              <a:buNone/>
            </a:pPr>
            <a:br>
              <a:rPr lang="en-GB" sz="800" noProof="0" dirty="0"/>
            </a:br>
            <a:endParaRPr lang="en-GB" sz="800" noProof="0" dirty="0"/>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4" name="TextBox 13"/>
          <p:cNvSpPr txBox="1"/>
          <p:nvPr userDrawn="1"/>
        </p:nvSpPr>
        <p:spPr bwMode="gray">
          <a:xfrm>
            <a:off x="395274" y="350656"/>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15" name="Rectangle 14"/>
          <p:cNvSpPr/>
          <p:nvPr userDrawn="1"/>
        </p:nvSpPr>
        <p:spPr bwMode="gray">
          <a:xfrm>
            <a:off x="395289" y="709208"/>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Imprint and appendix</a:t>
            </a:r>
          </a:p>
        </p:txBody>
      </p:sp>
    </p:spTree>
    <p:extLst>
      <p:ext uri="{BB962C8B-B14F-4D97-AF65-F5344CB8AC3E}">
        <p14:creationId xmlns:p14="http://schemas.microsoft.com/office/powerpoint/2010/main" val="6949919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_Metd_Strat">
    <p:spTree>
      <p:nvGrpSpPr>
        <p:cNvPr id="1" name=""/>
        <p:cNvGrpSpPr/>
        <p:nvPr/>
      </p:nvGrpSpPr>
      <p:grpSpPr>
        <a:xfrm>
          <a:off x="0" y="0"/>
          <a:ext cx="0" cy="0"/>
          <a:chOff x="0" y="0"/>
          <a:chExt cx="0" cy="0"/>
        </a:xfrm>
      </p:grpSpPr>
      <p:sp>
        <p:nvSpPr>
          <p:cNvPr id="2" name="TextBox 1"/>
          <p:cNvSpPr txBox="1"/>
          <p:nvPr userDrawn="1"/>
        </p:nvSpPr>
        <p:spPr bwMode="gray">
          <a:xfrm>
            <a:off x="395274" y="350656"/>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5289" y="709208"/>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Equity strategy, currency and commodity research</a:t>
            </a:r>
          </a:p>
        </p:txBody>
      </p:sp>
      <p:graphicFrame>
        <p:nvGraphicFramePr>
          <p:cNvPr id="15" name="Table 14"/>
          <p:cNvGraphicFramePr>
            <a:graphicFrameLocks noGrp="1"/>
          </p:cNvGraphicFramePr>
          <p:nvPr userDrawn="1"/>
        </p:nvGraphicFramePr>
        <p:xfrm>
          <a:off x="396081" y="1484784"/>
          <a:ext cx="4047642" cy="3385920"/>
        </p:xfrm>
        <a:graphic>
          <a:graphicData uri="http://schemas.openxmlformats.org/drawingml/2006/table">
            <a:tbl>
              <a:tblPr/>
              <a:tblGrid>
                <a:gridCol w="750886">
                  <a:extLst>
                    <a:ext uri="{9D8B030D-6E8A-4147-A177-3AD203B41FA5}">
                      <a16:colId xmlns:a16="http://schemas.microsoft.com/office/drawing/2014/main" val="20000"/>
                    </a:ext>
                  </a:extLst>
                </a:gridCol>
                <a:gridCol w="3296756">
                  <a:extLst>
                    <a:ext uri="{9D8B030D-6E8A-4147-A177-3AD203B41FA5}">
                      <a16:colId xmlns:a16="http://schemas.microsoft.com/office/drawing/2014/main" val="1393253964"/>
                    </a:ext>
                  </a:extLst>
                </a:gridCol>
              </a:tblGrid>
              <a:tr h="285750">
                <a:tc gridSpan="2">
                  <a:txBody>
                    <a:bodyPr/>
                    <a:lstStyle/>
                    <a:p>
                      <a:pPr algn="l" fontAlgn="t"/>
                      <a:r>
                        <a:rPr lang="en-GB" sz="900" b="1" i="0" u="none" strike="noStrike" dirty="0">
                          <a:solidFill>
                            <a:srgbClr val="001489"/>
                          </a:solidFill>
                          <a:effectLst/>
                          <a:latin typeface="Verlag Office"/>
                        </a:rPr>
                        <a:t>Equity strategy Research</a:t>
                      </a:r>
                      <a:br>
                        <a:rPr lang="en-GB" sz="900" b="1" i="0" u="none" strike="noStrike" dirty="0">
                          <a:solidFill>
                            <a:srgbClr val="001489"/>
                          </a:solidFill>
                          <a:effectLst/>
                          <a:latin typeface="Verlag Office"/>
                        </a:rPr>
                      </a:br>
                      <a:r>
                        <a:rPr lang="en-GB" sz="900" b="1" i="0" u="none" strike="noStrike" dirty="0">
                          <a:solidFill>
                            <a:srgbClr val="001489"/>
                          </a:solidFill>
                          <a:effectLst/>
                          <a:latin typeface="Verlag Office"/>
                        </a:rPr>
                        <a:t> </a:t>
                      </a:r>
                    </a:p>
                  </a:txBody>
                  <a:tcPr marL="0" marR="0" marT="0" marB="0">
                    <a:lnL>
                      <a:noFill/>
                    </a:lnL>
                    <a:lnR>
                      <a:noFill/>
                    </a:lnR>
                    <a:lnT>
                      <a:noFill/>
                    </a:lnT>
                    <a:lnB>
                      <a:noFill/>
                    </a:lnB>
                  </a:tcPr>
                </a:tc>
                <a:tc hMerge="1">
                  <a:txBody>
                    <a:bodyPr/>
                    <a:lstStyle/>
                    <a:p>
                      <a:endParaRPr lang="en-GB"/>
                    </a:p>
                  </a:txBody>
                  <a:tcPr/>
                </a:tc>
                <a:extLst>
                  <a:ext uri="{0D108BD9-81ED-4DB2-BD59-A6C34878D82A}">
                    <a16:rowId xmlns:a16="http://schemas.microsoft.com/office/drawing/2014/main" val="10000"/>
                  </a:ext>
                </a:extLst>
              </a:tr>
              <a:tr h="322217">
                <a:tc gridSpan="2">
                  <a:txBody>
                    <a:bodyPr/>
                    <a:lstStyle/>
                    <a:p>
                      <a:pPr algn="l" fontAlgn="t"/>
                      <a:r>
                        <a:rPr lang="en-GB" sz="800" b="0" i="0" u="none" strike="noStrike" dirty="0">
                          <a:solidFill>
                            <a:srgbClr val="000000"/>
                          </a:solidFill>
                          <a:effectLst/>
                          <a:latin typeface="Verlag Office"/>
                        </a:rPr>
                        <a:t>Countries, sectors and investment styles are rated ‘Overweight’, ‘Neutral’ or ‘Underweight’. These ratings are based on our expectations for relative performance versus regional and global benchmark indices.</a:t>
                      </a:r>
                    </a:p>
                    <a:p>
                      <a:pPr algn="l" fontAlgn="t"/>
                      <a:endParaRPr lang="en-GB" sz="800" b="0" i="0" u="none" strike="noStrike" dirty="0">
                        <a:solidFill>
                          <a:srgbClr val="000000"/>
                        </a:solidFill>
                        <a:effectLst/>
                        <a:latin typeface="Verlag Office"/>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1"/>
                  </a:ext>
                </a:extLst>
              </a:tr>
              <a:tr h="180000">
                <a:tc>
                  <a:txBody>
                    <a:bodyPr/>
                    <a:lstStyle/>
                    <a:p>
                      <a:pPr algn="l" fontAlgn="t"/>
                      <a:r>
                        <a:rPr lang="en-GB" sz="800" b="0" i="0" u="none" strike="noStrike" dirty="0">
                          <a:solidFill>
                            <a:srgbClr val="000000"/>
                          </a:solidFill>
                          <a:effectLst/>
                          <a:latin typeface="Verlag Office"/>
                        </a:rPr>
                        <a:t>Overweight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outperform regional or global benchmark indices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fontAlgn="t"/>
                      <a:r>
                        <a:rPr lang="en-GB" sz="800" b="0" i="0" u="none" strike="noStrike" dirty="0">
                          <a:solidFill>
                            <a:srgbClr val="000000"/>
                          </a:solidFill>
                          <a:effectLst/>
                          <a:latin typeface="Verlag Office"/>
                        </a:rPr>
                        <a:t>Neutral</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perform in line with regional or global benchmark indices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t"/>
                      <a:r>
                        <a:rPr lang="en-GB" sz="800" b="0" i="0" u="none" strike="noStrike" dirty="0">
                          <a:solidFill>
                            <a:srgbClr val="000000"/>
                          </a:solidFill>
                          <a:effectLst/>
                          <a:latin typeface="Verlag Office"/>
                        </a:rPr>
                        <a:t>Underweight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underperform regional or global benchmark indices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1925">
                <a:tc gridSpan="2">
                  <a:txBody>
                    <a:bodyPr/>
                    <a:lstStyle/>
                    <a:p>
                      <a:pPr algn="l" fontAlgn="t"/>
                      <a:r>
                        <a:rPr lang="en-GB" sz="800" b="0" i="0" u="none" strike="noStrike" dirty="0">
                          <a:solidFill>
                            <a:srgbClr val="000000"/>
                          </a:solidFill>
                          <a:effectLst/>
                          <a:latin typeface="Verlag Office"/>
                        </a:rPr>
                        <a:t>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GB"/>
                    </a:p>
                  </a:txBody>
                  <a:tcPr/>
                </a:tc>
                <a:extLst>
                  <a:ext uri="{0D108BD9-81ED-4DB2-BD59-A6C34878D82A}">
                    <a16:rowId xmlns:a16="http://schemas.microsoft.com/office/drawing/2014/main" val="10005"/>
                  </a:ext>
                </a:extLst>
              </a:tr>
              <a:tr h="285504">
                <a:tc gridSpan="2">
                  <a:txBody>
                    <a:bodyPr/>
                    <a:lstStyle/>
                    <a:p>
                      <a:pPr algn="l" fontAlgn="t"/>
                      <a:r>
                        <a:rPr lang="en-GB" sz="800" b="0" i="0" u="none" strike="noStrike" dirty="0">
                          <a:solidFill>
                            <a:srgbClr val="000000"/>
                          </a:solidFill>
                          <a:effectLst/>
                          <a:latin typeface="Verlag Office"/>
                        </a:rPr>
                        <a:t>Equity investments are divided into three different risk segments. Risk here is defined as the historical five-year volatility based on monthly returns in CHF. Based on the data of all segments considered (developed markets, emerging markets, global sectors, investment styles) the following distinction is made:</a:t>
                      </a:r>
                    </a:p>
                    <a:p>
                      <a:pPr algn="l" fontAlgn="t"/>
                      <a:endParaRPr lang="en-GB" sz="800" b="0" i="0" u="none" strike="noStrike" dirty="0">
                        <a:solidFill>
                          <a:srgbClr val="000000"/>
                        </a:solidFill>
                        <a:effectLst/>
                        <a:latin typeface="Verlag Office"/>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6"/>
                  </a:ext>
                </a:extLst>
              </a:tr>
              <a:tr h="180000">
                <a:tc>
                  <a:txBody>
                    <a:bodyPr/>
                    <a:lstStyle/>
                    <a:p>
                      <a:pPr algn="l" fontAlgn="t"/>
                      <a:r>
                        <a:rPr lang="en-GB" sz="800" b="0" i="0" u="none" strike="noStrike" dirty="0">
                          <a:solidFill>
                            <a:srgbClr val="000000"/>
                          </a:solidFill>
                          <a:effectLst/>
                          <a:latin typeface="Verlag Office"/>
                        </a:rPr>
                        <a:t>Conservative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Investments whose historical volatility is in the bottom quartile of the universe described above.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0000">
                <a:tc>
                  <a:txBody>
                    <a:bodyPr/>
                    <a:lstStyle/>
                    <a:p>
                      <a:pPr algn="l" fontAlgn="t"/>
                      <a:r>
                        <a:rPr lang="en-GB" sz="800" b="0" i="0" u="none" strike="noStrike" dirty="0">
                          <a:solidFill>
                            <a:srgbClr val="000000"/>
                          </a:solidFill>
                          <a:effectLst/>
                          <a:latin typeface="Verlag Office"/>
                        </a:rPr>
                        <a:t>Medium</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Investments whose historical volatility is in the middle two quartiles of the universe described above.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0000">
                <a:tc>
                  <a:txBody>
                    <a:bodyPr/>
                    <a:lstStyle/>
                    <a:p>
                      <a:pPr algn="l" fontAlgn="t"/>
                      <a:r>
                        <a:rPr lang="en-GB" sz="800" b="0" i="0" u="none" strike="noStrike" dirty="0">
                          <a:solidFill>
                            <a:srgbClr val="000000"/>
                          </a:solidFill>
                          <a:effectLst/>
                          <a:latin typeface="Verlag Office"/>
                        </a:rPr>
                        <a:t>Opportunistic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Investments whose historical volatility is in the top quartile of the universe described above.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61925">
                <a:tc gridSpan="2">
                  <a:txBody>
                    <a:bodyPr/>
                    <a:lstStyle/>
                    <a:p>
                      <a:pPr algn="l" fontAlgn="t"/>
                      <a:r>
                        <a:rPr lang="en-GB" sz="800" b="0" i="0" u="none" strike="noStrike" dirty="0">
                          <a:solidFill>
                            <a:srgbClr val="000000"/>
                          </a:solidFill>
                          <a:effectLst/>
                          <a:latin typeface="Verlag Office"/>
                        </a:rPr>
                        <a:t>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GB"/>
                    </a:p>
                  </a:txBody>
                  <a:tcPr/>
                </a:tc>
                <a:extLst>
                  <a:ext uri="{0D108BD9-81ED-4DB2-BD59-A6C34878D82A}">
                    <a16:rowId xmlns:a16="http://schemas.microsoft.com/office/drawing/2014/main" val="10010"/>
                  </a:ext>
                </a:extLst>
              </a:tr>
            </a:tbl>
          </a:graphicData>
        </a:graphic>
      </p:graphicFrame>
      <p:graphicFrame>
        <p:nvGraphicFramePr>
          <p:cNvPr id="16" name="Table 15"/>
          <p:cNvGraphicFramePr>
            <a:graphicFrameLocks noGrp="1"/>
          </p:cNvGraphicFramePr>
          <p:nvPr userDrawn="1"/>
        </p:nvGraphicFramePr>
        <p:xfrm>
          <a:off x="4719351" y="3256233"/>
          <a:ext cx="4029362" cy="1325128"/>
        </p:xfrm>
        <a:graphic>
          <a:graphicData uri="http://schemas.openxmlformats.org/drawingml/2006/table">
            <a:tbl>
              <a:tblPr/>
              <a:tblGrid>
                <a:gridCol w="710343">
                  <a:extLst>
                    <a:ext uri="{9D8B030D-6E8A-4147-A177-3AD203B41FA5}">
                      <a16:colId xmlns:a16="http://schemas.microsoft.com/office/drawing/2014/main" val="20000"/>
                    </a:ext>
                  </a:extLst>
                </a:gridCol>
                <a:gridCol w="3319019">
                  <a:extLst>
                    <a:ext uri="{9D8B030D-6E8A-4147-A177-3AD203B41FA5}">
                      <a16:colId xmlns:a16="http://schemas.microsoft.com/office/drawing/2014/main" val="20001"/>
                    </a:ext>
                  </a:extLst>
                </a:gridCol>
              </a:tblGrid>
              <a:tr h="224871">
                <a:tc gridSpan="2">
                  <a:txBody>
                    <a:bodyPr/>
                    <a:lstStyle/>
                    <a:p>
                      <a:pPr algn="l" fontAlgn="t"/>
                      <a:r>
                        <a:rPr lang="en-GB" sz="900" b="1" i="0" u="none" strike="noStrike" dirty="0">
                          <a:solidFill>
                            <a:srgbClr val="001489"/>
                          </a:solidFill>
                          <a:effectLst/>
                          <a:latin typeface="+mn-lt"/>
                        </a:rPr>
                        <a:t>Currency Research</a:t>
                      </a:r>
                      <a:endParaRPr lang="en-GB" sz="900" b="1" i="0" u="none" strike="noStrike" dirty="0">
                        <a:solidFill>
                          <a:srgbClr val="001489"/>
                        </a:solidFill>
                        <a:effectLst/>
                        <a:latin typeface="Verlag Office"/>
                      </a:endParaRPr>
                    </a:p>
                  </a:txBody>
                  <a:tcPr marL="0" marR="0" marT="0" marB="0">
                    <a:lnL>
                      <a:noFill/>
                    </a:lnL>
                    <a:lnR>
                      <a:noFill/>
                    </a:lnR>
                    <a:lnT>
                      <a:noFill/>
                    </a:lnT>
                    <a:lnB>
                      <a:noFill/>
                    </a:lnB>
                  </a:tcPr>
                </a:tc>
                <a:tc hMerge="1">
                  <a:txBody>
                    <a:bodyPr/>
                    <a:lstStyle/>
                    <a:p>
                      <a:endParaRPr lang="de-CH"/>
                    </a:p>
                  </a:txBody>
                  <a:tcPr/>
                </a:tc>
                <a:extLst>
                  <a:ext uri="{0D108BD9-81ED-4DB2-BD59-A6C34878D82A}">
                    <a16:rowId xmlns:a16="http://schemas.microsoft.com/office/drawing/2014/main" val="10000"/>
                  </a:ext>
                </a:extLst>
              </a:tr>
              <a:tr h="138817">
                <a:tc gridSpan="2">
                  <a:txBody>
                    <a:bodyPr/>
                    <a:lstStyle/>
                    <a:p>
                      <a:pPr algn="l" fontAlgn="t"/>
                      <a:r>
                        <a:rPr lang="en-GB" sz="900" b="0" i="0" u="none" strike="noStrike" dirty="0">
                          <a:solidFill>
                            <a:srgbClr val="001489"/>
                          </a:solidFill>
                          <a:effectLst/>
                          <a:latin typeface="Verlag Office"/>
                        </a:rPr>
                        <a:t>Rating System</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1"/>
                  </a:ext>
                </a:extLst>
              </a:tr>
              <a:tr h="180000">
                <a:tc>
                  <a:txBody>
                    <a:bodyPr/>
                    <a:lstStyle/>
                    <a:p>
                      <a:pPr algn="l" fontAlgn="t"/>
                      <a:r>
                        <a:rPr lang="en-GB" sz="800" b="0" i="0" u="none" strike="noStrike" dirty="0">
                          <a:solidFill>
                            <a:srgbClr val="000000"/>
                          </a:solidFill>
                          <a:effectLst/>
                          <a:latin typeface="Verlag Office"/>
                        </a:rPr>
                        <a:t>Bullish</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Volatility-adjusted total expected return ranks in the upper quartile of a normal distribution-scaled ranking of covered currencies.</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fontAlgn="t"/>
                      <a:r>
                        <a:rPr lang="en-GB" sz="800" b="0" i="0" u="none" strike="noStrike" dirty="0">
                          <a:solidFill>
                            <a:srgbClr val="000000"/>
                          </a:solidFill>
                          <a:effectLst/>
                          <a:latin typeface="Verlag Office"/>
                        </a:rPr>
                        <a:t>Neutral</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Volatility-adjusted total expected return ranks between the upper and lower quartile of the normal distribution-scaled ranking of covered currencies.</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t"/>
                      <a:r>
                        <a:rPr lang="en-GB" sz="800" b="0" i="0" u="none" strike="noStrike" dirty="0">
                          <a:solidFill>
                            <a:srgbClr val="000000"/>
                          </a:solidFill>
                          <a:effectLst/>
                          <a:latin typeface="Verlag Office"/>
                        </a:rPr>
                        <a:t>Bearish</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Volatility-adjusted total expected return ranks in the lower quartile of a normal distribution-scaled ranking of covered currencies.</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7" name="Table 16"/>
          <p:cNvGraphicFramePr>
            <a:graphicFrameLocks noGrp="1"/>
          </p:cNvGraphicFramePr>
          <p:nvPr userDrawn="1"/>
        </p:nvGraphicFramePr>
        <p:xfrm>
          <a:off x="4719370" y="1481718"/>
          <a:ext cx="4029342" cy="1363528"/>
        </p:xfrm>
        <a:graphic>
          <a:graphicData uri="http://schemas.openxmlformats.org/drawingml/2006/table">
            <a:tbl>
              <a:tblPr/>
              <a:tblGrid>
                <a:gridCol w="729955">
                  <a:extLst>
                    <a:ext uri="{9D8B030D-6E8A-4147-A177-3AD203B41FA5}">
                      <a16:colId xmlns:a16="http://schemas.microsoft.com/office/drawing/2014/main" val="20000"/>
                    </a:ext>
                  </a:extLst>
                </a:gridCol>
                <a:gridCol w="3299387">
                  <a:extLst>
                    <a:ext uri="{9D8B030D-6E8A-4147-A177-3AD203B41FA5}">
                      <a16:colId xmlns:a16="http://schemas.microsoft.com/office/drawing/2014/main" val="20001"/>
                    </a:ext>
                  </a:extLst>
                </a:gridCol>
              </a:tblGrid>
              <a:tr h="224871">
                <a:tc gridSpan="2">
                  <a:txBody>
                    <a:bodyPr/>
                    <a:lstStyle/>
                    <a:p>
                      <a:pPr algn="l" fontAlgn="t"/>
                      <a:r>
                        <a:rPr lang="en-GB" sz="900" b="1" i="0" u="none" strike="noStrike" dirty="0">
                          <a:solidFill>
                            <a:srgbClr val="001489"/>
                          </a:solidFill>
                          <a:effectLst/>
                          <a:latin typeface="+mn-lt"/>
                        </a:rPr>
                        <a:t>Commodity Research</a:t>
                      </a:r>
                      <a:endParaRPr lang="en-GB" sz="900" b="1" i="0" u="none" strike="noStrike" dirty="0">
                        <a:solidFill>
                          <a:srgbClr val="001489"/>
                        </a:solidFill>
                        <a:effectLst/>
                        <a:latin typeface="Verlag Office"/>
                      </a:endParaRPr>
                    </a:p>
                  </a:txBody>
                  <a:tcPr marL="0" marR="0" marT="0" marB="0">
                    <a:lnL>
                      <a:noFill/>
                    </a:lnL>
                    <a:lnR>
                      <a:noFill/>
                    </a:lnR>
                    <a:lnT>
                      <a:noFill/>
                    </a:lnT>
                    <a:lnB>
                      <a:noFill/>
                    </a:lnB>
                  </a:tcPr>
                </a:tc>
                <a:tc hMerge="1">
                  <a:txBody>
                    <a:bodyPr/>
                    <a:lstStyle/>
                    <a:p>
                      <a:endParaRPr lang="de-CH"/>
                    </a:p>
                  </a:txBody>
                  <a:tcPr/>
                </a:tc>
                <a:extLst>
                  <a:ext uri="{0D108BD9-81ED-4DB2-BD59-A6C34878D82A}">
                    <a16:rowId xmlns:a16="http://schemas.microsoft.com/office/drawing/2014/main" val="10000"/>
                  </a:ext>
                </a:extLst>
              </a:tr>
              <a:tr h="138817">
                <a:tc gridSpan="2">
                  <a:txBody>
                    <a:bodyPr/>
                    <a:lstStyle/>
                    <a:p>
                      <a:pPr algn="l" fontAlgn="t"/>
                      <a:r>
                        <a:rPr lang="en-GB" sz="900" b="0" i="0" u="none" strike="noStrike" dirty="0">
                          <a:solidFill>
                            <a:srgbClr val="001489"/>
                          </a:solidFill>
                          <a:effectLst/>
                          <a:latin typeface="Verlag Office"/>
                        </a:rPr>
                        <a:t>Rating System</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1"/>
                  </a:ext>
                </a:extLst>
              </a:tr>
              <a:tr h="180000">
                <a:tc>
                  <a:txBody>
                    <a:bodyPr/>
                    <a:lstStyle/>
                    <a:p>
                      <a:pPr algn="l" fontAlgn="t"/>
                      <a:r>
                        <a:rPr lang="en-GB" sz="800" b="0" i="0" u="none" strike="noStrike" dirty="0">
                          <a:solidFill>
                            <a:srgbClr val="000000"/>
                          </a:solidFill>
                          <a:effectLst/>
                          <a:latin typeface="Verlag Office"/>
                        </a:rPr>
                        <a:t>Bullish</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Upward-sloping price path, taking into account historical volatility.</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fontAlgn="t"/>
                      <a:r>
                        <a:rPr lang="en-GB" sz="800" b="0" i="0" u="none" strike="noStrike" dirty="0">
                          <a:solidFill>
                            <a:srgbClr val="000000"/>
                          </a:solidFill>
                          <a:effectLst/>
                          <a:latin typeface="+mn-lt"/>
                        </a:rPr>
                        <a:t>Constructive</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Future price path has more upside than downside.</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t"/>
                      <a:r>
                        <a:rPr lang="en-GB" sz="800" b="0" i="0" u="none" strike="noStrike" dirty="0">
                          <a:solidFill>
                            <a:srgbClr val="000000"/>
                          </a:solidFill>
                          <a:effectLst/>
                          <a:latin typeface="+mn-lt"/>
                        </a:rPr>
                        <a:t>Neutral</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Sideways-trading prices, taking into account historical volatility.</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000">
                <a:tc>
                  <a:txBody>
                    <a:bodyPr/>
                    <a:lstStyle/>
                    <a:p>
                      <a:pPr algn="l" fontAlgn="t"/>
                      <a:r>
                        <a:rPr lang="en-GB" sz="800" b="0" i="0" u="none" strike="noStrike" dirty="0">
                          <a:solidFill>
                            <a:srgbClr val="000000"/>
                          </a:solidFill>
                          <a:effectLst/>
                          <a:latin typeface="Verlag Office"/>
                        </a:rPr>
                        <a:t>Cautious</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Future price path has more downside than upside.</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896832"/>
                  </a:ext>
                </a:extLst>
              </a:tr>
              <a:tr h="180000">
                <a:tc>
                  <a:txBody>
                    <a:bodyPr/>
                    <a:lstStyle/>
                    <a:p>
                      <a:pPr algn="l" fontAlgn="t"/>
                      <a:r>
                        <a:rPr lang="en-GB" sz="800" b="0" i="0" u="none" strike="noStrike" dirty="0">
                          <a:solidFill>
                            <a:srgbClr val="000000"/>
                          </a:solidFill>
                          <a:effectLst/>
                          <a:latin typeface="+mn-lt"/>
                        </a:rPr>
                        <a:t>Bearish</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Downward-sloping price path, taking into account historical volatility.</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280325"/>
                  </a:ext>
                </a:extLst>
              </a:tr>
            </a:tbl>
          </a:graphicData>
        </a:graphic>
      </p:graphicFrame>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645659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_Metd_EQ">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5288" y="709200"/>
            <a:ext cx="8353425"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Equity research</a:t>
            </a:r>
          </a:p>
        </p:txBody>
      </p:sp>
      <p:graphicFrame>
        <p:nvGraphicFramePr>
          <p:cNvPr id="13" name="Table 12"/>
          <p:cNvGraphicFramePr>
            <a:graphicFrameLocks noGrp="1"/>
          </p:cNvGraphicFramePr>
          <p:nvPr userDrawn="1"/>
        </p:nvGraphicFramePr>
        <p:xfrm>
          <a:off x="395289" y="1484315"/>
          <a:ext cx="4033894" cy="2751855"/>
        </p:xfrm>
        <a:graphic>
          <a:graphicData uri="http://schemas.openxmlformats.org/drawingml/2006/table">
            <a:tbl>
              <a:tblPr/>
              <a:tblGrid>
                <a:gridCol w="655157">
                  <a:extLst>
                    <a:ext uri="{9D8B030D-6E8A-4147-A177-3AD203B41FA5}">
                      <a16:colId xmlns:a16="http://schemas.microsoft.com/office/drawing/2014/main" val="20000"/>
                    </a:ext>
                  </a:extLst>
                </a:gridCol>
                <a:gridCol w="1361790">
                  <a:extLst>
                    <a:ext uri="{9D8B030D-6E8A-4147-A177-3AD203B41FA5}">
                      <a16:colId xmlns:a16="http://schemas.microsoft.com/office/drawing/2014/main" val="20001"/>
                    </a:ext>
                  </a:extLst>
                </a:gridCol>
                <a:gridCol w="695110">
                  <a:extLst>
                    <a:ext uri="{9D8B030D-6E8A-4147-A177-3AD203B41FA5}">
                      <a16:colId xmlns:a16="http://schemas.microsoft.com/office/drawing/2014/main" val="20002"/>
                    </a:ext>
                  </a:extLst>
                </a:gridCol>
                <a:gridCol w="1321837">
                  <a:extLst>
                    <a:ext uri="{9D8B030D-6E8A-4147-A177-3AD203B41FA5}">
                      <a16:colId xmlns:a16="http://schemas.microsoft.com/office/drawing/2014/main" val="20003"/>
                    </a:ext>
                  </a:extLst>
                </a:gridCol>
              </a:tblGrid>
              <a:tr h="180975">
                <a:tc gridSpan="4">
                  <a:txBody>
                    <a:bodyPr/>
                    <a:lstStyle/>
                    <a:p>
                      <a:pPr algn="l" fontAlgn="ctr"/>
                      <a:r>
                        <a:rPr lang="en-GB" sz="900" b="0" i="0" u="none" strike="noStrike" dirty="0">
                          <a:solidFill>
                            <a:srgbClr val="001489"/>
                          </a:solidFill>
                          <a:effectLst/>
                          <a:latin typeface="Verlag Office"/>
                        </a:rPr>
                        <a:t>Frequently used abbreviations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0"/>
                  </a:ext>
                </a:extLst>
              </a:tr>
              <a:tr h="180000">
                <a:tc>
                  <a:txBody>
                    <a:bodyPr/>
                    <a:lstStyle/>
                    <a:p>
                      <a:pPr algn="l" fontAlgn="t"/>
                      <a:r>
                        <a:rPr lang="en-GB" sz="800" b="0" i="0" u="none" strike="noStrike" dirty="0" err="1">
                          <a:solidFill>
                            <a:srgbClr val="000000"/>
                          </a:solidFill>
                          <a:effectLst/>
                          <a:latin typeface="Verlag Office"/>
                        </a:rPr>
                        <a:t>CAGR</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Compound annual growth rate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EPS</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Earnings per share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0000">
                <a:tc>
                  <a:txBody>
                    <a:bodyPr/>
                    <a:lstStyle/>
                    <a:p>
                      <a:pPr algn="l" fontAlgn="t"/>
                      <a:r>
                        <a:rPr lang="en-GB" sz="800" b="0" i="0" u="none" strike="noStrike" dirty="0">
                          <a:solidFill>
                            <a:srgbClr val="000000"/>
                          </a:solidFill>
                          <a:effectLst/>
                          <a:latin typeface="Verlag Office"/>
                        </a:rPr>
                        <a:t>P/B</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Price-to-book value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err="1">
                          <a:solidFill>
                            <a:srgbClr val="000000"/>
                          </a:solidFill>
                          <a:effectLst/>
                          <a:latin typeface="Verlag Office"/>
                        </a:rPr>
                        <a:t>DCF</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Discounted cash flow</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fontAlgn="t"/>
                      <a:r>
                        <a:rPr lang="en-GB" sz="800" b="0" i="0" u="none" strike="noStrike" dirty="0">
                          <a:solidFill>
                            <a:srgbClr val="000000"/>
                          </a:solidFill>
                          <a:effectLst/>
                          <a:latin typeface="Verlag Office"/>
                        </a:rPr>
                        <a:t>EV</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Enterprise value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P/E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Price-to-earnings ratio</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t"/>
                      <a:r>
                        <a:rPr lang="en-GB" sz="800" b="0" i="0" u="none" strike="noStrike" dirty="0">
                          <a:solidFill>
                            <a:srgbClr val="000000"/>
                          </a:solidFill>
                          <a:effectLst/>
                          <a:latin typeface="Verlag Office"/>
                        </a:rPr>
                        <a:t>EBIT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Earnings before interest and taxes</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err="1">
                          <a:solidFill>
                            <a:srgbClr val="000000"/>
                          </a:solidFill>
                          <a:effectLst/>
                          <a:latin typeface="Verlag Office"/>
                        </a:rPr>
                        <a:t>FCF</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Free cash flow</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000">
                <a:tc>
                  <a:txBody>
                    <a:bodyPr/>
                    <a:lstStyle/>
                    <a:p>
                      <a:pPr algn="l" fontAlgn="t"/>
                      <a:r>
                        <a:rPr lang="en-GB" sz="800" b="0" i="0" u="none" strike="noStrike" dirty="0">
                          <a:solidFill>
                            <a:srgbClr val="000000"/>
                          </a:solidFill>
                          <a:effectLst/>
                          <a:latin typeface="Verlag Office"/>
                        </a:rPr>
                        <a:t>PEG</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P/E divided by year-on-year EPS growth</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EBITDA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Earnings before interest, taxes, depreciation and amortisation</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0000">
                <a:tc>
                  <a:txBody>
                    <a:bodyPr/>
                    <a:lstStyle/>
                    <a:p>
                      <a:pPr algn="l" fontAlgn="t"/>
                      <a:r>
                        <a:rPr lang="en-GB" sz="800" b="0" i="0" u="none" strike="noStrike" dirty="0">
                          <a:solidFill>
                            <a:srgbClr val="000000"/>
                          </a:solidFill>
                          <a:effectLst/>
                          <a:latin typeface="Verlag Office"/>
                        </a:rPr>
                        <a:t>MV</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Market value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ROE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Return on equity</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556065"/>
                  </a:ext>
                </a:extLst>
              </a:tr>
              <a:tr h="180000">
                <a:tc>
                  <a:txBody>
                    <a:bodyPr/>
                    <a:lstStyle/>
                    <a:p>
                      <a:pPr algn="l" fontAlgn="t"/>
                      <a:r>
                        <a:rPr lang="en-GB" sz="800" b="0" i="0" u="none" strike="noStrike" dirty="0">
                          <a:solidFill>
                            <a:srgbClr val="000000"/>
                          </a:solidFill>
                          <a:effectLst/>
                          <a:latin typeface="Verlag Office"/>
                        </a:rPr>
                        <a:t>Consensus rating</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Consensus rating indicates the analysts' opinions on the security. It shows the number of analysts covering the security and the breakdown between Buy, Hold and Sell ratings.</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Consensus target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The consensus target is the average price to which analysts expect the security to rise.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7798531"/>
                  </a:ext>
                </a:extLst>
              </a:tr>
              <a:tr h="180000">
                <a:tc>
                  <a:txBody>
                    <a:bodyPr/>
                    <a:lstStyle/>
                    <a:p>
                      <a:pPr algn="l" fontAlgn="t"/>
                      <a:r>
                        <a:rPr lang="en-GB" sz="800" b="0" i="0" u="none" strike="noStrike" dirty="0">
                          <a:solidFill>
                            <a:srgbClr val="000000"/>
                          </a:solidFill>
                          <a:effectLst/>
                          <a:latin typeface="Verlag Office"/>
                        </a:rPr>
                        <a:t>FY</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Fiscal year</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83180482"/>
                  </a:ext>
                </a:extLst>
              </a:tr>
            </a:tbl>
          </a:graphicData>
        </a:graphic>
      </p:graphicFrame>
      <p:graphicFrame>
        <p:nvGraphicFramePr>
          <p:cNvPr id="14" name="Table 13"/>
          <p:cNvGraphicFramePr>
            <a:graphicFrameLocks noGrp="1"/>
          </p:cNvGraphicFramePr>
          <p:nvPr userDrawn="1"/>
        </p:nvGraphicFramePr>
        <p:xfrm>
          <a:off x="395289" y="4882342"/>
          <a:ext cx="4040587" cy="649605"/>
        </p:xfrm>
        <a:graphic>
          <a:graphicData uri="http://schemas.openxmlformats.org/drawingml/2006/table">
            <a:tbl>
              <a:tblPr/>
              <a:tblGrid>
                <a:gridCol w="4040587">
                  <a:extLst>
                    <a:ext uri="{9D8B030D-6E8A-4147-A177-3AD203B41FA5}">
                      <a16:colId xmlns:a16="http://schemas.microsoft.com/office/drawing/2014/main" val="20000"/>
                    </a:ext>
                  </a:extLst>
                </a:gridCol>
              </a:tblGrid>
              <a:tr h="161925">
                <a:tc>
                  <a:txBody>
                    <a:bodyPr/>
                    <a:lstStyle/>
                    <a:p>
                      <a:pPr algn="l" fontAlgn="ctr"/>
                      <a:r>
                        <a:rPr lang="en-GB" sz="900" b="0" i="0" u="none" strike="noStrike" dirty="0">
                          <a:solidFill>
                            <a:srgbClr val="001489"/>
                          </a:solidFill>
                          <a:effectLst/>
                          <a:latin typeface="Verlag Office"/>
                        </a:rPr>
                        <a:t>Equity recommendation history</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1920">
                <a:tc>
                  <a:txBody>
                    <a:bodyPr/>
                    <a:lstStyle/>
                    <a:p>
                      <a:pPr algn="l" fontAlgn="b"/>
                      <a:r>
                        <a:rPr lang="en-GB" sz="800" b="0" i="0" u="none" strike="noStrike" dirty="0">
                          <a:solidFill>
                            <a:srgbClr val="000000"/>
                          </a:solidFill>
                          <a:effectLst/>
                          <a:latin typeface="Verlag Office"/>
                        </a:rPr>
                        <a:t> </a:t>
                      </a:r>
                      <a:r>
                        <a:rPr lang="en-GB" sz="800" b="0" i="0" u="none" strike="noStrike" dirty="0">
                          <a:solidFill>
                            <a:srgbClr val="000000"/>
                          </a:solidFill>
                          <a:effectLst/>
                          <a:latin typeface="+mn-lt"/>
                        </a:rPr>
                        <a:t>Please refer to the following link for more information on the current and 12-month historical investment recommendations made in relation to equities covered by Julius Baer Research.</a:t>
                      </a:r>
                      <a:r>
                        <a:rPr lang="en-GB" sz="800" b="0" i="0" u="none" strike="noStrike" dirty="0">
                          <a:solidFill>
                            <a:srgbClr val="000000"/>
                          </a:solidFill>
                          <a:effectLst/>
                          <a:latin typeface="Verlag Office"/>
                        </a:rPr>
                        <a:t> </a:t>
                      </a: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4104">
                <a:tc>
                  <a:txBody>
                    <a:bodyPr/>
                    <a:lstStyle/>
                    <a:p>
                      <a:pPr algn="l" fontAlgn="b"/>
                      <a:r>
                        <a:rPr lang="en-GB" sz="800" b="0" i="0" u="sng" strike="noStrike" dirty="0">
                          <a:solidFill>
                            <a:srgbClr val="007FA3"/>
                          </a:solidFill>
                          <a:effectLst/>
                          <a:latin typeface="+mn-lt"/>
                          <a:hlinkClick r:id="rId2"/>
                        </a:rPr>
                        <a:t>www.juliusbaer.com/recommendation-history</a:t>
                      </a:r>
                      <a:endParaRPr lang="en-GB" sz="800" b="0" i="0" u="sng" strike="noStrike" dirty="0">
                        <a:solidFill>
                          <a:srgbClr val="007FA3"/>
                        </a:solidFill>
                        <a:effectLst/>
                        <a:latin typeface="Verlag Office"/>
                      </a:endParaRP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3" name="Text Placeholder 3"/>
          <p:cNvSpPr txBox="1">
            <a:spLocks/>
          </p:cNvSpPr>
          <p:nvPr userDrawn="1"/>
        </p:nvSpPr>
        <p:spPr bwMode="gray">
          <a:xfrm>
            <a:off x="4725319" y="3407909"/>
            <a:ext cx="4023395" cy="70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0"/>
              </a:spcBef>
              <a:spcAft>
                <a:spcPts val="600"/>
              </a:spcAft>
              <a:buClr>
                <a:schemeClr val="tx2"/>
              </a:buClr>
              <a:buFont typeface="Wingdings" pitchFamily="2" charset="2"/>
              <a:buNone/>
              <a:defRPr sz="800">
                <a:solidFill>
                  <a:schemeClr val="tx1"/>
                </a:solidFill>
                <a:latin typeface="+mj-lt"/>
                <a:ea typeface="+mn-ea"/>
                <a:cs typeface="+mn-cs"/>
              </a:defRPr>
            </a:lvl1pPr>
            <a:lvl2pPr marL="538163" indent="-263525" algn="l" rtl="0" eaLnBrk="1" fontAlgn="base" hangingPunct="1">
              <a:lnSpc>
                <a:spcPct val="110000"/>
              </a:lnSpc>
              <a:spcBef>
                <a:spcPct val="30000"/>
              </a:spcBef>
              <a:spcAft>
                <a:spcPct val="0"/>
              </a:spcAft>
              <a:buClr>
                <a:schemeClr val="tx2"/>
              </a:buClr>
              <a:buFont typeface="Arial" pitchFamily="34" charset="0"/>
              <a:buChar char="–"/>
              <a:defRPr>
                <a:solidFill>
                  <a:schemeClr val="tx1"/>
                </a:solidFill>
                <a:latin typeface="+mn-lt"/>
              </a:defRPr>
            </a:lvl2pPr>
            <a:lvl3pPr marL="801688" indent="-261938" algn="l" rtl="0" eaLnBrk="1" fontAlgn="base" hangingPunct="1">
              <a:lnSpc>
                <a:spcPct val="110000"/>
              </a:lnSpc>
              <a:spcBef>
                <a:spcPct val="30000"/>
              </a:spcBef>
              <a:spcAft>
                <a:spcPct val="0"/>
              </a:spcAft>
              <a:buClr>
                <a:schemeClr val="tx2"/>
              </a:buClr>
              <a:buFont typeface="Courier New" pitchFamily="49" charset="0"/>
              <a:buChar char="o"/>
              <a:defRPr>
                <a:solidFill>
                  <a:schemeClr val="tx1"/>
                </a:solidFill>
                <a:latin typeface="+mn-lt"/>
              </a:defRPr>
            </a:lvl3pPr>
            <a:lvl4pPr marL="107473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4pPr>
            <a:lvl5pPr marL="134778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5pPr>
            <a:lvl6pPr marL="180498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6pPr>
            <a:lvl7pPr marL="226218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7pPr>
            <a:lvl8pPr marL="271938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8pPr>
            <a:lvl9pPr marL="3176588" indent="-271463" algn="l" rtl="0" eaLnBrk="1" fontAlgn="base" hangingPunct="1">
              <a:lnSpc>
                <a:spcPct val="110000"/>
              </a:lnSpc>
              <a:spcBef>
                <a:spcPct val="30000"/>
              </a:spcBef>
              <a:spcAft>
                <a:spcPct val="0"/>
              </a:spcAft>
              <a:buClr>
                <a:schemeClr val="tx2"/>
              </a:buClr>
              <a:buFont typeface="Wingdings" pitchFamily="2" charset="2"/>
              <a:buChar char="§"/>
              <a:defRPr>
                <a:solidFill>
                  <a:schemeClr val="tx1"/>
                </a:solidFill>
                <a:latin typeface="+mn-lt"/>
              </a:defRPr>
            </a:lvl9pPr>
          </a:lstStyle>
          <a:p>
            <a:r>
              <a:rPr lang="en-GB" sz="900" dirty="0">
                <a:solidFill>
                  <a:srgbClr val="001489"/>
                </a:solidFill>
              </a:rPr>
              <a:t>Risk rating system for global equity research</a:t>
            </a:r>
            <a:br>
              <a:rPr lang="en-GB" sz="800" dirty="0">
                <a:solidFill>
                  <a:srgbClr val="001489"/>
                </a:solidFill>
              </a:rPr>
            </a:br>
            <a:r>
              <a:rPr lang="en-GB" sz="800" dirty="0"/>
              <a:t>The risk rating (High/Medium/Low) is a measure of a stock’s expected volatility and risk of losses in case of negative news flow. This non-quantitative rating is based on criteria such as historical volatility, industry, earnings risk, valuation and balance sheet strength.</a:t>
            </a:r>
          </a:p>
        </p:txBody>
      </p:sp>
      <p:graphicFrame>
        <p:nvGraphicFramePr>
          <p:cNvPr id="24" name="Table 23"/>
          <p:cNvGraphicFramePr>
            <a:graphicFrameLocks noGrp="1"/>
          </p:cNvGraphicFramePr>
          <p:nvPr userDrawn="1"/>
        </p:nvGraphicFramePr>
        <p:xfrm>
          <a:off x="4734568" y="1484784"/>
          <a:ext cx="3949975" cy="1254810"/>
        </p:xfrm>
        <a:graphic>
          <a:graphicData uri="http://schemas.openxmlformats.org/drawingml/2006/table">
            <a:tbl>
              <a:tblPr/>
              <a:tblGrid>
                <a:gridCol w="877772">
                  <a:extLst>
                    <a:ext uri="{9D8B030D-6E8A-4147-A177-3AD203B41FA5}">
                      <a16:colId xmlns:a16="http://schemas.microsoft.com/office/drawing/2014/main" val="20000"/>
                    </a:ext>
                  </a:extLst>
                </a:gridCol>
                <a:gridCol w="3072203">
                  <a:extLst>
                    <a:ext uri="{9D8B030D-6E8A-4147-A177-3AD203B41FA5}">
                      <a16:colId xmlns:a16="http://schemas.microsoft.com/office/drawing/2014/main" val="20001"/>
                    </a:ext>
                  </a:extLst>
                </a:gridCol>
              </a:tblGrid>
              <a:tr h="171450">
                <a:tc gridSpan="2">
                  <a:txBody>
                    <a:bodyPr/>
                    <a:lstStyle/>
                    <a:p>
                      <a:pPr algn="l" fontAlgn="t"/>
                      <a:r>
                        <a:rPr lang="en-GB" sz="900" b="0" i="0" u="none" strike="noStrike" dirty="0">
                          <a:solidFill>
                            <a:srgbClr val="001489"/>
                          </a:solidFill>
                          <a:effectLst/>
                          <a:latin typeface="Verlag Office"/>
                        </a:rPr>
                        <a:t>Rating system for global equity research (stock rating)</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0"/>
                  </a:ext>
                </a:extLst>
              </a:tr>
              <a:tr h="180000">
                <a:tc>
                  <a:txBody>
                    <a:bodyPr/>
                    <a:lstStyle/>
                    <a:p>
                      <a:pPr algn="l" fontAlgn="t"/>
                      <a:r>
                        <a:rPr lang="en-GB" sz="800" b="0" i="0" u="none" strike="noStrike" dirty="0">
                          <a:solidFill>
                            <a:srgbClr val="000000"/>
                          </a:solidFill>
                          <a:effectLst/>
                          <a:latin typeface="Verlag Office"/>
                        </a:rPr>
                        <a:t>Buy</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outperform the </a:t>
                      </a:r>
                      <a:r>
                        <a:rPr lang="en-GB" sz="800" b="0" i="0" u="none" strike="noStrike" dirty="0" err="1">
                          <a:solidFill>
                            <a:srgbClr val="000000"/>
                          </a:solidFill>
                          <a:effectLst/>
                          <a:latin typeface="Verlag Office"/>
                        </a:rPr>
                        <a:t>MSCI</a:t>
                      </a:r>
                      <a:r>
                        <a:rPr lang="en-GB" sz="800" b="0" i="0" u="none" strike="noStrike" dirty="0">
                          <a:solidFill>
                            <a:srgbClr val="000000"/>
                          </a:solidFill>
                          <a:effectLst/>
                          <a:latin typeface="Verlag Office"/>
                        </a:rPr>
                        <a:t> regional industry group by at least 5%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0000">
                <a:tc>
                  <a:txBody>
                    <a:bodyPr/>
                    <a:lstStyle/>
                    <a:p>
                      <a:pPr algn="l" fontAlgn="t"/>
                      <a:r>
                        <a:rPr lang="en-GB" sz="800" b="0" i="0" u="none" strike="noStrike" dirty="0">
                          <a:solidFill>
                            <a:srgbClr val="000000"/>
                          </a:solidFill>
                          <a:effectLst/>
                          <a:latin typeface="Verlag Office"/>
                        </a:rPr>
                        <a:t>Hold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perform in line (±5%) with the </a:t>
                      </a:r>
                      <a:r>
                        <a:rPr lang="en-GB" sz="800" b="0" i="0" u="none" strike="noStrike" dirty="0" err="1">
                          <a:solidFill>
                            <a:srgbClr val="000000"/>
                          </a:solidFill>
                          <a:effectLst/>
                          <a:latin typeface="Verlag Office"/>
                        </a:rPr>
                        <a:t>MSCI</a:t>
                      </a:r>
                      <a:r>
                        <a:rPr lang="en-GB" sz="800" b="0" i="0" u="none" strike="noStrike" dirty="0">
                          <a:solidFill>
                            <a:srgbClr val="000000"/>
                          </a:solidFill>
                          <a:effectLst/>
                          <a:latin typeface="Verlag Office"/>
                        </a:rPr>
                        <a:t> regional industry group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fontAlgn="t"/>
                      <a:r>
                        <a:rPr lang="en-GB" sz="800" b="0" i="0" u="none" strike="noStrike" dirty="0">
                          <a:solidFill>
                            <a:srgbClr val="000000"/>
                          </a:solidFill>
                          <a:effectLst/>
                          <a:latin typeface="Verlag Office"/>
                        </a:rPr>
                        <a:t>Reduce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underperform the </a:t>
                      </a:r>
                      <a:r>
                        <a:rPr lang="en-GB" sz="800" b="0" i="0" u="none" strike="noStrike" dirty="0" err="1">
                          <a:solidFill>
                            <a:srgbClr val="000000"/>
                          </a:solidFill>
                          <a:effectLst/>
                          <a:latin typeface="Verlag Office"/>
                        </a:rPr>
                        <a:t>MSCI</a:t>
                      </a:r>
                      <a:r>
                        <a:rPr lang="en-GB" sz="800" b="0" i="0" u="none" strike="noStrike" dirty="0">
                          <a:solidFill>
                            <a:srgbClr val="000000"/>
                          </a:solidFill>
                          <a:effectLst/>
                          <a:latin typeface="Verlag Office"/>
                        </a:rPr>
                        <a:t> regional industry group by at least 5% in the coming 9-12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25" name="Table 24"/>
          <p:cNvGraphicFramePr>
            <a:graphicFrameLocks noGrp="1"/>
          </p:cNvGraphicFramePr>
          <p:nvPr userDrawn="1"/>
        </p:nvGraphicFramePr>
        <p:xfrm>
          <a:off x="4732966" y="2909958"/>
          <a:ext cx="4015747" cy="350520"/>
        </p:xfrm>
        <a:graphic>
          <a:graphicData uri="http://schemas.openxmlformats.org/drawingml/2006/table">
            <a:tbl>
              <a:tblPr/>
              <a:tblGrid>
                <a:gridCol w="4015747">
                  <a:extLst>
                    <a:ext uri="{9D8B030D-6E8A-4147-A177-3AD203B41FA5}">
                      <a16:colId xmlns:a16="http://schemas.microsoft.com/office/drawing/2014/main" val="20000"/>
                    </a:ext>
                  </a:extLst>
                </a:gridCol>
              </a:tblGrid>
              <a:tr h="85725">
                <a:tc>
                  <a:txBody>
                    <a:bodyPr/>
                    <a:lstStyle/>
                    <a:p>
                      <a:pPr algn="l" fontAlgn="t"/>
                      <a:r>
                        <a:rPr lang="en-GB" sz="900" b="0" i="0" u="none" strike="noStrike" dirty="0">
                          <a:solidFill>
                            <a:srgbClr val="001489"/>
                          </a:solidFill>
                          <a:effectLst/>
                          <a:latin typeface="Verlag Office"/>
                        </a:rPr>
                        <a:t>Frequency of equity rating updates</a:t>
                      </a:r>
                    </a:p>
                  </a:txBody>
                  <a:tcPr marL="0" marR="0" marT="0" marB="0">
                    <a:lnL>
                      <a:noFill/>
                    </a:lnL>
                    <a:lnR>
                      <a:noFill/>
                    </a:lnR>
                    <a:lnT>
                      <a:noFill/>
                    </a:lnT>
                    <a:lnB>
                      <a:noFill/>
                    </a:lnB>
                  </a:tcPr>
                </a:tc>
                <a:extLst>
                  <a:ext uri="{0D108BD9-81ED-4DB2-BD59-A6C34878D82A}">
                    <a16:rowId xmlns:a16="http://schemas.microsoft.com/office/drawing/2014/main" val="10000"/>
                  </a:ext>
                </a:extLst>
              </a:tr>
              <a:tr h="107057">
                <a:tc>
                  <a:txBody>
                    <a:bodyPr/>
                    <a:lstStyle/>
                    <a:p>
                      <a:pPr algn="l" fontAlgn="t"/>
                      <a:r>
                        <a:rPr lang="en-GB" sz="700" b="0" i="0" u="none" strike="noStrike" dirty="0">
                          <a:solidFill>
                            <a:srgbClr val="000000"/>
                          </a:solidFill>
                          <a:effectLst/>
                          <a:latin typeface="Verlag Office"/>
                        </a:rPr>
                        <a:t>An update on Buy-rated equities will be provided on a quarterly basis. An update for Hold and Reduce-rated equities will be provided semi-annually or on an ad-hoc basis. </a:t>
                      </a:r>
                    </a:p>
                  </a:txBody>
                  <a:tcPr marL="0" marR="0" marT="0" marB="0">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userDrawn="1"/>
        </p:nvGraphicFramePr>
        <p:xfrm>
          <a:off x="395288" y="4380383"/>
          <a:ext cx="4032249" cy="485775"/>
        </p:xfrm>
        <a:graphic>
          <a:graphicData uri="http://schemas.openxmlformats.org/drawingml/2006/table">
            <a:tbl>
              <a:tblPr/>
              <a:tblGrid>
                <a:gridCol w="448028">
                  <a:extLst>
                    <a:ext uri="{9D8B030D-6E8A-4147-A177-3AD203B41FA5}">
                      <a16:colId xmlns:a16="http://schemas.microsoft.com/office/drawing/2014/main" val="20000"/>
                    </a:ext>
                  </a:extLst>
                </a:gridCol>
                <a:gridCol w="896055">
                  <a:extLst>
                    <a:ext uri="{9D8B030D-6E8A-4147-A177-3AD203B41FA5}">
                      <a16:colId xmlns:a16="http://schemas.microsoft.com/office/drawing/2014/main" val="20001"/>
                    </a:ext>
                  </a:extLst>
                </a:gridCol>
                <a:gridCol w="448028">
                  <a:extLst>
                    <a:ext uri="{9D8B030D-6E8A-4147-A177-3AD203B41FA5}">
                      <a16:colId xmlns:a16="http://schemas.microsoft.com/office/drawing/2014/main" val="20002"/>
                    </a:ext>
                  </a:extLst>
                </a:gridCol>
                <a:gridCol w="896055">
                  <a:extLst>
                    <a:ext uri="{9D8B030D-6E8A-4147-A177-3AD203B41FA5}">
                      <a16:colId xmlns:a16="http://schemas.microsoft.com/office/drawing/2014/main" val="20003"/>
                    </a:ext>
                  </a:extLst>
                </a:gridCol>
                <a:gridCol w="448028">
                  <a:extLst>
                    <a:ext uri="{9D8B030D-6E8A-4147-A177-3AD203B41FA5}">
                      <a16:colId xmlns:a16="http://schemas.microsoft.com/office/drawing/2014/main" val="20004"/>
                    </a:ext>
                  </a:extLst>
                </a:gridCol>
                <a:gridCol w="896055">
                  <a:extLst>
                    <a:ext uri="{9D8B030D-6E8A-4147-A177-3AD203B41FA5}">
                      <a16:colId xmlns:a16="http://schemas.microsoft.com/office/drawing/2014/main" val="20005"/>
                    </a:ext>
                  </a:extLst>
                </a:gridCol>
              </a:tblGrid>
              <a:tr h="161925">
                <a:tc gridSpan="6">
                  <a:txBody>
                    <a:bodyPr/>
                    <a:lstStyle/>
                    <a:p>
                      <a:pPr algn="l" fontAlgn="ctr"/>
                      <a:r>
                        <a:rPr lang="en-GB" sz="900" b="0" i="0" u="none" strike="noStrike" dirty="0">
                          <a:solidFill>
                            <a:srgbClr val="001489"/>
                          </a:solidFill>
                          <a:effectLst/>
                          <a:latin typeface="Verlag Office"/>
                        </a:rPr>
                        <a:t>Equity rating allocation as of</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0"/>
                  </a:ext>
                </a:extLst>
              </a:tr>
              <a:tr h="161925">
                <a:tc>
                  <a:txBody>
                    <a:bodyPr/>
                    <a:lstStyle/>
                    <a:p>
                      <a:pPr algn="l" fontAlgn="t"/>
                      <a:r>
                        <a:rPr lang="en-GB" sz="800" b="0" i="0" u="none" strike="noStrike" dirty="0">
                          <a:solidFill>
                            <a:srgbClr val="000000"/>
                          </a:solidFill>
                          <a:effectLst/>
                          <a:latin typeface="Verlag Office"/>
                        </a:rPr>
                        <a:t>Buy</a:t>
                      </a: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en-GB"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Hold</a:t>
                      </a: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en-GB"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Sell</a:t>
                      </a: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en-GB"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1925">
                <a:tc gridSpan="6">
                  <a:txBody>
                    <a:bodyPr/>
                    <a:lstStyle/>
                    <a:p>
                      <a:pPr algn="l" fontAlgn="b"/>
                      <a:r>
                        <a:rPr lang="en-GB" sz="700" b="0" i="0" u="none" strike="noStrike" dirty="0">
                          <a:solidFill>
                            <a:srgbClr val="000000"/>
                          </a:solidFill>
                          <a:effectLst/>
                          <a:latin typeface="Verlag Office"/>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2"/>
                  </a:ext>
                </a:extLst>
              </a:tr>
            </a:tbl>
          </a:graphicData>
        </a:graphic>
      </p:graphicFrame>
      <p:sp>
        <p:nvSpPr>
          <p:cNvPr id="16" name="Text Placeholder 4"/>
          <p:cNvSpPr>
            <a:spLocks noGrp="1"/>
          </p:cNvSpPr>
          <p:nvPr>
            <p:ph type="body" sz="quarter" idx="15" hasCustomPrompt="1"/>
          </p:nvPr>
        </p:nvSpPr>
        <p:spPr>
          <a:xfrm>
            <a:off x="850920" y="4548355"/>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sp>
        <p:nvSpPr>
          <p:cNvPr id="17" name="Text Placeholder 4"/>
          <p:cNvSpPr>
            <a:spLocks noGrp="1"/>
          </p:cNvSpPr>
          <p:nvPr>
            <p:ph type="body" sz="quarter" idx="16" hasCustomPrompt="1"/>
          </p:nvPr>
        </p:nvSpPr>
        <p:spPr>
          <a:xfrm>
            <a:off x="1964344" y="4367746"/>
            <a:ext cx="1800225" cy="180750"/>
          </a:xfrm>
        </p:spPr>
        <p:txBody>
          <a:bodyPr lIns="36000" tIns="18000" bIns="18000">
            <a:spAutoFit/>
          </a:bodyPr>
          <a:lstStyle>
            <a:lvl1pPr>
              <a:defRPr sz="900" b="0">
                <a:solidFill>
                  <a:srgbClr val="001489"/>
                </a:solidFill>
              </a:defRPr>
            </a:lvl1pPr>
          </a:lstStyle>
          <a:p>
            <a:pPr lvl="0"/>
            <a:r>
              <a:rPr lang="en-GB" dirty="0"/>
              <a:t>DD/MM/</a:t>
            </a:r>
            <a:r>
              <a:rPr lang="en-GB" dirty="0" err="1"/>
              <a:t>YYYY</a:t>
            </a:r>
            <a:endParaRPr lang="en-GB" dirty="0"/>
          </a:p>
        </p:txBody>
      </p:sp>
      <p:sp>
        <p:nvSpPr>
          <p:cNvPr id="18" name="Text Placeholder 4"/>
          <p:cNvSpPr>
            <a:spLocks noGrp="1"/>
          </p:cNvSpPr>
          <p:nvPr>
            <p:ph type="body" sz="quarter" idx="17" hasCustomPrompt="1"/>
          </p:nvPr>
        </p:nvSpPr>
        <p:spPr>
          <a:xfrm>
            <a:off x="2204559" y="4540799"/>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sp>
        <p:nvSpPr>
          <p:cNvPr id="19" name="Text Placeholder 4"/>
          <p:cNvSpPr>
            <a:spLocks noGrp="1"/>
          </p:cNvSpPr>
          <p:nvPr>
            <p:ph type="body" sz="quarter" idx="18" hasCustomPrompt="1"/>
          </p:nvPr>
        </p:nvSpPr>
        <p:spPr>
          <a:xfrm>
            <a:off x="3525194" y="4548355"/>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cxnSp>
        <p:nvCxnSpPr>
          <p:cNvPr id="20" name="Straight Connector 19">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22"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3665857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I_Metd_FI_1-2">
    <p:spTree>
      <p:nvGrpSpPr>
        <p:cNvPr id="1" name=""/>
        <p:cNvGrpSpPr/>
        <p:nvPr/>
      </p:nvGrpSpPr>
      <p:grpSpPr>
        <a:xfrm>
          <a:off x="0" y="0"/>
          <a:ext cx="0" cy="0"/>
          <a:chOff x="0" y="0"/>
          <a:chExt cx="0" cy="0"/>
        </a:xfrm>
      </p:grpSpPr>
      <p:sp>
        <p:nvSpPr>
          <p:cNvPr id="2" name="TextBox 1"/>
          <p:cNvSpPr txBox="1"/>
          <p:nvPr userDrawn="1"/>
        </p:nvSpPr>
        <p:spPr bwMode="gray">
          <a:xfrm>
            <a:off x="396080"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6094" y="709200"/>
            <a:ext cx="8352633"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Fixed income (1/2)</a:t>
            </a:r>
          </a:p>
        </p:txBody>
      </p:sp>
      <p:graphicFrame>
        <p:nvGraphicFramePr>
          <p:cNvPr id="15" name="Table 14"/>
          <p:cNvGraphicFramePr>
            <a:graphicFrameLocks noGrp="1"/>
          </p:cNvGraphicFramePr>
          <p:nvPr userDrawn="1"/>
        </p:nvGraphicFramePr>
        <p:xfrm>
          <a:off x="396082" y="1487984"/>
          <a:ext cx="4031457" cy="1299384"/>
        </p:xfrm>
        <a:graphic>
          <a:graphicData uri="http://schemas.openxmlformats.org/drawingml/2006/table">
            <a:tbl>
              <a:tblPr/>
              <a:tblGrid>
                <a:gridCol w="447940">
                  <a:extLst>
                    <a:ext uri="{9D8B030D-6E8A-4147-A177-3AD203B41FA5}">
                      <a16:colId xmlns:a16="http://schemas.microsoft.com/office/drawing/2014/main" val="20000"/>
                    </a:ext>
                  </a:extLst>
                </a:gridCol>
                <a:gridCol w="895879">
                  <a:extLst>
                    <a:ext uri="{9D8B030D-6E8A-4147-A177-3AD203B41FA5}">
                      <a16:colId xmlns:a16="http://schemas.microsoft.com/office/drawing/2014/main" val="20001"/>
                    </a:ext>
                  </a:extLst>
                </a:gridCol>
                <a:gridCol w="447940">
                  <a:extLst>
                    <a:ext uri="{9D8B030D-6E8A-4147-A177-3AD203B41FA5}">
                      <a16:colId xmlns:a16="http://schemas.microsoft.com/office/drawing/2014/main" val="20002"/>
                    </a:ext>
                  </a:extLst>
                </a:gridCol>
                <a:gridCol w="895879">
                  <a:extLst>
                    <a:ext uri="{9D8B030D-6E8A-4147-A177-3AD203B41FA5}">
                      <a16:colId xmlns:a16="http://schemas.microsoft.com/office/drawing/2014/main" val="20003"/>
                    </a:ext>
                  </a:extLst>
                </a:gridCol>
                <a:gridCol w="447940">
                  <a:extLst>
                    <a:ext uri="{9D8B030D-6E8A-4147-A177-3AD203B41FA5}">
                      <a16:colId xmlns:a16="http://schemas.microsoft.com/office/drawing/2014/main" val="20004"/>
                    </a:ext>
                  </a:extLst>
                </a:gridCol>
                <a:gridCol w="895879">
                  <a:extLst>
                    <a:ext uri="{9D8B030D-6E8A-4147-A177-3AD203B41FA5}">
                      <a16:colId xmlns:a16="http://schemas.microsoft.com/office/drawing/2014/main" val="20005"/>
                    </a:ext>
                  </a:extLst>
                </a:gridCol>
              </a:tblGrid>
              <a:tr h="216024">
                <a:tc gridSpan="6">
                  <a:txBody>
                    <a:bodyPr/>
                    <a:lstStyle/>
                    <a:p>
                      <a:pPr algn="l" fontAlgn="ctr"/>
                      <a:r>
                        <a:rPr lang="en-GB" sz="900" b="0" i="0" u="none" strike="noStrike" dirty="0">
                          <a:solidFill>
                            <a:srgbClr val="001489"/>
                          </a:solidFill>
                          <a:effectLst/>
                          <a:latin typeface="Verlag Office"/>
                        </a:rPr>
                        <a:t>Frequently used abbreviations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0"/>
                  </a:ext>
                </a:extLst>
              </a:tr>
              <a:tr h="65968">
                <a:tc>
                  <a:txBody>
                    <a:bodyPr/>
                    <a:lstStyle/>
                    <a:p>
                      <a:pPr algn="l" fontAlgn="t"/>
                      <a:r>
                        <a:rPr lang="en-GB" sz="800" b="0" i="0" u="none" strike="noStrike" dirty="0" err="1">
                          <a:solidFill>
                            <a:srgbClr val="000000"/>
                          </a:solidFill>
                          <a:effectLst/>
                          <a:latin typeface="Verlag Office"/>
                        </a:rPr>
                        <a:t>FCF</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Free cash flow</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CFI</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Cash flow from investing</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EBIT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Earnings before interest and taxes</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2426">
                <a:tc>
                  <a:txBody>
                    <a:bodyPr/>
                    <a:lstStyle/>
                    <a:p>
                      <a:pPr algn="l" fontAlgn="t"/>
                      <a:r>
                        <a:rPr lang="en-GB" sz="800" b="0" i="0" u="none" strike="noStrike" dirty="0">
                          <a:solidFill>
                            <a:srgbClr val="000000"/>
                          </a:solidFill>
                          <a:effectLst/>
                          <a:latin typeface="Verlag Office"/>
                        </a:rPr>
                        <a:t>CFO</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Cash flow from operation</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err="1">
                          <a:solidFill>
                            <a:srgbClr val="000000"/>
                          </a:solidFill>
                          <a:effectLst/>
                          <a:latin typeface="Verlag Office"/>
                        </a:rPr>
                        <a:t>FFO</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Funds from operation</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EBITDA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Earnings</a:t>
                      </a:r>
                      <a:r>
                        <a:rPr lang="en-GB" sz="800" b="0" i="0" u="none" strike="noStrike" baseline="0" dirty="0">
                          <a:solidFill>
                            <a:srgbClr val="000000"/>
                          </a:solidFill>
                          <a:effectLst/>
                          <a:latin typeface="Verlag Office"/>
                        </a:rPr>
                        <a:t> before interest, taxes, depreciation and amortisation</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fontAlgn="t"/>
                      <a:r>
                        <a:rPr lang="en-GB" sz="800" b="0" i="0" u="none" strike="noStrike" dirty="0" err="1">
                          <a:solidFill>
                            <a:srgbClr val="000000"/>
                          </a:solidFill>
                          <a:effectLst/>
                          <a:latin typeface="Verlag Office"/>
                        </a:rPr>
                        <a:t>CFF</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Cash flow from financing</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err="1">
                          <a:solidFill>
                            <a:srgbClr val="000000"/>
                          </a:solidFill>
                          <a:effectLst/>
                          <a:latin typeface="Verlag Office"/>
                        </a:rPr>
                        <a:t>RCF</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Retained cash flow</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EM</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Emerging markets</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6" name="Table 15"/>
          <p:cNvGraphicFramePr>
            <a:graphicFrameLocks noGrp="1"/>
          </p:cNvGraphicFramePr>
          <p:nvPr userDrawn="1"/>
        </p:nvGraphicFramePr>
        <p:xfrm>
          <a:off x="396081" y="4198782"/>
          <a:ext cx="4031459" cy="502920"/>
        </p:xfrm>
        <a:graphic>
          <a:graphicData uri="http://schemas.openxmlformats.org/drawingml/2006/table">
            <a:tbl>
              <a:tblPr/>
              <a:tblGrid>
                <a:gridCol w="4031459">
                  <a:extLst>
                    <a:ext uri="{9D8B030D-6E8A-4147-A177-3AD203B41FA5}">
                      <a16:colId xmlns:a16="http://schemas.microsoft.com/office/drawing/2014/main" val="20000"/>
                    </a:ext>
                  </a:extLst>
                </a:gridCol>
              </a:tblGrid>
              <a:tr h="0">
                <a:tc>
                  <a:txBody>
                    <a:bodyPr/>
                    <a:lstStyle/>
                    <a:p>
                      <a:pPr algn="l" fontAlgn="t"/>
                      <a:r>
                        <a:rPr lang="en-GB" sz="900" b="0" i="0" u="none" strike="noStrike" dirty="0">
                          <a:solidFill>
                            <a:srgbClr val="001489"/>
                          </a:solidFill>
                          <a:effectLst/>
                          <a:latin typeface="Verlag Office"/>
                        </a:rPr>
                        <a:t>Frequency of issuer rating updates</a:t>
                      </a:r>
                    </a:p>
                  </a:txBody>
                  <a:tcPr marL="0" marR="0" marT="0" marB="0">
                    <a:lnL>
                      <a:noFill/>
                    </a:lnL>
                    <a:lnR>
                      <a:noFill/>
                    </a:lnR>
                    <a:lnT>
                      <a:noFill/>
                    </a:lnT>
                    <a:lnB>
                      <a:noFill/>
                    </a:lnB>
                  </a:tcPr>
                </a:tc>
                <a:extLst>
                  <a:ext uri="{0D108BD9-81ED-4DB2-BD59-A6C34878D82A}">
                    <a16:rowId xmlns:a16="http://schemas.microsoft.com/office/drawing/2014/main" val="10000"/>
                  </a:ext>
                </a:extLst>
              </a:tr>
              <a:tr h="152400">
                <a:tc>
                  <a:txBody>
                    <a:bodyPr/>
                    <a:lstStyle/>
                    <a:p>
                      <a:pPr algn="l" fontAlgn="t"/>
                      <a:r>
                        <a:rPr lang="en-GB" sz="800" b="0" i="0" u="none" strike="noStrike" dirty="0">
                          <a:solidFill>
                            <a:srgbClr val="000000"/>
                          </a:solidFill>
                          <a:effectLst/>
                          <a:latin typeface="+mn-lt"/>
                        </a:rPr>
                        <a:t>Financial or corporate issuers will be updated as events warrant but no less than semi-annually. Sovereign or supranational issuers will be updated as events warrant but no less than annually.</a:t>
                      </a:r>
                      <a:endParaRPr lang="en-GB" sz="800" b="0" i="0" u="none" strike="noStrike" dirty="0">
                        <a:solidFill>
                          <a:srgbClr val="000000"/>
                        </a:solidFill>
                        <a:effectLst/>
                        <a:latin typeface="Verlag Office"/>
                      </a:endParaRPr>
                    </a:p>
                  </a:txBody>
                  <a:tcPr marL="0" marR="0" marT="0" marB="0">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17" name="Table 16"/>
          <p:cNvGraphicFramePr>
            <a:graphicFrameLocks noGrp="1"/>
          </p:cNvGraphicFramePr>
          <p:nvPr userDrawn="1"/>
        </p:nvGraphicFramePr>
        <p:xfrm>
          <a:off x="396080" y="3006233"/>
          <a:ext cx="4031460" cy="485775"/>
        </p:xfrm>
        <a:graphic>
          <a:graphicData uri="http://schemas.openxmlformats.org/drawingml/2006/table">
            <a:tbl>
              <a:tblPr/>
              <a:tblGrid>
                <a:gridCol w="447940">
                  <a:extLst>
                    <a:ext uri="{9D8B030D-6E8A-4147-A177-3AD203B41FA5}">
                      <a16:colId xmlns:a16="http://schemas.microsoft.com/office/drawing/2014/main" val="20000"/>
                    </a:ext>
                  </a:extLst>
                </a:gridCol>
                <a:gridCol w="895880">
                  <a:extLst>
                    <a:ext uri="{9D8B030D-6E8A-4147-A177-3AD203B41FA5}">
                      <a16:colId xmlns:a16="http://schemas.microsoft.com/office/drawing/2014/main" val="20001"/>
                    </a:ext>
                  </a:extLst>
                </a:gridCol>
                <a:gridCol w="447940">
                  <a:extLst>
                    <a:ext uri="{9D8B030D-6E8A-4147-A177-3AD203B41FA5}">
                      <a16:colId xmlns:a16="http://schemas.microsoft.com/office/drawing/2014/main" val="20002"/>
                    </a:ext>
                  </a:extLst>
                </a:gridCol>
                <a:gridCol w="895880">
                  <a:extLst>
                    <a:ext uri="{9D8B030D-6E8A-4147-A177-3AD203B41FA5}">
                      <a16:colId xmlns:a16="http://schemas.microsoft.com/office/drawing/2014/main" val="20003"/>
                    </a:ext>
                  </a:extLst>
                </a:gridCol>
                <a:gridCol w="447940">
                  <a:extLst>
                    <a:ext uri="{9D8B030D-6E8A-4147-A177-3AD203B41FA5}">
                      <a16:colId xmlns:a16="http://schemas.microsoft.com/office/drawing/2014/main" val="20004"/>
                    </a:ext>
                  </a:extLst>
                </a:gridCol>
                <a:gridCol w="895880">
                  <a:extLst>
                    <a:ext uri="{9D8B030D-6E8A-4147-A177-3AD203B41FA5}">
                      <a16:colId xmlns:a16="http://schemas.microsoft.com/office/drawing/2014/main" val="20005"/>
                    </a:ext>
                  </a:extLst>
                </a:gridCol>
              </a:tblGrid>
              <a:tr h="161925">
                <a:tc gridSpan="6">
                  <a:txBody>
                    <a:bodyPr/>
                    <a:lstStyle/>
                    <a:p>
                      <a:pPr algn="l" fontAlgn="ctr"/>
                      <a:r>
                        <a:rPr lang="en-GB" sz="900" b="0" i="0" u="none" strike="noStrike" dirty="0">
                          <a:solidFill>
                            <a:srgbClr val="001489"/>
                          </a:solidFill>
                          <a:effectLst/>
                          <a:latin typeface="Verlag Office"/>
                        </a:rPr>
                        <a:t>Issuer rating allocation as of</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0"/>
                  </a:ext>
                </a:extLst>
              </a:tr>
              <a:tr h="161925">
                <a:tc>
                  <a:txBody>
                    <a:bodyPr/>
                    <a:lstStyle/>
                    <a:p>
                      <a:pPr algn="l" fontAlgn="t"/>
                      <a:r>
                        <a:rPr lang="en-GB" sz="800" b="0" i="0" u="none" strike="noStrike" dirty="0">
                          <a:solidFill>
                            <a:srgbClr val="000000"/>
                          </a:solidFill>
                          <a:effectLst/>
                          <a:latin typeface="Verlag Office"/>
                        </a:rPr>
                        <a:t>Buy</a:t>
                      </a: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en-GB"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Hold</a:t>
                      </a: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en-GB"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Sell</a:t>
                      </a: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endParaRPr lang="en-GB"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1925">
                <a:tc gridSpan="6">
                  <a:txBody>
                    <a:bodyPr/>
                    <a:lstStyle/>
                    <a:p>
                      <a:pPr algn="l" fontAlgn="b"/>
                      <a:r>
                        <a:rPr lang="en-GB" sz="700" b="0" i="0" u="none" strike="noStrike" dirty="0">
                          <a:solidFill>
                            <a:srgbClr val="000000"/>
                          </a:solidFill>
                          <a:effectLst/>
                          <a:latin typeface="Verlag Office"/>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2"/>
                  </a:ext>
                </a:extLst>
              </a:tr>
            </a:tbl>
          </a:graphicData>
        </a:graphic>
      </p:graphicFrame>
      <p:graphicFrame>
        <p:nvGraphicFramePr>
          <p:cNvPr id="18" name="Table 17"/>
          <p:cNvGraphicFramePr>
            <a:graphicFrameLocks noGrp="1"/>
          </p:cNvGraphicFramePr>
          <p:nvPr userDrawn="1"/>
        </p:nvGraphicFramePr>
        <p:xfrm>
          <a:off x="396081" y="3428947"/>
          <a:ext cx="4031459" cy="680085"/>
        </p:xfrm>
        <a:graphic>
          <a:graphicData uri="http://schemas.openxmlformats.org/drawingml/2006/table">
            <a:tbl>
              <a:tblPr/>
              <a:tblGrid>
                <a:gridCol w="4031459">
                  <a:extLst>
                    <a:ext uri="{9D8B030D-6E8A-4147-A177-3AD203B41FA5}">
                      <a16:colId xmlns:a16="http://schemas.microsoft.com/office/drawing/2014/main" val="20000"/>
                    </a:ext>
                  </a:extLst>
                </a:gridCol>
              </a:tblGrid>
              <a:tr h="161925">
                <a:tc>
                  <a:txBody>
                    <a:bodyPr/>
                    <a:lstStyle/>
                    <a:p>
                      <a:pPr algn="l" fontAlgn="ctr"/>
                      <a:r>
                        <a:rPr lang="en-GB" sz="900" b="0" i="0" u="none" strike="noStrike" dirty="0">
                          <a:solidFill>
                            <a:srgbClr val="001489"/>
                          </a:solidFill>
                          <a:effectLst/>
                          <a:latin typeface="Verlag Office"/>
                        </a:rPr>
                        <a:t>Issuer recommendation history</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0991">
                <a:tc>
                  <a:txBody>
                    <a:bodyPr/>
                    <a:lstStyle/>
                    <a:p>
                      <a:pPr algn="l" fontAlgn="b"/>
                      <a:r>
                        <a:rPr lang="en-GB" sz="800" b="0" i="0" u="none" strike="noStrike" dirty="0">
                          <a:solidFill>
                            <a:srgbClr val="000000"/>
                          </a:solidFill>
                          <a:effectLst/>
                          <a:latin typeface="Verlag Office"/>
                        </a:rPr>
                        <a:t> </a:t>
                      </a:r>
                      <a:r>
                        <a:rPr lang="en-GB" sz="800" b="0" i="0" u="none" strike="noStrike" dirty="0">
                          <a:solidFill>
                            <a:srgbClr val="000000"/>
                          </a:solidFill>
                          <a:effectLst/>
                          <a:latin typeface="+mn-lt"/>
                        </a:rPr>
                        <a:t>Please refer to the following link for more information on the current and 12-month historical investment recommendations made in relation to fixed income issuers covered by Julius Baer Research.</a:t>
                      </a:r>
                      <a:endParaRPr lang="en-GB" sz="800" b="0" i="0" u="none" strike="noStrike" dirty="0">
                        <a:solidFill>
                          <a:srgbClr val="000000"/>
                        </a:solidFill>
                        <a:effectLst/>
                        <a:latin typeface="Verlag Office"/>
                      </a:endParaRP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2400">
                <a:tc>
                  <a:txBody>
                    <a:bodyPr/>
                    <a:lstStyle/>
                    <a:p>
                      <a:pPr algn="l" fontAlgn="b"/>
                      <a:r>
                        <a:rPr lang="en-GB" sz="800" b="0" i="0" u="sng" strike="noStrike" dirty="0">
                          <a:solidFill>
                            <a:srgbClr val="007FA3"/>
                          </a:solidFill>
                          <a:effectLst/>
                          <a:latin typeface="+mn-lt"/>
                          <a:hlinkClick r:id="rId2"/>
                        </a:rPr>
                        <a:t>www.juliusbaer.com/recommendation-history</a:t>
                      </a:r>
                      <a:endParaRPr lang="en-GB" sz="800" b="0" i="0" u="sng" strike="noStrike" dirty="0">
                        <a:solidFill>
                          <a:srgbClr val="007FA3"/>
                        </a:solidFill>
                        <a:effectLst/>
                        <a:latin typeface="Verlag Office"/>
                      </a:endParaRPr>
                    </a:p>
                  </a:txBody>
                  <a:tcPr marL="0" marR="0"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9" name="Table 18"/>
          <p:cNvGraphicFramePr>
            <a:graphicFrameLocks noGrp="1"/>
          </p:cNvGraphicFramePr>
          <p:nvPr userDrawn="1"/>
        </p:nvGraphicFramePr>
        <p:xfrm>
          <a:off x="396080" y="4766303"/>
          <a:ext cx="4032987" cy="1367548"/>
        </p:xfrm>
        <a:graphic>
          <a:graphicData uri="http://schemas.openxmlformats.org/drawingml/2006/table">
            <a:tbl>
              <a:tblPr/>
              <a:tblGrid>
                <a:gridCol w="727667">
                  <a:extLst>
                    <a:ext uri="{9D8B030D-6E8A-4147-A177-3AD203B41FA5}">
                      <a16:colId xmlns:a16="http://schemas.microsoft.com/office/drawing/2014/main" val="20000"/>
                    </a:ext>
                  </a:extLst>
                </a:gridCol>
                <a:gridCol w="3305320">
                  <a:extLst>
                    <a:ext uri="{9D8B030D-6E8A-4147-A177-3AD203B41FA5}">
                      <a16:colId xmlns:a16="http://schemas.microsoft.com/office/drawing/2014/main" val="20001"/>
                    </a:ext>
                  </a:extLst>
                </a:gridCol>
              </a:tblGrid>
              <a:tr h="162268">
                <a:tc gridSpan="2">
                  <a:txBody>
                    <a:bodyPr/>
                    <a:lstStyle/>
                    <a:p>
                      <a:pPr algn="l" fontAlgn="t"/>
                      <a:r>
                        <a:rPr lang="en-GB" sz="900" b="0" i="0" u="none" strike="noStrike" dirty="0">
                          <a:solidFill>
                            <a:srgbClr val="001489"/>
                          </a:solidFill>
                          <a:effectLst/>
                          <a:latin typeface="Verlag Office"/>
                        </a:rPr>
                        <a:t>Rating system</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0"/>
                  </a:ext>
                </a:extLst>
              </a:tr>
              <a:tr h="126374">
                <a:tc>
                  <a:txBody>
                    <a:bodyPr/>
                    <a:lstStyle/>
                    <a:p>
                      <a:pPr algn="l" fontAlgn="t"/>
                      <a:r>
                        <a:rPr lang="en-GB" sz="800" b="0" i="0" u="none" strike="noStrike" dirty="0">
                          <a:solidFill>
                            <a:srgbClr val="000000"/>
                          </a:solidFill>
                          <a:effectLst/>
                          <a:latin typeface="Verlag Office"/>
                        </a:rPr>
                        <a:t>Buy</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The issuer has a strong financial and business profile (e.g. strong balance sheet, income statement and cash flow) and its bonds are an attractive investment from a risk/return perspective.</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2268">
                <a:tc>
                  <a:txBody>
                    <a:bodyPr/>
                    <a:lstStyle/>
                    <a:p>
                      <a:pPr algn="l" fontAlgn="t"/>
                      <a:r>
                        <a:rPr lang="en-GB" sz="800" b="0" i="0" u="none" strike="noStrike" dirty="0">
                          <a:solidFill>
                            <a:srgbClr val="000000"/>
                          </a:solidFill>
                          <a:effectLst/>
                          <a:latin typeface="Verlag Office"/>
                        </a:rPr>
                        <a:t>Hold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The issuer has stable credit fundamentals and/or average expected return characteristics relative to industry peers and its bonds remain an attractive investment from a risk/return perspective. </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2178">
                <a:tc>
                  <a:txBody>
                    <a:bodyPr/>
                    <a:lstStyle/>
                    <a:p>
                      <a:pPr algn="l" fontAlgn="t"/>
                      <a:r>
                        <a:rPr lang="en-GB" sz="800" b="0" i="0" u="none" strike="noStrike" dirty="0">
                          <a:solidFill>
                            <a:srgbClr val="000000"/>
                          </a:solidFill>
                          <a:effectLst/>
                          <a:latin typeface="Verlag Office"/>
                        </a:rPr>
                        <a:t>Sell</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The issuer’s fundamental data has deteriorated significantly relative to industry peers and its bonds are no longer an attractive investment from a risk/return perspective.</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 Placeholder 4"/>
          <p:cNvSpPr>
            <a:spLocks noGrp="1"/>
          </p:cNvSpPr>
          <p:nvPr>
            <p:ph type="body" sz="quarter" idx="11" hasCustomPrompt="1"/>
          </p:nvPr>
        </p:nvSpPr>
        <p:spPr>
          <a:xfrm>
            <a:off x="842045" y="3174205"/>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sp>
        <p:nvSpPr>
          <p:cNvPr id="22" name="Text Placeholder 4"/>
          <p:cNvSpPr>
            <a:spLocks noGrp="1"/>
          </p:cNvSpPr>
          <p:nvPr>
            <p:ph type="body" sz="quarter" idx="14" hasCustomPrompt="1"/>
          </p:nvPr>
        </p:nvSpPr>
        <p:spPr>
          <a:xfrm>
            <a:off x="1940069" y="2993596"/>
            <a:ext cx="1800225" cy="180750"/>
          </a:xfrm>
        </p:spPr>
        <p:txBody>
          <a:bodyPr lIns="36000" tIns="18000" bIns="18000">
            <a:spAutoFit/>
          </a:bodyPr>
          <a:lstStyle>
            <a:lvl1pPr>
              <a:defRPr sz="900" b="0">
                <a:solidFill>
                  <a:srgbClr val="001489"/>
                </a:solidFill>
              </a:defRPr>
            </a:lvl1pPr>
          </a:lstStyle>
          <a:p>
            <a:pPr lvl="0"/>
            <a:r>
              <a:rPr lang="en-GB" dirty="0"/>
              <a:t>DD/MM/</a:t>
            </a:r>
            <a:r>
              <a:rPr lang="en-GB" dirty="0" err="1"/>
              <a:t>YYYY</a:t>
            </a:r>
            <a:endParaRPr lang="en-GB" dirty="0"/>
          </a:p>
        </p:txBody>
      </p:sp>
      <p:sp>
        <p:nvSpPr>
          <p:cNvPr id="14" name="Text Placeholder 4"/>
          <p:cNvSpPr>
            <a:spLocks noGrp="1"/>
          </p:cNvSpPr>
          <p:nvPr>
            <p:ph type="body" sz="quarter" idx="15" hasCustomPrompt="1"/>
          </p:nvPr>
        </p:nvSpPr>
        <p:spPr>
          <a:xfrm>
            <a:off x="2177928" y="3166649"/>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sp>
        <p:nvSpPr>
          <p:cNvPr id="23" name="Text Placeholder 4"/>
          <p:cNvSpPr>
            <a:spLocks noGrp="1"/>
          </p:cNvSpPr>
          <p:nvPr>
            <p:ph type="body" sz="quarter" idx="16" hasCustomPrompt="1"/>
          </p:nvPr>
        </p:nvSpPr>
        <p:spPr>
          <a:xfrm>
            <a:off x="3516318" y="3174205"/>
            <a:ext cx="843580" cy="164720"/>
          </a:xfrm>
        </p:spPr>
        <p:txBody>
          <a:bodyPr wrap="square" lIns="36000" tIns="18000" bIns="18000">
            <a:spAutoFit/>
          </a:bodyPr>
          <a:lstStyle>
            <a:lvl1pPr>
              <a:defRPr sz="800" b="0">
                <a:solidFill>
                  <a:schemeClr val="tx1"/>
                </a:solidFill>
              </a:defRPr>
            </a:lvl1pPr>
          </a:lstStyle>
          <a:p>
            <a:pPr lvl="0"/>
            <a:r>
              <a:rPr lang="en-GB" dirty="0" err="1"/>
              <a:t>XX.X</a:t>
            </a:r>
            <a:r>
              <a:rPr lang="en-GB" dirty="0"/>
              <a:t>%</a:t>
            </a:r>
          </a:p>
        </p:txBody>
      </p:sp>
      <p:graphicFrame>
        <p:nvGraphicFramePr>
          <p:cNvPr id="24" name="Table 23"/>
          <p:cNvGraphicFramePr>
            <a:graphicFrameLocks noGrp="1"/>
          </p:cNvGraphicFramePr>
          <p:nvPr userDrawn="1"/>
        </p:nvGraphicFramePr>
        <p:xfrm>
          <a:off x="4724556" y="1543800"/>
          <a:ext cx="4024157" cy="2134725"/>
        </p:xfrm>
        <a:graphic>
          <a:graphicData uri="http://schemas.openxmlformats.org/drawingml/2006/table">
            <a:tbl>
              <a:tblPr/>
              <a:tblGrid>
                <a:gridCol w="871369">
                  <a:extLst>
                    <a:ext uri="{9D8B030D-6E8A-4147-A177-3AD203B41FA5}">
                      <a16:colId xmlns:a16="http://schemas.microsoft.com/office/drawing/2014/main" val="20000"/>
                    </a:ext>
                  </a:extLst>
                </a:gridCol>
                <a:gridCol w="3152788">
                  <a:extLst>
                    <a:ext uri="{9D8B030D-6E8A-4147-A177-3AD203B41FA5}">
                      <a16:colId xmlns:a16="http://schemas.microsoft.com/office/drawing/2014/main" val="20001"/>
                    </a:ext>
                  </a:extLst>
                </a:gridCol>
              </a:tblGrid>
              <a:tr h="161925">
                <a:tc gridSpan="2">
                  <a:txBody>
                    <a:bodyPr/>
                    <a:lstStyle/>
                    <a:p>
                      <a:pPr algn="l" fontAlgn="t"/>
                      <a:r>
                        <a:rPr lang="en-GB" sz="900" b="0" i="0" u="none" strike="noStrike" dirty="0">
                          <a:solidFill>
                            <a:srgbClr val="001489"/>
                          </a:solidFill>
                          <a:effectLst/>
                          <a:latin typeface="Verlag Office"/>
                        </a:rPr>
                        <a:t>Risk categories</a:t>
                      </a:r>
                      <a:endParaRPr lang="en-GB" sz="900" b="0" i="0" u="none" strike="noStrike" dirty="0">
                        <a:solidFill>
                          <a:srgbClr val="000066"/>
                        </a:solidFill>
                        <a:effectLst/>
                        <a:latin typeface="Verlag Office"/>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0"/>
                  </a:ext>
                </a:extLst>
              </a:tr>
              <a:tr h="247650">
                <a:tc>
                  <a:txBody>
                    <a:bodyPr/>
                    <a:lstStyle/>
                    <a:p>
                      <a:pPr algn="l" fontAlgn="t"/>
                      <a:r>
                        <a:rPr lang="en-GB" sz="800" b="0" i="0" u="none" strike="noStrike" dirty="0">
                          <a:solidFill>
                            <a:srgbClr val="000000"/>
                          </a:solidFill>
                          <a:effectLst/>
                          <a:latin typeface="Verlag Office"/>
                        </a:rPr>
                        <a:t>Conservative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Supranational issuers, top-rated sovereigns or bodies directly and fully guaranteed by such institutions. These issuers are most likely to preserve their top rating throughout the business cycle.</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7175">
                <a:tc>
                  <a:txBody>
                    <a:bodyPr/>
                    <a:lstStyle/>
                    <a:p>
                      <a:pPr algn="l" fontAlgn="t"/>
                      <a:r>
                        <a:rPr lang="en-GB" sz="800" b="0" i="0" u="none" strike="noStrike" dirty="0">
                          <a:solidFill>
                            <a:srgbClr val="000000"/>
                          </a:solidFill>
                          <a:effectLst/>
                          <a:latin typeface="Verlag Office"/>
                        </a:rPr>
                        <a:t>Quality</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Sovereigns and corporate issuers very likely to service and repay debt within a five-year credit scenario. These issuers are likely to preserve their investment-grade rating throughout a normal business cycle.</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754">
                <a:tc>
                  <a:txBody>
                    <a:bodyPr/>
                    <a:lstStyle/>
                    <a:p>
                      <a:pPr algn="l" fontAlgn="t"/>
                      <a:r>
                        <a:rPr lang="en-GB" sz="800" b="0" i="0" u="none" strike="noStrike" dirty="0">
                          <a:solidFill>
                            <a:srgbClr val="000000"/>
                          </a:solidFill>
                          <a:effectLst/>
                          <a:latin typeface="Verlag Office"/>
                        </a:rPr>
                        <a:t>Opportunistic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Issuers quite likely to service and repay debt within a five-year credit scenario. They have an attractive risk/return profile, but are subject to rating downgrade risk and might thus be periodically replaced.</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7954">
                <a:tc>
                  <a:txBody>
                    <a:bodyPr/>
                    <a:lstStyle/>
                    <a:p>
                      <a:pPr algn="l" fontAlgn="t"/>
                      <a:r>
                        <a:rPr lang="en-GB" sz="800" b="0" i="0" u="none" strike="noStrike" dirty="0">
                          <a:solidFill>
                            <a:srgbClr val="000000"/>
                          </a:solidFill>
                          <a:effectLst/>
                          <a:latin typeface="Verlag Office"/>
                        </a:rPr>
                        <a:t>Speculative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Sub-investment-grade issuers likely to service and repay debt in the current credit scenario. These issuers are subject to a higher downgrade and default frequency, demanding active management.</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25" name="Table 24"/>
          <p:cNvGraphicFramePr>
            <a:graphicFrameLocks noGrp="1"/>
          </p:cNvGraphicFramePr>
          <p:nvPr userDrawn="1"/>
        </p:nvGraphicFramePr>
        <p:xfrm>
          <a:off x="4724555" y="3928428"/>
          <a:ext cx="4024158" cy="1001788"/>
        </p:xfrm>
        <a:graphic>
          <a:graphicData uri="http://schemas.openxmlformats.org/drawingml/2006/table">
            <a:tbl>
              <a:tblPr/>
              <a:tblGrid>
                <a:gridCol w="871369">
                  <a:extLst>
                    <a:ext uri="{9D8B030D-6E8A-4147-A177-3AD203B41FA5}">
                      <a16:colId xmlns:a16="http://schemas.microsoft.com/office/drawing/2014/main" val="20000"/>
                    </a:ext>
                  </a:extLst>
                </a:gridCol>
                <a:gridCol w="3152789">
                  <a:extLst>
                    <a:ext uri="{9D8B030D-6E8A-4147-A177-3AD203B41FA5}">
                      <a16:colId xmlns:a16="http://schemas.microsoft.com/office/drawing/2014/main" val="20001"/>
                    </a:ext>
                  </a:extLst>
                </a:gridCol>
              </a:tblGrid>
              <a:tr h="162268">
                <a:tc gridSpan="2">
                  <a:txBody>
                    <a:bodyPr/>
                    <a:lstStyle/>
                    <a:p>
                      <a:pPr algn="l" fontAlgn="t"/>
                      <a:r>
                        <a:rPr lang="en-GB" sz="900" b="0" i="0" u="none" strike="noStrike" dirty="0">
                          <a:solidFill>
                            <a:srgbClr val="001489"/>
                          </a:solidFill>
                          <a:effectLst/>
                          <a:latin typeface="Verlag Office"/>
                        </a:rPr>
                        <a:t>Fixed income market segment ratings</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0"/>
                  </a:ext>
                </a:extLst>
              </a:tr>
              <a:tr h="180000">
                <a:tc>
                  <a:txBody>
                    <a:bodyPr/>
                    <a:lstStyle/>
                    <a:p>
                      <a:pPr algn="l" fontAlgn="t"/>
                      <a:r>
                        <a:rPr lang="en-GB" sz="800" b="0" i="0" u="none" strike="noStrike" dirty="0">
                          <a:solidFill>
                            <a:srgbClr val="000000"/>
                          </a:solidFill>
                          <a:effectLst/>
                          <a:latin typeface="+mn-lt"/>
                        </a:rPr>
                        <a:t>Overweight</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Expected to outperform the broad fixed-income market over the next 3-6 months.</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0000">
                <a:tc>
                  <a:txBody>
                    <a:bodyPr/>
                    <a:lstStyle/>
                    <a:p>
                      <a:pPr algn="l" fontAlgn="t"/>
                      <a:r>
                        <a:rPr lang="en-GB" sz="800" b="0" i="0" u="none" strike="noStrike" dirty="0">
                          <a:solidFill>
                            <a:srgbClr val="000000"/>
                          </a:solidFill>
                          <a:effectLst/>
                          <a:latin typeface="+mn-lt"/>
                        </a:rPr>
                        <a:t>Neutral</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Expected to perform in line with the broad fixed-income market over the next 3-6 months.</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l" fontAlgn="t"/>
                      <a:r>
                        <a:rPr lang="en-GB" sz="800" b="0" i="0" u="none" strike="noStrike" dirty="0">
                          <a:solidFill>
                            <a:srgbClr val="000000"/>
                          </a:solidFill>
                          <a:effectLst/>
                          <a:latin typeface="+mn-lt"/>
                        </a:rPr>
                        <a:t>Underweight</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mn-lt"/>
                        </a:rPr>
                        <a:t>Expected to underperform the broad fixed-income market over the next 3-6 months,</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cxnSp>
        <p:nvCxnSpPr>
          <p:cNvPr id="20" name="Straight Connector 19">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26"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7147589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I_Metd_FI_2-2">
    <p:spTree>
      <p:nvGrpSpPr>
        <p:cNvPr id="1" name=""/>
        <p:cNvGrpSpPr/>
        <p:nvPr/>
      </p:nvGrpSpPr>
      <p:grpSpPr>
        <a:xfrm>
          <a:off x="0" y="0"/>
          <a:ext cx="0" cy="0"/>
          <a:chOff x="0" y="0"/>
          <a:chExt cx="0" cy="0"/>
        </a:xfrm>
      </p:grpSpPr>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6096"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Fixed income (2/2)</a:t>
            </a:r>
          </a:p>
        </p:txBody>
      </p:sp>
      <p:graphicFrame>
        <p:nvGraphicFramePr>
          <p:cNvPr id="9" name="Table 8"/>
          <p:cNvGraphicFramePr>
            <a:graphicFrameLocks noGrp="1"/>
          </p:cNvGraphicFramePr>
          <p:nvPr userDrawn="1"/>
        </p:nvGraphicFramePr>
        <p:xfrm>
          <a:off x="396083" y="1484313"/>
          <a:ext cx="8352630" cy="3036784"/>
        </p:xfrm>
        <a:graphic>
          <a:graphicData uri="http://schemas.openxmlformats.org/drawingml/2006/table">
            <a:tbl>
              <a:tblPr/>
              <a:tblGrid>
                <a:gridCol w="928070">
                  <a:extLst>
                    <a:ext uri="{9D8B030D-6E8A-4147-A177-3AD203B41FA5}">
                      <a16:colId xmlns:a16="http://schemas.microsoft.com/office/drawing/2014/main" val="20000"/>
                    </a:ext>
                  </a:extLst>
                </a:gridCol>
                <a:gridCol w="960365">
                  <a:extLst>
                    <a:ext uri="{9D8B030D-6E8A-4147-A177-3AD203B41FA5}">
                      <a16:colId xmlns:a16="http://schemas.microsoft.com/office/drawing/2014/main" val="20001"/>
                    </a:ext>
                  </a:extLst>
                </a:gridCol>
                <a:gridCol w="960365">
                  <a:extLst>
                    <a:ext uri="{9D8B030D-6E8A-4147-A177-3AD203B41FA5}">
                      <a16:colId xmlns:a16="http://schemas.microsoft.com/office/drawing/2014/main" val="20002"/>
                    </a:ext>
                  </a:extLst>
                </a:gridCol>
                <a:gridCol w="960365">
                  <a:extLst>
                    <a:ext uri="{9D8B030D-6E8A-4147-A177-3AD203B41FA5}">
                      <a16:colId xmlns:a16="http://schemas.microsoft.com/office/drawing/2014/main" val="20003"/>
                    </a:ext>
                  </a:extLst>
                </a:gridCol>
                <a:gridCol w="4543465">
                  <a:extLst>
                    <a:ext uri="{9D8B030D-6E8A-4147-A177-3AD203B41FA5}">
                      <a16:colId xmlns:a16="http://schemas.microsoft.com/office/drawing/2014/main" val="20004"/>
                    </a:ext>
                  </a:extLst>
                </a:gridCol>
              </a:tblGrid>
              <a:tr h="338224">
                <a:tc gridSpan="5">
                  <a:txBody>
                    <a:bodyPr/>
                    <a:lstStyle/>
                    <a:p>
                      <a:pPr algn="l" fontAlgn="t"/>
                      <a:r>
                        <a:rPr lang="en-GB" sz="900" b="0" i="0" u="none" strike="noStrike" dirty="0">
                          <a:solidFill>
                            <a:srgbClr val="001489"/>
                          </a:solidFill>
                          <a:effectLst/>
                          <a:latin typeface="Verlag Office"/>
                        </a:rPr>
                        <a:t>Credit rating definition</a:t>
                      </a:r>
                      <a:br>
                        <a:rPr lang="en-GB" sz="800" b="1" i="0" u="none" strike="noStrike" dirty="0">
                          <a:solidFill>
                            <a:srgbClr val="001489"/>
                          </a:solidFill>
                          <a:effectLst/>
                          <a:latin typeface="Verlag Office"/>
                        </a:rPr>
                      </a:br>
                      <a:r>
                        <a:rPr lang="en-GB" sz="800" b="0" i="0" u="none" strike="noStrike" dirty="0">
                          <a:solidFill>
                            <a:srgbClr val="000000"/>
                          </a:solidFill>
                          <a:effectLst/>
                          <a:latin typeface="Verlag Office"/>
                        </a:rPr>
                        <a:t>Credit ratings used in our publications follow the definitions and systematic of Moody's (www.moodys.com).</a:t>
                      </a:r>
                      <a:endParaRPr lang="en-GB" sz="800" b="1" i="0" u="none" strike="noStrike" dirty="0">
                        <a:solidFill>
                          <a:srgbClr val="000000"/>
                        </a:solidFill>
                        <a:effectLst/>
                        <a:latin typeface="Verlag Office"/>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0"/>
                  </a:ext>
                </a:extLst>
              </a:tr>
              <a:tr h="180000">
                <a:tc>
                  <a:txBody>
                    <a:bodyPr/>
                    <a:lstStyle/>
                    <a:p>
                      <a:pPr algn="l" fontAlgn="ctr"/>
                      <a:r>
                        <a:rPr lang="en-GB" sz="800" b="0" i="0" u="none" strike="noStrike" dirty="0">
                          <a:solidFill>
                            <a:srgbClr val="000000"/>
                          </a:solidFill>
                          <a:effectLst/>
                          <a:latin typeface="Verlag Office"/>
                        </a:rPr>
                        <a:t> </a:t>
                      </a:r>
                    </a:p>
                  </a:txBody>
                  <a:tcPr marL="36000" marR="0" marT="18000" marB="1800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ctr"/>
                      <a:r>
                        <a:rPr lang="en-GB" sz="800" b="0" i="0" u="none" strike="noStrike" dirty="0">
                          <a:solidFill>
                            <a:srgbClr val="000000"/>
                          </a:solidFill>
                          <a:effectLst/>
                          <a:latin typeface="Verlag Office"/>
                        </a:rPr>
                        <a:t>Moody’s</a:t>
                      </a:r>
                    </a:p>
                  </a:txBody>
                  <a:tcPr marL="36000" marR="0" marT="18000" marB="1800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ctr"/>
                      <a:r>
                        <a:rPr lang="en-GB" sz="800" b="0" i="0" u="none" strike="noStrike" dirty="0">
                          <a:solidFill>
                            <a:srgbClr val="000000"/>
                          </a:solidFill>
                          <a:effectLst/>
                          <a:latin typeface="Verlag Office"/>
                        </a:rPr>
                        <a:t>Standard &amp; Poor's</a:t>
                      </a: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ctr"/>
                      <a:r>
                        <a:rPr lang="en-GB" sz="800" b="0" i="0" u="none" strike="noStrike" dirty="0">
                          <a:solidFill>
                            <a:srgbClr val="000000"/>
                          </a:solidFill>
                          <a:effectLst/>
                          <a:latin typeface="Verlag Office"/>
                        </a:rPr>
                        <a:t>Fitch/</a:t>
                      </a:r>
                      <a:r>
                        <a:rPr lang="en-GB" sz="800" b="0" i="0" u="none" strike="noStrike" dirty="0" err="1">
                          <a:solidFill>
                            <a:srgbClr val="000000"/>
                          </a:solidFill>
                          <a:effectLst/>
                          <a:latin typeface="Verlag Office"/>
                        </a:rPr>
                        <a:t>IBCA</a:t>
                      </a:r>
                      <a:endParaRPr lang="en-GB" sz="800" b="0" i="0" u="none" strike="noStrike" dirty="0">
                        <a:solidFill>
                          <a:srgbClr val="000000"/>
                        </a:solidFill>
                        <a:effectLst/>
                        <a:latin typeface="Verlag Office"/>
                      </a:endParaRP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ctr"/>
                      <a:r>
                        <a:rPr lang="en-GB" sz="800" b="0" i="0" u="none" strike="noStrike" dirty="0">
                          <a:solidFill>
                            <a:srgbClr val="000000"/>
                          </a:solidFill>
                          <a:effectLst/>
                          <a:latin typeface="Verlag Office"/>
                        </a:rPr>
                        <a:t>Credit rating definition</a:t>
                      </a:r>
                    </a:p>
                  </a:txBody>
                  <a:tcPr marL="36000" marR="0" marT="18000" marB="18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extLst>
                  <a:ext uri="{0D108BD9-81ED-4DB2-BD59-A6C34878D82A}">
                    <a16:rowId xmlns:a16="http://schemas.microsoft.com/office/drawing/2014/main" val="10001"/>
                  </a:ext>
                </a:extLst>
              </a:tr>
              <a:tr h="180000">
                <a:tc>
                  <a:txBody>
                    <a:bodyPr/>
                    <a:lstStyle/>
                    <a:p>
                      <a:pPr algn="l" fontAlgn="ctr"/>
                      <a:r>
                        <a:rPr lang="en-GB" sz="800" b="0" i="0" u="none" strike="noStrike" dirty="0">
                          <a:solidFill>
                            <a:srgbClr val="000000"/>
                          </a:solidFill>
                          <a:effectLst/>
                          <a:latin typeface="Verlag Office"/>
                        </a:rPr>
                        <a:t> </a:t>
                      </a:r>
                    </a:p>
                  </a:txBody>
                  <a:tcPr marL="36000" marR="0" marT="18000" marB="18000" vert="vert27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7F6F2"/>
                    </a:solidFill>
                  </a:tcPr>
                </a:tc>
                <a:tc>
                  <a:txBody>
                    <a:bodyPr/>
                    <a:lstStyle/>
                    <a:p>
                      <a:pPr algn="l" fontAlgn="t"/>
                      <a:r>
                        <a:rPr lang="en-GB" sz="800" b="0" i="0" u="none" strike="noStrike" dirty="0" err="1">
                          <a:solidFill>
                            <a:srgbClr val="000000"/>
                          </a:solidFill>
                          <a:effectLst/>
                          <a:latin typeface="Verlag Office"/>
                        </a:rPr>
                        <a:t>Aaa</a:t>
                      </a:r>
                      <a:endParaRPr lang="en-GB" sz="800" b="0" i="0" u="none" strike="noStrike" dirty="0">
                        <a:solidFill>
                          <a:srgbClr val="000000"/>
                        </a:solidFill>
                        <a:effectLst/>
                        <a:latin typeface="Verlag Office"/>
                      </a:endParaRP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AAA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AAA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mn-lt"/>
                        </a:rPr>
                        <a:t>Obligations are of the highest quality, with minimal credit risk.</a:t>
                      </a:r>
                    </a:p>
                    <a:p>
                      <a:pPr algn="l" fontAlgn="t"/>
                      <a:r>
                        <a:rPr lang="en-GB" sz="800" b="0" i="0" u="none" strike="noStrike" dirty="0">
                          <a:solidFill>
                            <a:srgbClr val="000000"/>
                          </a:solidFill>
                          <a:effectLst/>
                          <a:latin typeface="+mn-lt"/>
                        </a:rPr>
                        <a:t> </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000">
                <a:tc>
                  <a:txBody>
                    <a:bodyPr/>
                    <a:lstStyle/>
                    <a:p>
                      <a:pPr algn="ctr" fontAlgn="b"/>
                      <a:r>
                        <a:rPr lang="en-GB" sz="800" b="0" i="0" u="none" strike="noStrike" dirty="0">
                          <a:solidFill>
                            <a:srgbClr val="000000"/>
                          </a:solidFill>
                          <a:effectLst/>
                          <a:latin typeface="Verlag Office"/>
                        </a:rPr>
                        <a:t> </a:t>
                      </a:r>
                    </a:p>
                  </a:txBody>
                  <a:tcPr marL="36000" marR="0" marT="18000" marB="18000" anchor="b">
                    <a:lnL>
                      <a:noFill/>
                    </a:lnL>
                    <a:lnR w="6350" cap="flat" cmpd="sng" algn="ctr">
                      <a:solidFill>
                        <a:srgbClr val="000000"/>
                      </a:solidFill>
                      <a:prstDash val="solid"/>
                      <a:round/>
                      <a:headEnd type="none" w="med" len="med"/>
                      <a:tailEnd type="none" w="med" len="med"/>
                    </a:lnR>
                    <a:lnT>
                      <a:noFill/>
                    </a:lnT>
                    <a:lnB>
                      <a:noFill/>
                    </a:lnB>
                    <a:solidFill>
                      <a:srgbClr val="F7F6F2"/>
                    </a:solidFill>
                  </a:tcPr>
                </a:tc>
                <a:tc>
                  <a:txBody>
                    <a:bodyPr/>
                    <a:lstStyle/>
                    <a:p>
                      <a:pPr algn="l" fontAlgn="t"/>
                      <a:r>
                        <a:rPr lang="en-GB" sz="800" b="0" i="0" u="none" strike="noStrike" dirty="0">
                          <a:solidFill>
                            <a:srgbClr val="000000"/>
                          </a:solidFill>
                          <a:effectLst/>
                          <a:latin typeface="Verlag Office"/>
                        </a:rPr>
                        <a:t>Aa1, Aa2, Aa3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AA+, AA, AA-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AA+, AA, AA-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mn-lt"/>
                        </a:rPr>
                        <a:t>Obligations are of high quality and subject to very low credit risk.</a:t>
                      </a:r>
                    </a:p>
                    <a:p>
                      <a:pPr algn="l" fontAlgn="t"/>
                      <a:r>
                        <a:rPr lang="en-GB" sz="800" b="0" i="0" u="none" strike="noStrike" dirty="0">
                          <a:solidFill>
                            <a:srgbClr val="000000"/>
                          </a:solidFill>
                          <a:effectLst/>
                          <a:latin typeface="+mn-lt"/>
                        </a:rPr>
                        <a:t> </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ctr" fontAlgn="t"/>
                      <a:r>
                        <a:rPr lang="en-GB" sz="800" b="0" i="0" u="none" strike="noStrike" dirty="0">
                          <a:solidFill>
                            <a:srgbClr val="000000"/>
                          </a:solidFill>
                          <a:effectLst/>
                          <a:latin typeface="Verlag Office"/>
                        </a:rPr>
                        <a:t>Investment-</a:t>
                      </a:r>
                      <a:br>
                        <a:rPr lang="en-GB" sz="800" b="0" i="0" u="none" strike="noStrike" dirty="0">
                          <a:solidFill>
                            <a:srgbClr val="000000"/>
                          </a:solidFill>
                          <a:effectLst/>
                          <a:latin typeface="Verlag Office"/>
                        </a:rPr>
                      </a:br>
                      <a:r>
                        <a:rPr lang="en-GB" sz="800" b="0" i="0" u="none" strike="noStrike" dirty="0">
                          <a:solidFill>
                            <a:srgbClr val="000000"/>
                          </a:solidFill>
                          <a:effectLst/>
                          <a:latin typeface="Verlag Office"/>
                        </a:rPr>
                        <a:t>grade</a:t>
                      </a:r>
                    </a:p>
                  </a:txBody>
                  <a:tcPr marL="36000" marR="0" marT="18000" marB="18000">
                    <a:lnL>
                      <a:noFill/>
                    </a:lnL>
                    <a:lnR w="6350" cap="flat" cmpd="sng" algn="ctr">
                      <a:solidFill>
                        <a:srgbClr val="000000"/>
                      </a:solidFill>
                      <a:prstDash val="solid"/>
                      <a:round/>
                      <a:headEnd type="none" w="med" len="med"/>
                      <a:tailEnd type="none" w="med" len="med"/>
                    </a:lnR>
                    <a:lnT>
                      <a:noFill/>
                    </a:lnT>
                    <a:lnB>
                      <a:noFill/>
                    </a:lnB>
                    <a:solidFill>
                      <a:srgbClr val="F7F6F2"/>
                    </a:solidFill>
                  </a:tcPr>
                </a:tc>
                <a:tc>
                  <a:txBody>
                    <a:bodyPr/>
                    <a:lstStyle/>
                    <a:p>
                      <a:pPr algn="l" fontAlgn="t"/>
                      <a:r>
                        <a:rPr lang="en-GB" sz="800" b="0" i="0" u="none" strike="noStrike" dirty="0">
                          <a:solidFill>
                            <a:srgbClr val="000000"/>
                          </a:solidFill>
                          <a:effectLst/>
                          <a:latin typeface="Verlag Office"/>
                        </a:rPr>
                        <a:t>A1, A2, A3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A+, A, 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A+, A, A-</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mn-lt"/>
                        </a:rPr>
                        <a:t>Obligations are subject to low credit risk.</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000">
                <a:tc>
                  <a:txBody>
                    <a:bodyPr/>
                    <a:lstStyle/>
                    <a:p>
                      <a:pPr algn="l" fontAlgn="ctr"/>
                      <a:r>
                        <a:rPr lang="en-GB" sz="800" b="0" i="0" u="none" strike="noStrike" dirty="0">
                          <a:solidFill>
                            <a:srgbClr val="000000"/>
                          </a:solidFill>
                          <a:effectLst/>
                          <a:latin typeface="Verlag Office"/>
                        </a:rPr>
                        <a:t> </a:t>
                      </a:r>
                    </a:p>
                  </a:txBody>
                  <a:tcPr marL="36000" marR="0" marT="18000" marB="18000" vert="vert27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Baa1, Baa2, Baa3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BBB+, BBB, BBB-</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BBB+, BBB, BBB-</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mn-lt"/>
                        </a:rPr>
                        <a:t>Obligations have certain speculative characteristics and are subject to moderate credit risk.</a:t>
                      </a:r>
                    </a:p>
                    <a:p>
                      <a:pPr algn="l" fontAlgn="t"/>
                      <a:r>
                        <a:rPr lang="en-GB" sz="800" b="0" i="0" u="none" strike="noStrike" dirty="0">
                          <a:solidFill>
                            <a:srgbClr val="000000"/>
                          </a:solidFill>
                          <a:effectLst/>
                          <a:latin typeface="+mn-lt"/>
                        </a:rPr>
                        <a:t> </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0000">
                <a:tc>
                  <a:txBody>
                    <a:bodyPr/>
                    <a:lstStyle/>
                    <a:p>
                      <a:pPr algn="l" fontAlgn="ctr"/>
                      <a:r>
                        <a:rPr lang="en-GB" sz="800" b="0" i="0" u="none" strike="noStrike" dirty="0">
                          <a:solidFill>
                            <a:srgbClr val="000000"/>
                          </a:solidFill>
                          <a:effectLst/>
                          <a:latin typeface="Verlag Office"/>
                        </a:rPr>
                        <a:t> </a:t>
                      </a:r>
                    </a:p>
                  </a:txBody>
                  <a:tcPr marL="36000" marR="0" marT="18000" marB="18000" vert="vert27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7F6F2"/>
                    </a:solidFill>
                  </a:tcPr>
                </a:tc>
                <a:tc>
                  <a:txBody>
                    <a:bodyPr/>
                    <a:lstStyle/>
                    <a:p>
                      <a:pPr algn="l" fontAlgn="t"/>
                      <a:r>
                        <a:rPr lang="en-GB" sz="800" b="0" i="0" u="none" strike="noStrike" dirty="0">
                          <a:solidFill>
                            <a:srgbClr val="000000"/>
                          </a:solidFill>
                          <a:effectLst/>
                          <a:latin typeface="Verlag Office"/>
                        </a:rPr>
                        <a:t>Ba1, Ba2, Ba3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BB+, BB, BB-</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BB+, BB, BB-</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mn-lt"/>
                        </a:rPr>
                        <a:t>Obligations are subject to substantial credit risk. </a:t>
                      </a:r>
                    </a:p>
                    <a:p>
                      <a:pPr algn="l" fontAlgn="t"/>
                      <a:r>
                        <a:rPr lang="en-GB" sz="800" b="0" i="0" u="none" strike="noStrike" dirty="0">
                          <a:solidFill>
                            <a:srgbClr val="000000"/>
                          </a:solidFill>
                          <a:effectLst/>
                          <a:latin typeface="+mn-lt"/>
                        </a:rPr>
                        <a:t> </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0000">
                <a:tc>
                  <a:txBody>
                    <a:bodyPr/>
                    <a:lstStyle/>
                    <a:p>
                      <a:pPr algn="ctr" fontAlgn="b"/>
                      <a:r>
                        <a:rPr lang="en-GB" sz="800" b="0" i="0" u="none" strike="noStrike" dirty="0">
                          <a:solidFill>
                            <a:srgbClr val="000000"/>
                          </a:solidFill>
                          <a:effectLst/>
                          <a:latin typeface="Verlag Office"/>
                        </a:rPr>
                        <a:t>Non-</a:t>
                      </a:r>
                    </a:p>
                  </a:txBody>
                  <a:tcPr marL="36000" marR="0" marT="18000" marB="18000" anchor="b">
                    <a:lnL>
                      <a:noFill/>
                    </a:lnL>
                    <a:lnR w="6350" cap="flat" cmpd="sng" algn="ctr">
                      <a:solidFill>
                        <a:srgbClr val="000000"/>
                      </a:solidFill>
                      <a:prstDash val="solid"/>
                      <a:round/>
                      <a:headEnd type="none" w="med" len="med"/>
                      <a:tailEnd type="none" w="med" len="med"/>
                    </a:lnR>
                    <a:lnT>
                      <a:noFill/>
                    </a:lnT>
                    <a:lnB>
                      <a:noFill/>
                    </a:lnB>
                    <a:solidFill>
                      <a:srgbClr val="F7F6F2"/>
                    </a:solidFill>
                  </a:tcPr>
                </a:tc>
                <a:tc>
                  <a:txBody>
                    <a:bodyPr/>
                    <a:lstStyle/>
                    <a:p>
                      <a:pPr algn="l" fontAlgn="t"/>
                      <a:r>
                        <a:rPr lang="en-GB" sz="800" b="0" i="0" u="none" strike="noStrike" dirty="0">
                          <a:solidFill>
                            <a:srgbClr val="000000"/>
                          </a:solidFill>
                          <a:effectLst/>
                          <a:latin typeface="Verlag Office"/>
                        </a:rPr>
                        <a:t>B1, B2, B3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B+, B, B-</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B+, B, B-</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mn-lt"/>
                        </a:rPr>
                        <a:t>Obligations are speculative and subject to high credit risk.</a:t>
                      </a:r>
                    </a:p>
                    <a:p>
                      <a:pPr algn="l" fontAlgn="t"/>
                      <a:r>
                        <a:rPr lang="en-GB" sz="800" b="0" i="0" u="none" strike="noStrike" dirty="0">
                          <a:solidFill>
                            <a:srgbClr val="000000"/>
                          </a:solidFill>
                          <a:effectLst/>
                          <a:latin typeface="+mn-lt"/>
                        </a:rPr>
                        <a:t> </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0000">
                <a:tc>
                  <a:txBody>
                    <a:bodyPr/>
                    <a:lstStyle/>
                    <a:p>
                      <a:pPr algn="ctr" fontAlgn="t"/>
                      <a:r>
                        <a:rPr lang="en-GB" sz="800" b="0" i="0" u="none" strike="noStrike" dirty="0">
                          <a:solidFill>
                            <a:srgbClr val="000000"/>
                          </a:solidFill>
                          <a:effectLst/>
                          <a:latin typeface="Verlag Office"/>
                        </a:rPr>
                        <a:t>investment-</a:t>
                      </a:r>
                      <a:br>
                        <a:rPr lang="en-GB" sz="800" b="0" i="0" u="none" strike="noStrike" dirty="0">
                          <a:solidFill>
                            <a:srgbClr val="000000"/>
                          </a:solidFill>
                          <a:effectLst/>
                          <a:latin typeface="Verlag Office"/>
                        </a:rPr>
                      </a:br>
                      <a:r>
                        <a:rPr lang="en-GB" sz="800" b="0" i="0" u="none" strike="noStrike" dirty="0">
                          <a:solidFill>
                            <a:srgbClr val="000000"/>
                          </a:solidFill>
                          <a:effectLst/>
                          <a:latin typeface="Verlag Office"/>
                        </a:rPr>
                        <a:t>grade</a:t>
                      </a:r>
                    </a:p>
                  </a:txBody>
                  <a:tcPr marL="36000" marR="0" marT="18000" marB="18000">
                    <a:lnL>
                      <a:noFill/>
                    </a:lnL>
                    <a:lnR w="6350" cap="flat" cmpd="sng" algn="ctr">
                      <a:solidFill>
                        <a:srgbClr val="000000"/>
                      </a:solidFill>
                      <a:prstDash val="solid"/>
                      <a:round/>
                      <a:headEnd type="none" w="med" len="med"/>
                      <a:tailEnd type="none" w="med" len="med"/>
                    </a:lnR>
                    <a:lnT>
                      <a:noFill/>
                    </a:lnT>
                    <a:lnB>
                      <a:noFill/>
                    </a:lnB>
                    <a:solidFill>
                      <a:srgbClr val="F7F6F2"/>
                    </a:solidFill>
                  </a:tcPr>
                </a:tc>
                <a:tc>
                  <a:txBody>
                    <a:bodyPr/>
                    <a:lstStyle/>
                    <a:p>
                      <a:pPr algn="l" fontAlgn="t"/>
                      <a:r>
                        <a:rPr lang="en-GB" sz="800" b="0" i="0" u="none" strike="noStrike" dirty="0">
                          <a:solidFill>
                            <a:srgbClr val="000000"/>
                          </a:solidFill>
                          <a:effectLst/>
                          <a:latin typeface="Verlag Office"/>
                        </a:rPr>
                        <a:t>Caa1, Caa2, Caa3</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CCC+, CCC, CCC-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CCC+, CCC ,CCC-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mn-lt"/>
                        </a:rPr>
                        <a:t>Obligations are of poor standing and subject to very high credit risk.</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0000">
                <a:tc>
                  <a:txBody>
                    <a:bodyPr/>
                    <a:lstStyle/>
                    <a:p>
                      <a:pPr algn="l" fontAlgn="ctr"/>
                      <a:r>
                        <a:rPr lang="en-GB" sz="800" b="0" i="0" u="none" strike="noStrike" dirty="0">
                          <a:solidFill>
                            <a:srgbClr val="000000"/>
                          </a:solidFill>
                          <a:effectLst/>
                          <a:latin typeface="Verlag Office"/>
                        </a:rPr>
                        <a:t> </a:t>
                      </a:r>
                    </a:p>
                  </a:txBody>
                  <a:tcPr marL="36000" marR="0" marT="18000" marB="18000" vert="vert270" anchor="ctr">
                    <a:lnL>
                      <a:noFill/>
                    </a:lnL>
                    <a:lnR w="6350" cap="flat" cmpd="sng" algn="ctr">
                      <a:solidFill>
                        <a:srgbClr val="000000"/>
                      </a:solidFill>
                      <a:prstDash val="solid"/>
                      <a:round/>
                      <a:headEnd type="none" w="med" len="med"/>
                      <a:tailEnd type="none" w="med" len="med"/>
                    </a:lnR>
                    <a:lnT>
                      <a:noFill/>
                    </a:lnT>
                    <a:lnB>
                      <a:noFill/>
                    </a:lnB>
                    <a:solidFill>
                      <a:srgbClr val="F7F6F2"/>
                    </a:solidFill>
                  </a:tcPr>
                </a:tc>
                <a:tc>
                  <a:txBody>
                    <a:bodyPr/>
                    <a:lstStyle/>
                    <a:p>
                      <a:pPr algn="l" fontAlgn="t"/>
                      <a:r>
                        <a:rPr lang="en-GB" sz="800" b="0" i="0" u="none" strike="noStrike" dirty="0">
                          <a:solidFill>
                            <a:srgbClr val="000000"/>
                          </a:solidFill>
                          <a:effectLst/>
                          <a:latin typeface="Verlag Office"/>
                        </a:rPr>
                        <a:t>Ca</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CC, 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CC, 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mn-lt"/>
                        </a:rPr>
                        <a:t>Obligations are highly speculative and are likely in or close to default, with some prospect of recovery of principal and interest.</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0000">
                <a:tc>
                  <a:txBody>
                    <a:bodyPr/>
                    <a:lstStyle/>
                    <a:p>
                      <a:pPr algn="l" fontAlgn="ctr"/>
                      <a:r>
                        <a:rPr lang="en-GB" sz="800" b="0" i="0" u="none" strike="noStrike" dirty="0">
                          <a:solidFill>
                            <a:srgbClr val="000000"/>
                          </a:solidFill>
                          <a:effectLst/>
                          <a:latin typeface="Verlag Office"/>
                        </a:rPr>
                        <a:t> </a:t>
                      </a:r>
                    </a:p>
                  </a:txBody>
                  <a:tcPr marL="36000" marR="0" marT="18000" marB="18000" vert="vert27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C</a:t>
                      </a:r>
                    </a:p>
                  </a:txBody>
                  <a:tcPr marL="36000" marR="0" marT="18000" marB="1800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mn-lt"/>
                        </a:rPr>
                        <a:t>Obligations are typically in default, with little prospect of recovery of principal or interest.</a:t>
                      </a:r>
                    </a:p>
                    <a:p>
                      <a:pPr algn="l" fontAlgn="t"/>
                      <a:r>
                        <a:rPr lang="en-GB" sz="800" b="0" i="0" u="none" strike="noStrike" dirty="0">
                          <a:solidFill>
                            <a:srgbClr val="000000"/>
                          </a:solidFill>
                          <a:effectLst/>
                          <a:latin typeface="+mn-lt"/>
                        </a:rPr>
                        <a:t>  </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4448516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I_Metd_TA">
    <p:spTree>
      <p:nvGrpSpPr>
        <p:cNvPr id="1" name=""/>
        <p:cNvGrpSpPr/>
        <p:nvPr/>
      </p:nvGrpSpPr>
      <p:grpSpPr>
        <a:xfrm>
          <a:off x="0" y="0"/>
          <a:ext cx="0" cy="0"/>
          <a:chOff x="0" y="0"/>
          <a:chExt cx="0" cy="0"/>
        </a:xfrm>
      </p:grpSpPr>
      <p:sp>
        <p:nvSpPr>
          <p:cNvPr id="2" name="TextBox 1"/>
          <p:cNvSpPr txBox="1"/>
          <p:nvPr userDrawn="1"/>
        </p:nvSpPr>
        <p:spPr bwMode="gray">
          <a:xfrm>
            <a:off x="396079"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6093" y="709200"/>
            <a:ext cx="8352634"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Technical Analysis</a:t>
            </a:r>
          </a:p>
        </p:txBody>
      </p:sp>
      <p:graphicFrame>
        <p:nvGraphicFramePr>
          <p:cNvPr id="9" name="Table 8"/>
          <p:cNvGraphicFramePr>
            <a:graphicFrameLocks noGrp="1"/>
          </p:cNvGraphicFramePr>
          <p:nvPr userDrawn="1"/>
        </p:nvGraphicFramePr>
        <p:xfrm>
          <a:off x="396079" y="1480843"/>
          <a:ext cx="4031460" cy="3823876"/>
        </p:xfrm>
        <a:graphic>
          <a:graphicData uri="http://schemas.openxmlformats.org/drawingml/2006/table">
            <a:tbl>
              <a:tblPr/>
              <a:tblGrid>
                <a:gridCol w="447940">
                  <a:extLst>
                    <a:ext uri="{9D8B030D-6E8A-4147-A177-3AD203B41FA5}">
                      <a16:colId xmlns:a16="http://schemas.microsoft.com/office/drawing/2014/main" val="20000"/>
                    </a:ext>
                  </a:extLst>
                </a:gridCol>
                <a:gridCol w="895880">
                  <a:extLst>
                    <a:ext uri="{9D8B030D-6E8A-4147-A177-3AD203B41FA5}">
                      <a16:colId xmlns:a16="http://schemas.microsoft.com/office/drawing/2014/main" val="20001"/>
                    </a:ext>
                  </a:extLst>
                </a:gridCol>
                <a:gridCol w="447940">
                  <a:extLst>
                    <a:ext uri="{9D8B030D-6E8A-4147-A177-3AD203B41FA5}">
                      <a16:colId xmlns:a16="http://schemas.microsoft.com/office/drawing/2014/main" val="20002"/>
                    </a:ext>
                  </a:extLst>
                </a:gridCol>
                <a:gridCol w="895880">
                  <a:extLst>
                    <a:ext uri="{9D8B030D-6E8A-4147-A177-3AD203B41FA5}">
                      <a16:colId xmlns:a16="http://schemas.microsoft.com/office/drawing/2014/main" val="20003"/>
                    </a:ext>
                  </a:extLst>
                </a:gridCol>
                <a:gridCol w="447940">
                  <a:extLst>
                    <a:ext uri="{9D8B030D-6E8A-4147-A177-3AD203B41FA5}">
                      <a16:colId xmlns:a16="http://schemas.microsoft.com/office/drawing/2014/main" val="20004"/>
                    </a:ext>
                  </a:extLst>
                </a:gridCol>
                <a:gridCol w="895880">
                  <a:extLst>
                    <a:ext uri="{9D8B030D-6E8A-4147-A177-3AD203B41FA5}">
                      <a16:colId xmlns:a16="http://schemas.microsoft.com/office/drawing/2014/main" val="20005"/>
                    </a:ext>
                  </a:extLst>
                </a:gridCol>
              </a:tblGrid>
              <a:tr h="923630">
                <a:tc gridSpan="6">
                  <a:txBody>
                    <a:bodyPr/>
                    <a:lstStyle/>
                    <a:p>
                      <a:pPr algn="l" fontAlgn="t"/>
                      <a:r>
                        <a:rPr lang="en-GB" sz="800" b="0" i="0" u="none" strike="noStrike" dirty="0">
                          <a:solidFill>
                            <a:srgbClr val="000000"/>
                          </a:solidFill>
                          <a:effectLst/>
                          <a:latin typeface="Verlag Office"/>
                        </a:rPr>
                        <a:t>The information and opinions expressed were produced by Julius Baer Technical Analysis as of date of writing and are subject to change without notice. Julius Baer conducts primary technical analysis aimed at creating value through investment recommendations. Technical Analysis uses historic market prices in order to assess market conditions. The historic data is analysed by chart reading i.e. by following chart patterns and interpreting indicators calculated from historic price movements.</a:t>
                      </a:r>
                      <a:r>
                        <a:rPr lang="en-GB" sz="800" b="1" i="0" u="none" strike="noStrike" dirty="0">
                          <a:solidFill>
                            <a:srgbClr val="000000"/>
                          </a:solidFill>
                          <a:effectLst/>
                          <a:latin typeface="Verlag Office"/>
                        </a:rPr>
                        <a:t> </a:t>
                      </a:r>
                      <a:br>
                        <a:rPr lang="en-GB" sz="800" b="1" i="0" u="none" strike="noStrike" dirty="0">
                          <a:solidFill>
                            <a:srgbClr val="000000"/>
                          </a:solidFill>
                          <a:effectLst/>
                          <a:latin typeface="Verlag Office"/>
                        </a:rPr>
                      </a:br>
                      <a:r>
                        <a:rPr lang="en-GB" sz="800" b="1" i="0" u="none" strike="noStrike" dirty="0">
                          <a:solidFill>
                            <a:srgbClr val="000000"/>
                          </a:solidFill>
                          <a:effectLst/>
                          <a:latin typeface="Verlag Office"/>
                        </a:rPr>
                        <a:t>Technical Analysis may be inconsistent with and reach different conclusions to fundamental analysis</a:t>
                      </a:r>
                      <a:r>
                        <a:rPr lang="en-GB" sz="800" b="0" i="0" u="none" strike="noStrike" dirty="0">
                          <a:solidFill>
                            <a:srgbClr val="000000"/>
                          </a:solidFill>
                          <a:effectLst/>
                          <a:latin typeface="Verlag Office"/>
                        </a:rPr>
                        <a:t>.</a:t>
                      </a:r>
                      <a:r>
                        <a:rPr lang="en-GB" sz="800" b="1" i="0" u="none" strike="noStrike" dirty="0">
                          <a:solidFill>
                            <a:srgbClr val="000000"/>
                          </a:solidFill>
                          <a:effectLst/>
                          <a:latin typeface="Verlag Office"/>
                        </a:rPr>
                        <a:t> It may vary at any time </a:t>
                      </a:r>
                      <a:r>
                        <a:rPr lang="en-GB" sz="800" b="0" i="0" u="none" strike="noStrike" dirty="0">
                          <a:solidFill>
                            <a:srgbClr val="000000"/>
                          </a:solidFill>
                          <a:effectLst/>
                          <a:latin typeface="Verlag Office"/>
                        </a:rPr>
                        <a:t>due to the different tools used to assess market conditions and recommendations. Besides individual investment recommendations, Technical Analysis also publishes technical indicator readings, which are mechanically calculated and only provide additional information to large sets of data, and are not intended as investment recommendations. These tables show current trends on an absolute price or relative basis using up, flat and downward pointing arrows. At the same time, support and resistance levels might be displayed which are calculated using Bollinger Bands.</a:t>
                      </a:r>
                      <a:br>
                        <a:rPr lang="en-GB" sz="800" b="0" i="0" u="none" strike="noStrike" dirty="0">
                          <a:solidFill>
                            <a:srgbClr val="000000"/>
                          </a:solidFill>
                          <a:effectLst/>
                          <a:latin typeface="Verlag Office"/>
                        </a:rPr>
                      </a:br>
                      <a:r>
                        <a:rPr lang="en-GB" sz="800" b="0" i="0" u="none" strike="noStrike" dirty="0">
                          <a:solidFill>
                            <a:srgbClr val="000000"/>
                          </a:solidFill>
                          <a:effectLst/>
                          <a:latin typeface="Verlag Office"/>
                        </a:rPr>
                        <a:t> </a:t>
                      </a:r>
                    </a:p>
                  </a:txBody>
                  <a:tcPr marL="0" marR="0" marT="0" marB="0">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1"/>
                  </a:ext>
                </a:extLst>
              </a:tr>
              <a:tr h="153938">
                <a:tc gridSpan="6">
                  <a:txBody>
                    <a:bodyPr/>
                    <a:lstStyle/>
                    <a:p>
                      <a:pPr algn="l" fontAlgn="t"/>
                      <a:r>
                        <a:rPr lang="en-GB" sz="900" b="0" i="0" u="none" strike="noStrike" dirty="0">
                          <a:solidFill>
                            <a:srgbClr val="001489"/>
                          </a:solidFill>
                          <a:effectLst/>
                          <a:latin typeface="Verlag Office"/>
                        </a:rPr>
                        <a:t>Frequently used abbreviations</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2"/>
                  </a:ext>
                </a:extLst>
              </a:tr>
              <a:tr h="180000">
                <a:tc>
                  <a:txBody>
                    <a:bodyPr/>
                    <a:lstStyle/>
                    <a:p>
                      <a:pPr algn="l" fontAlgn="t"/>
                      <a:r>
                        <a:rPr lang="en-GB" sz="800" b="0" i="0" u="none" strike="noStrike" dirty="0">
                          <a:solidFill>
                            <a:srgbClr val="000000"/>
                          </a:solidFill>
                          <a:effectLst/>
                          <a:latin typeface="Verlag Office"/>
                        </a:rPr>
                        <a:t>C</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Closing price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H</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High price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L</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Low price</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t"/>
                      <a:r>
                        <a:rPr lang="en-GB" sz="800" b="0" i="0" u="none" strike="noStrike" dirty="0">
                          <a:solidFill>
                            <a:srgbClr val="000000"/>
                          </a:solidFill>
                          <a:effectLst/>
                          <a:latin typeface="Verlag Office"/>
                        </a:rPr>
                        <a:t>ST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Short-term (2-8 weeks)</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MT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Medium-term (8-26 weeks)</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dirty="0">
                          <a:solidFill>
                            <a:srgbClr val="000000"/>
                          </a:solidFill>
                          <a:effectLst/>
                          <a:latin typeface="Verlag Office"/>
                        </a:rPr>
                        <a:t>LT</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Long-term (&gt; 26 weeks)</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000">
                <a:tc>
                  <a:txBody>
                    <a:bodyPr/>
                    <a:lstStyle/>
                    <a:p>
                      <a:pPr algn="l" fontAlgn="t"/>
                      <a:r>
                        <a:rPr lang="en-GB" sz="800" b="0" i="0" u="none" strike="noStrike" dirty="0">
                          <a:solidFill>
                            <a:srgbClr val="000000"/>
                          </a:solidFill>
                          <a:effectLst/>
                          <a:latin typeface="Verlag Office"/>
                        </a:rPr>
                        <a:t>MAV</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gridSpan="5">
                  <a:txBody>
                    <a:bodyPr/>
                    <a:lstStyle/>
                    <a:p>
                      <a:pPr algn="l" fontAlgn="t"/>
                      <a:r>
                        <a:rPr lang="en-GB" sz="800" b="0" i="0" u="none" strike="noStrike" dirty="0">
                          <a:solidFill>
                            <a:srgbClr val="000000"/>
                          </a:solidFill>
                          <a:effectLst/>
                          <a:latin typeface="Verlag Office"/>
                        </a:rPr>
                        <a:t>Moving average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5"/>
                  </a:ext>
                </a:extLst>
              </a:tr>
              <a:tr h="180000">
                <a:tc>
                  <a:txBody>
                    <a:bodyPr/>
                    <a:lstStyle/>
                    <a:p>
                      <a:pPr algn="l" fontAlgn="t"/>
                      <a:r>
                        <a:rPr lang="en-GB" sz="800" b="0" i="0" u="none" strike="noStrike" dirty="0" err="1">
                          <a:solidFill>
                            <a:srgbClr val="000000"/>
                          </a:solidFill>
                          <a:effectLst/>
                          <a:latin typeface="Verlag Office"/>
                        </a:rPr>
                        <a:t>Bolling-erband</a:t>
                      </a:r>
                      <a:endParaRPr lang="en-GB" sz="800" b="0" i="0" u="none" strike="noStrike" dirty="0">
                        <a:solidFill>
                          <a:srgbClr val="000000"/>
                        </a:solidFill>
                        <a:effectLst/>
                        <a:latin typeface="Verlag Office"/>
                      </a:endParaRP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gridSpan="5">
                  <a:txBody>
                    <a:bodyPr/>
                    <a:lstStyle/>
                    <a:p>
                      <a:pPr algn="l" fontAlgn="t"/>
                      <a:r>
                        <a:rPr lang="en-GB" sz="800" b="0" i="0" u="none" strike="noStrike" dirty="0">
                          <a:solidFill>
                            <a:srgbClr val="000000"/>
                          </a:solidFill>
                          <a:effectLst/>
                          <a:latin typeface="Verlag Office"/>
                        </a:rPr>
                        <a:t>The middle Bollinger band is a 20 day simple moving average, the higher and lower bands are calculated as a 20-day simple moving average plus or minus two standard deviations on a 20-day period.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6"/>
                  </a:ext>
                </a:extLst>
              </a:tr>
              <a:tr h="180000">
                <a:tc>
                  <a:txBody>
                    <a:bodyPr/>
                    <a:lstStyle/>
                    <a:p>
                      <a:pPr algn="l" fontAlgn="t"/>
                      <a:r>
                        <a:rPr lang="en-GB" sz="800" b="0" i="0" u="none" strike="noStrike" dirty="0">
                          <a:solidFill>
                            <a:srgbClr val="000000"/>
                          </a:solidFill>
                          <a:effectLst/>
                          <a:latin typeface="Verlag Office"/>
                        </a:rPr>
                        <a:t>Mo-men-tum</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gridSpan="5">
                  <a:txBody>
                    <a:bodyPr/>
                    <a:lstStyle/>
                    <a:p>
                      <a:pPr algn="l" fontAlgn="t"/>
                      <a:r>
                        <a:rPr lang="en-GB" sz="800" b="0" i="0" u="none" strike="noStrike" dirty="0">
                          <a:solidFill>
                            <a:srgbClr val="000000"/>
                          </a:solidFill>
                          <a:effectLst/>
                          <a:latin typeface="Verlag Office"/>
                        </a:rPr>
                        <a:t>Momentum is derived from different rate of change calculations based on the underlying instrument.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7"/>
                  </a:ext>
                </a:extLst>
              </a:tr>
              <a:tr h="153938">
                <a:tc gridSpan="6">
                  <a:txBody>
                    <a:bodyPr/>
                    <a:lstStyle/>
                    <a:p>
                      <a:pPr algn="l" fontAlgn="t"/>
                      <a:r>
                        <a:rPr lang="en-GB" sz="800" b="0" i="0" u="none" strike="noStrike" dirty="0">
                          <a:solidFill>
                            <a:srgbClr val="000000"/>
                          </a:solidFill>
                          <a:effectLst/>
                          <a:latin typeface="Verlag Office"/>
                        </a:rPr>
                        <a:t> </a:t>
                      </a:r>
                    </a:p>
                  </a:txBody>
                  <a:tcPr marL="0" marR="0" marT="0"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0009"/>
                  </a:ext>
                </a:extLst>
              </a:tr>
            </a:tbl>
          </a:graphicData>
        </a:graphic>
      </p:graphicFrame>
      <p:graphicFrame>
        <p:nvGraphicFramePr>
          <p:cNvPr id="7" name="Table 6"/>
          <p:cNvGraphicFramePr>
            <a:graphicFrameLocks noGrp="1"/>
          </p:cNvGraphicFramePr>
          <p:nvPr userDrawn="1"/>
        </p:nvGraphicFramePr>
        <p:xfrm>
          <a:off x="4724555" y="1480845"/>
          <a:ext cx="4024157" cy="2815197"/>
        </p:xfrm>
        <a:graphic>
          <a:graphicData uri="http://schemas.openxmlformats.org/drawingml/2006/table">
            <a:tbl>
              <a:tblPr/>
              <a:tblGrid>
                <a:gridCol w="447129">
                  <a:extLst>
                    <a:ext uri="{9D8B030D-6E8A-4147-A177-3AD203B41FA5}">
                      <a16:colId xmlns:a16="http://schemas.microsoft.com/office/drawing/2014/main" val="20000"/>
                    </a:ext>
                  </a:extLst>
                </a:gridCol>
                <a:gridCol w="3577028">
                  <a:extLst>
                    <a:ext uri="{9D8B030D-6E8A-4147-A177-3AD203B41FA5}">
                      <a16:colId xmlns:a16="http://schemas.microsoft.com/office/drawing/2014/main" val="20001"/>
                    </a:ext>
                  </a:extLst>
                </a:gridCol>
              </a:tblGrid>
              <a:tr h="153938">
                <a:tc gridSpan="2">
                  <a:txBody>
                    <a:bodyPr/>
                    <a:lstStyle/>
                    <a:p>
                      <a:pPr algn="l" fontAlgn="t"/>
                      <a:r>
                        <a:rPr lang="en-GB" sz="900" b="0" i="0" u="none" strike="noStrike" dirty="0">
                          <a:solidFill>
                            <a:srgbClr val="001489"/>
                          </a:solidFill>
                          <a:effectLst/>
                          <a:latin typeface="Verlag Office"/>
                        </a:rPr>
                        <a:t>Rating system for global technical analysis (absolute)</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10"/>
                  </a:ext>
                </a:extLst>
              </a:tr>
              <a:tr h="180000">
                <a:tc>
                  <a:txBody>
                    <a:bodyPr/>
                    <a:lstStyle/>
                    <a:p>
                      <a:pPr algn="l" fontAlgn="t"/>
                      <a:r>
                        <a:rPr lang="en-GB" sz="800" b="0" i="0" u="none" strike="noStrike" dirty="0">
                          <a:solidFill>
                            <a:srgbClr val="000000"/>
                          </a:solidFill>
                          <a:effectLst/>
                          <a:latin typeface="Verlag Office"/>
                        </a:rPr>
                        <a:t>Buy</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advance by at least 10%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0000">
                <a:tc>
                  <a:txBody>
                    <a:bodyPr/>
                    <a:lstStyle/>
                    <a:p>
                      <a:pPr algn="l" fontAlgn="t"/>
                      <a:r>
                        <a:rPr lang="en-GB" sz="800" b="0" i="0" u="none" strike="noStrike" dirty="0">
                          <a:solidFill>
                            <a:srgbClr val="000000"/>
                          </a:solidFill>
                          <a:effectLst/>
                          <a:latin typeface="Verlag Office"/>
                        </a:rPr>
                        <a:t>Hold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perform in line (±5%)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0000">
                <a:tc>
                  <a:txBody>
                    <a:bodyPr/>
                    <a:lstStyle/>
                    <a:p>
                      <a:pPr algn="l" fontAlgn="t"/>
                      <a:r>
                        <a:rPr lang="en-GB" sz="800" b="0" i="0" u="none" strike="noStrike" dirty="0">
                          <a:solidFill>
                            <a:srgbClr val="000000"/>
                          </a:solidFill>
                          <a:effectLst/>
                          <a:latin typeface="Verlag Office"/>
                        </a:rPr>
                        <a:t>Reduce</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decline by at least 10%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3938">
                <a:tc gridSpan="2">
                  <a:txBody>
                    <a:bodyPr/>
                    <a:lstStyle/>
                    <a:p>
                      <a:pPr algn="l" fontAlgn="ctr"/>
                      <a:r>
                        <a:rPr lang="en-GB" sz="800" b="0" i="0" u="none" strike="noStrike" dirty="0">
                          <a:solidFill>
                            <a:srgbClr val="000000"/>
                          </a:solidFill>
                          <a:effectLst/>
                          <a:latin typeface="Verlag Office"/>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de-CH"/>
                    </a:p>
                  </a:txBody>
                  <a:tcPr/>
                </a:tc>
                <a:extLst>
                  <a:ext uri="{0D108BD9-81ED-4DB2-BD59-A6C34878D82A}">
                    <a16:rowId xmlns:a16="http://schemas.microsoft.com/office/drawing/2014/main" val="10014"/>
                  </a:ext>
                </a:extLst>
              </a:tr>
              <a:tr h="153938">
                <a:tc gridSpan="2">
                  <a:txBody>
                    <a:bodyPr/>
                    <a:lstStyle/>
                    <a:p>
                      <a:pPr algn="l" fontAlgn="t"/>
                      <a:r>
                        <a:rPr lang="en-GB" sz="900" b="0" i="0" u="none" strike="noStrike" dirty="0">
                          <a:solidFill>
                            <a:srgbClr val="001489"/>
                          </a:solidFill>
                          <a:effectLst/>
                          <a:latin typeface="Verlag Office"/>
                        </a:rPr>
                        <a:t>Rating system for global technical analysis (relative)</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15"/>
                  </a:ext>
                </a:extLst>
              </a:tr>
              <a:tr h="180000">
                <a:tc>
                  <a:txBody>
                    <a:bodyPr/>
                    <a:lstStyle/>
                    <a:p>
                      <a:pPr algn="l" fontAlgn="t"/>
                      <a:r>
                        <a:rPr lang="en-GB" sz="800" b="0" i="0" u="none" strike="noStrike" dirty="0">
                          <a:solidFill>
                            <a:srgbClr val="000000"/>
                          </a:solidFill>
                          <a:effectLst/>
                          <a:latin typeface="Verlag Office"/>
                        </a:rPr>
                        <a:t>Over-weight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outperform its benchmark by at least 5%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0000">
                <a:tc>
                  <a:txBody>
                    <a:bodyPr/>
                    <a:lstStyle/>
                    <a:p>
                      <a:pPr algn="l" fontAlgn="t"/>
                      <a:r>
                        <a:rPr lang="en-GB" sz="800" b="0" i="0" u="none" strike="noStrike" dirty="0">
                          <a:solidFill>
                            <a:srgbClr val="000000"/>
                          </a:solidFill>
                          <a:effectLst/>
                          <a:latin typeface="Verlag Office"/>
                        </a:rPr>
                        <a:t>Neutral</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perform in line (±5%) against its benchmark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80000">
                <a:tc>
                  <a:txBody>
                    <a:bodyPr/>
                    <a:lstStyle/>
                    <a:p>
                      <a:pPr algn="l" fontAlgn="t"/>
                      <a:r>
                        <a:rPr lang="en-GB" sz="800" b="0" i="0" u="none" strike="noStrike" dirty="0">
                          <a:solidFill>
                            <a:srgbClr val="000000"/>
                          </a:solidFill>
                          <a:effectLst/>
                          <a:latin typeface="Verlag Office"/>
                        </a:rPr>
                        <a:t>Under-weight</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6F2"/>
                    </a:solidFill>
                  </a:tcPr>
                </a:tc>
                <a:tc>
                  <a:txBody>
                    <a:bodyPr/>
                    <a:lstStyle/>
                    <a:p>
                      <a:pPr algn="l" fontAlgn="t"/>
                      <a:r>
                        <a:rPr lang="en-GB" sz="800" b="0" i="0" u="none" strike="noStrike" dirty="0">
                          <a:solidFill>
                            <a:srgbClr val="000000"/>
                          </a:solidFill>
                          <a:effectLst/>
                          <a:latin typeface="Verlag Office"/>
                        </a:rPr>
                        <a:t>Expected to underperform its benchmark by at least 5% in the coming 3-12 months, unless otherwise stated.</a:t>
                      </a:r>
                    </a:p>
                  </a:txBody>
                  <a:tcPr marL="36000" marR="0" marT="18000" marB="1800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53938">
                <a:tc gridSpan="2">
                  <a:txBody>
                    <a:bodyPr/>
                    <a:lstStyle/>
                    <a:p>
                      <a:pPr algn="l" fontAlgn="ctr"/>
                      <a:r>
                        <a:rPr lang="en-GB" sz="800" b="0" i="0" u="none" strike="noStrike" dirty="0">
                          <a:solidFill>
                            <a:srgbClr val="000000"/>
                          </a:solidFill>
                          <a:effectLst/>
                          <a:latin typeface="Verlag Office"/>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de-CH"/>
                    </a:p>
                  </a:txBody>
                  <a:tcPr/>
                </a:tc>
                <a:extLst>
                  <a:ext uri="{0D108BD9-81ED-4DB2-BD59-A6C34878D82A}">
                    <a16:rowId xmlns:a16="http://schemas.microsoft.com/office/drawing/2014/main" val="10019"/>
                  </a:ext>
                </a:extLst>
              </a:tr>
              <a:tr h="154645">
                <a:tc gridSpan="2">
                  <a:txBody>
                    <a:bodyPr/>
                    <a:lstStyle/>
                    <a:p>
                      <a:pPr algn="l" fontAlgn="t"/>
                      <a:r>
                        <a:rPr lang="en-GB" sz="900" b="0" i="0" u="none" strike="noStrike" kern="1200" dirty="0">
                          <a:solidFill>
                            <a:srgbClr val="001489"/>
                          </a:solidFill>
                          <a:effectLst/>
                          <a:latin typeface="Verlag Office"/>
                          <a:ea typeface="+mn-ea"/>
                          <a:cs typeface="+mn-cs"/>
                        </a:rPr>
                        <a:t>Technical analysis recommendation history</a:t>
                      </a:r>
                    </a:p>
                  </a:txBody>
                  <a:tcPr marL="0" marR="0" marT="0" marB="0">
                    <a:lnL>
                      <a:noFill/>
                    </a:lnL>
                    <a:lnR>
                      <a:noFill/>
                    </a:lnR>
                    <a:lnT>
                      <a:noFill/>
                    </a:lnT>
                    <a:lnB>
                      <a:noFill/>
                    </a:lnB>
                  </a:tcPr>
                </a:tc>
                <a:tc hMerge="1">
                  <a:txBody>
                    <a:bodyPr/>
                    <a:lstStyle/>
                    <a:p>
                      <a:endParaRPr lang="de-CH"/>
                    </a:p>
                  </a:txBody>
                  <a:tcPr/>
                </a:tc>
                <a:extLst>
                  <a:ext uri="{0D108BD9-81ED-4DB2-BD59-A6C34878D82A}">
                    <a16:rowId xmlns:a16="http://schemas.microsoft.com/office/drawing/2014/main" val="2128443727"/>
                  </a:ext>
                </a:extLst>
              </a:tr>
              <a:tr h="154645">
                <a:tc gridSpan="2">
                  <a:txBody>
                    <a:bodyPr/>
                    <a:lstStyle/>
                    <a:p>
                      <a:pPr algn="l" fontAlgn="t"/>
                      <a:r>
                        <a:rPr lang="en-GB" sz="800" b="0" i="0" u="none" strike="noStrike" dirty="0">
                          <a:solidFill>
                            <a:schemeClr val="tx1"/>
                          </a:solidFill>
                          <a:effectLst/>
                          <a:latin typeface="Verlag Office"/>
                        </a:rPr>
                        <a:t>For the history of Technical Analysis equity recommendations over the previous 12 months please view the document at:</a:t>
                      </a:r>
                      <a:br>
                        <a:rPr lang="en-GB" sz="800" b="0" i="0" u="none" strike="noStrike" dirty="0">
                          <a:solidFill>
                            <a:srgbClr val="000000"/>
                          </a:solidFill>
                          <a:effectLst/>
                          <a:latin typeface="Verlag Office"/>
                        </a:rPr>
                      </a:br>
                      <a:r>
                        <a:rPr lang="en-GB" sz="800" b="0" i="0" u="sng" strike="noStrike" dirty="0">
                          <a:solidFill>
                            <a:srgbClr val="007FA3"/>
                          </a:solidFill>
                          <a:effectLst/>
                          <a:latin typeface="Verlag Office"/>
                        </a:rPr>
                        <a:t>http://www.juliusbaer.com/tech-analysis-recom-history</a:t>
                      </a:r>
                      <a:endParaRPr lang="en-GB" sz="800" b="0" i="0" u="none" strike="noStrike" dirty="0">
                        <a:solidFill>
                          <a:srgbClr val="000000"/>
                        </a:solidFill>
                        <a:effectLst/>
                        <a:latin typeface="Verlag Office"/>
                      </a:endParaRPr>
                    </a:p>
                  </a:txBody>
                  <a:tcPr marL="0" marR="0" marT="0" marB="0">
                    <a:lnL>
                      <a:noFill/>
                    </a:lnL>
                    <a:lnR>
                      <a:noFill/>
                    </a:lnR>
                    <a:lnT>
                      <a:noFill/>
                    </a:lnT>
                    <a:lnB>
                      <a:noFill/>
                    </a:lnB>
                  </a:tcPr>
                </a:tc>
                <a:tc hMerge="1">
                  <a:txBody>
                    <a:bodyPr/>
                    <a:lstStyle/>
                    <a:p>
                      <a:endParaRPr lang="de-CH"/>
                    </a:p>
                  </a:txBody>
                  <a:tcPr/>
                </a:tc>
                <a:extLst>
                  <a:ext uri="{0D108BD9-81ED-4DB2-BD59-A6C34878D82A}">
                    <a16:rowId xmlns:a16="http://schemas.microsoft.com/office/drawing/2014/main" val="10020"/>
                  </a:ext>
                </a:extLst>
              </a:tr>
            </a:tbl>
          </a:graphicData>
        </a:graphic>
      </p:graphicFrame>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6285857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I_Discl_1-2">
    <p:spTree>
      <p:nvGrpSpPr>
        <p:cNvPr id="1" name=""/>
        <p:cNvGrpSpPr/>
        <p:nvPr/>
      </p:nvGrpSpPr>
      <p:grpSpPr>
        <a:xfrm>
          <a:off x="0" y="0"/>
          <a:ext cx="0" cy="0"/>
          <a:chOff x="0" y="0"/>
          <a:chExt cx="0" cy="0"/>
        </a:xfrm>
      </p:grpSpPr>
      <p:sp>
        <p:nvSpPr>
          <p:cNvPr id="7" name="TextBox 6"/>
          <p:cNvSpPr txBox="1"/>
          <p:nvPr userDrawn="1"/>
        </p:nvSpPr>
        <p:spPr>
          <a:xfrm>
            <a:off x="396082" y="1485902"/>
            <a:ext cx="8352632"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solidFill>
                  <a:schemeClr val="tx1"/>
                </a:solidFill>
              </a:rPr>
              <a:t>General: </a:t>
            </a:r>
            <a:r>
              <a:rPr lang="en-GB" sz="800" b="0" noProof="0" dirty="0">
                <a:solidFill>
                  <a:schemeClr val="tx1"/>
                </a:solidFill>
              </a:rPr>
              <a:t>The information and opinions expressed in this publication were produced as of the date of writing and are subject to change without notice. This publication is intended for information purposes only and does not constitute an offer or an invitation by, or on behalf of, Julius Baer to buy or sell any securities or related financial instruments or to participate in any particular trading strategy in any jurisdiction. Opinions and comments of the authors reflect their current views, but not necessarily of other Julius Baer entities or any other third party. Other Julius Baer entities may have issued, and may in the future issue, other publications that are inconsistent with, and reach different conclusions from, the information presented in this publication. Julius Baer assumes no obligation to ensure that such other publications are brought to the attention of any recipient of this publication. </a:t>
            </a:r>
            <a:br>
              <a:rPr lang="en-GB" sz="800" b="0" noProof="0" dirty="0">
                <a:solidFill>
                  <a:schemeClr val="tx1"/>
                </a:solidFill>
              </a:rPr>
            </a:br>
            <a:r>
              <a:rPr lang="en-GB" sz="800" b="1" noProof="0" dirty="0"/>
              <a:t>Suitability: </a:t>
            </a:r>
            <a:r>
              <a:rPr lang="en-GB" sz="800" noProof="0" dirty="0"/>
              <a:t>Investments in the asset classes mentioned in this publication may not be suitable for all recipients. This publication has been prepared without taking account of the objectives, financial situation or needs of any particular investor. Before entering into any transaction, investors should consider the suitability of the transaction to individual circumstances and objectives. Any investment or trading or other decision should only be made by the client after a thorough reading of the relevant product term sheet, subscription agreement, information memorandum, prospectus or other offering document relating to the issue of the securities or other financial instruments. This publication should not be read in isolation without reference to the full research report (if available) which may be provided upon request. Nothing in this publication constitutes investment, legal, accounting or tax advice, or a representation that any investment or strategy is suitable or appropriate to individual circumstances, or otherwise constitutes a personal recommendation to any specific investor. Any references to a particular tax treatment depend on the individual circumstances of each investor and may be subject to change in the future. Julius Baer recommends that investors independently assess, with a professional advisor, the specific financial risks as well as legal, regulatory, credit, tax and accounting consequences. </a:t>
            </a:r>
            <a:br>
              <a:rPr lang="en-GB" sz="800" noProof="0" dirty="0"/>
            </a:br>
            <a:r>
              <a:rPr lang="en-GB" sz="800" b="1" noProof="0" dirty="0"/>
              <a:t>Information / forecasts referred to: </a:t>
            </a:r>
            <a:r>
              <a:rPr lang="en-GB" sz="800" noProof="0" dirty="0"/>
              <a:t>Although the information and data herein are obtained from sources believed to be reliable, no representation is made that the information is accurate or complete. In particular, the information provided in this publication may not cover all material information on the financial instruments or issuers of such instruments. Bank Julius Baer &amp; Co. Ltd., its subsidiaries and affiliated companies do not accept liability for any loss arising from the use of this publication. Important sources for the production of this publication are e.g. national and international media, information services (e.g. Thomson Reuters, Bloomberg Finance L.P.), publicly available databases, economic journals and newspapers (e.g. Financial Times, Wall Street Journal), publicly available company information, publications of rating agencies. Ratings and appraisals contained in this publication are clearly marked as such. All information and data used for this publication relate to past or present circumstances and may change at any time without prior notice. Statements contained in this publication regarding financial instruments or issuers of financial instruments relate to the time of the production of this publication. Such statements are based on a multitude of factors which are subject to continuous change. A statement contained in this publication may, thus, become inaccurate without this being published. Potential risk regarding statements and expectations expressed in this publication may result from issuer specific and general (e.g. political, economic, market, etc.) developments. </a:t>
            </a:r>
            <a:br>
              <a:rPr lang="en-GB" sz="800" noProof="0" dirty="0"/>
            </a:br>
            <a:r>
              <a:rPr lang="en-GB" sz="800" b="1" noProof="0" dirty="0"/>
              <a:t>Risk: </a:t>
            </a:r>
            <a:r>
              <a:rPr lang="en-GB" sz="800" noProof="0" dirty="0"/>
              <a:t>The price and value of, and income from investments in any asset class mentioned in this publication may fall as well as rise and investors may not get back the amount invested. Risks involved in any asset class mentioned in this publication may include but are not necessarily limited to market risks, credit risks, currency risks, political risks and economic risks. Investments in emerging markets are speculative and may be considerably more volatile than investments in established markets. </a:t>
            </a:r>
            <a:r>
              <a:rPr lang="en-GB" sz="800" b="1" noProof="0" dirty="0"/>
              <a:t>Past performance is not a reliable indicator of future results. Performance forecasts are not a reliable indicator of future performance. The Julius Baer fixed-income ratings apply exclusively to bonds of the specific issuer ranked senior unsecured or higher. They are therefore not valid for debentures junior to the mentioned ranking unless mentioned explicitly. </a:t>
            </a:r>
            <a:r>
              <a:rPr lang="en-GB" sz="800" noProof="0" dirty="0"/>
              <a:t>Particular risks in connection with specific investments featured in this publication are disclosed prominently hereinabove in the text of this publication. Any investment should only be made after a thorough reading of the current prospectuses and/or other documentation/information available. </a:t>
            </a:r>
            <a:br>
              <a:rPr lang="en-GB" sz="800" noProof="0" dirty="0"/>
            </a:br>
            <a:endParaRPr lang="en-GB" sz="800" noProof="0" dirty="0"/>
          </a:p>
        </p:txBody>
      </p:sp>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6095"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Julius Baer Disclaimer (1/2)</a:t>
            </a:r>
          </a:p>
        </p:txBody>
      </p:sp>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99457905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Offering 33/66 (Tab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a:t>Investment Promotion &amp; Solutions</a:t>
            </a:r>
            <a:endParaRPr lang="en-GB" dirty="0"/>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12" name="Textplatzhalter 11">
            <a:extLst>
              <a:ext uri="{FF2B5EF4-FFF2-40B4-BE49-F238E27FC236}">
                <a16:creationId xmlns:a16="http://schemas.microsoft.com/office/drawing/2014/main" id="{3760F6AE-0B0E-43DE-9122-427C956E1B72}"/>
              </a:ext>
            </a:extLst>
          </p:cNvPr>
          <p:cNvSpPr>
            <a:spLocks noGrp="1"/>
          </p:cNvSpPr>
          <p:nvPr>
            <p:ph type="body" sz="quarter" idx="17" hasCustomPrompt="1"/>
          </p:nvPr>
        </p:nvSpPr>
        <p:spPr>
          <a:xfrm>
            <a:off x="395289" y="5842000"/>
            <a:ext cx="4176713" cy="395288"/>
          </a:xfrm>
        </p:spPr>
        <p:txBody>
          <a:bodyPr anchor="b" anchorCtr="0"/>
          <a:lstStyle>
            <a:lvl1pPr>
              <a:lnSpc>
                <a:spcPts val="1100"/>
              </a:lnSpc>
              <a:spcAft>
                <a:spcPts val="0"/>
              </a:spcAft>
              <a:defRPr sz="800" cap="none" baseline="0">
                <a:solidFill>
                  <a:srgbClr val="001489"/>
                </a:solidFill>
              </a:defRPr>
            </a:lvl1pPr>
          </a:lstStyle>
          <a:p>
            <a:pPr lvl="0"/>
            <a:r>
              <a:rPr lang="de-DE" dirty="0"/>
              <a:t>Source</a:t>
            </a:r>
            <a:endParaRPr lang="en-GB" dirty="0"/>
          </a:p>
        </p:txBody>
      </p:sp>
      <p:cxnSp>
        <p:nvCxnSpPr>
          <p:cNvPr id="16" name="Gerader Verbinder 15">
            <a:extLst>
              <a:ext uri="{FF2B5EF4-FFF2-40B4-BE49-F238E27FC236}">
                <a16:creationId xmlns:a16="http://schemas.microsoft.com/office/drawing/2014/main" id="{E2AF6A40-3732-42AB-8E30-5039DA55E78F}"/>
              </a:ext>
            </a:extLst>
          </p:cNvPr>
          <p:cNvCxnSpPr>
            <a:cxnSpLocks/>
          </p:cNvCxnSpPr>
          <p:nvPr userDrawn="1"/>
        </p:nvCxnSpPr>
        <p:spPr>
          <a:xfrm>
            <a:off x="2773279" y="1808165"/>
            <a:ext cx="0" cy="4033837"/>
          </a:xfrm>
          <a:prstGeom prst="line">
            <a:avLst/>
          </a:prstGeom>
          <a:ln w="12700">
            <a:solidFill>
              <a:srgbClr val="B0AA7E"/>
            </a:solidFill>
          </a:ln>
        </p:spPr>
        <p:style>
          <a:lnRef idx="1">
            <a:schemeClr val="accent1"/>
          </a:lnRef>
          <a:fillRef idx="0">
            <a:schemeClr val="accent1"/>
          </a:fillRef>
          <a:effectRef idx="0">
            <a:schemeClr val="accent1"/>
          </a:effectRef>
          <a:fontRef idx="minor">
            <a:schemeClr val="tx1"/>
          </a:fontRef>
        </p:style>
      </p:cxnSp>
      <p:sp>
        <p:nvSpPr>
          <p:cNvPr id="15" name="Textplatzhalter 4">
            <a:extLst>
              <a:ext uri="{FF2B5EF4-FFF2-40B4-BE49-F238E27FC236}">
                <a16:creationId xmlns:a16="http://schemas.microsoft.com/office/drawing/2014/main" id="{EAC996AB-3229-4A0E-87C3-BD5A4560735E}"/>
              </a:ext>
            </a:extLst>
          </p:cNvPr>
          <p:cNvSpPr>
            <a:spLocks noGrp="1"/>
          </p:cNvSpPr>
          <p:nvPr>
            <p:ph type="body" sz="quarter" idx="19" hasCustomPrompt="1"/>
          </p:nvPr>
        </p:nvSpPr>
        <p:spPr>
          <a:xfrm>
            <a:off x="395288" y="1160465"/>
            <a:ext cx="8353425" cy="427037"/>
          </a:xfrm>
        </p:spPr>
        <p:txBody>
          <a:bodyPr/>
          <a:lstStyle>
            <a:lvl1pPr algn="ctr">
              <a:lnSpc>
                <a:spcPts val="1800"/>
              </a:lnSpc>
              <a:spcAft>
                <a:spcPts val="0"/>
              </a:spcAft>
              <a:defRPr sz="1200" cap="none" baseline="0">
                <a:solidFill>
                  <a:schemeClr val="tx1"/>
                </a:solidFill>
              </a:defRPr>
            </a:lvl1pPr>
          </a:lstStyle>
          <a:p>
            <a:pPr lvl="0"/>
            <a:r>
              <a:rPr lang="de-DE" dirty="0"/>
              <a:t>Lead/Title</a:t>
            </a:r>
            <a:endParaRPr lang="en-GB" dirty="0"/>
          </a:p>
        </p:txBody>
      </p:sp>
      <p:sp>
        <p:nvSpPr>
          <p:cNvPr id="17" name="Textplatzhalter 3">
            <a:extLst>
              <a:ext uri="{FF2B5EF4-FFF2-40B4-BE49-F238E27FC236}">
                <a16:creationId xmlns:a16="http://schemas.microsoft.com/office/drawing/2014/main" id="{38DFE846-38CB-4855-83A3-71C4E4E31B6D}"/>
              </a:ext>
            </a:extLst>
          </p:cNvPr>
          <p:cNvSpPr>
            <a:spLocks noGrp="1"/>
          </p:cNvSpPr>
          <p:nvPr>
            <p:ph type="body" sz="quarter" idx="20" hasCustomPrompt="1"/>
          </p:nvPr>
        </p:nvSpPr>
        <p:spPr>
          <a:xfrm>
            <a:off x="3132139" y="1808165"/>
            <a:ext cx="5615321" cy="196851"/>
          </a:xfrm>
        </p:spPr>
        <p:txBody>
          <a:bodyPr/>
          <a:lstStyle>
            <a:lvl1pPr marL="0" indent="0" algn="l">
              <a:tabLst>
                <a:tab pos="360000" algn="l"/>
              </a:tabLst>
              <a:defRPr/>
            </a:lvl1pPr>
            <a:lvl2pPr marL="0" indent="0" algn="l">
              <a:tabLst>
                <a:tab pos="360000" algn="l"/>
              </a:tabLst>
              <a:defRPr/>
            </a:lvl2pPr>
            <a:lvl3pPr marL="540000" algn="l">
              <a:tabLst>
                <a:tab pos="360000" algn="l"/>
              </a:tabLst>
              <a:defRPr/>
            </a:lvl3pPr>
            <a:lvl4pPr marL="720000" algn="l">
              <a:tabLst>
                <a:tab pos="360000" algn="l"/>
              </a:tabLst>
              <a:defRPr/>
            </a:lvl4pPr>
            <a:lvl5pPr marL="900000" algn="l">
              <a:tabLst>
                <a:tab pos="360000" algn="l"/>
              </a:tabLst>
              <a:defRPr/>
            </a:lvl5pPr>
          </a:lstStyle>
          <a:p>
            <a:pPr lvl="0"/>
            <a:r>
              <a:rPr lang="en-GB" dirty="0"/>
              <a:t>Heading</a:t>
            </a:r>
          </a:p>
        </p:txBody>
      </p:sp>
      <p:sp>
        <p:nvSpPr>
          <p:cNvPr id="18" name="Textplatzhalter 19">
            <a:extLst>
              <a:ext uri="{FF2B5EF4-FFF2-40B4-BE49-F238E27FC236}">
                <a16:creationId xmlns:a16="http://schemas.microsoft.com/office/drawing/2014/main" id="{4231B578-D7D2-479B-9DD7-AB80ADAD9DB7}"/>
              </a:ext>
            </a:extLst>
          </p:cNvPr>
          <p:cNvSpPr>
            <a:spLocks noGrp="1"/>
          </p:cNvSpPr>
          <p:nvPr>
            <p:ph type="body" sz="quarter" idx="21"/>
          </p:nvPr>
        </p:nvSpPr>
        <p:spPr>
          <a:xfrm>
            <a:off x="395288" y="1808165"/>
            <a:ext cx="2158993"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9" name="Textplatzhalter 19">
            <a:extLst>
              <a:ext uri="{FF2B5EF4-FFF2-40B4-BE49-F238E27FC236}">
                <a16:creationId xmlns:a16="http://schemas.microsoft.com/office/drawing/2014/main" id="{AE487652-DB8B-47A8-B2EC-91DAF737FF56}"/>
              </a:ext>
            </a:extLst>
          </p:cNvPr>
          <p:cNvSpPr>
            <a:spLocks noGrp="1"/>
          </p:cNvSpPr>
          <p:nvPr>
            <p:ph type="body" sz="quarter" idx="22"/>
          </p:nvPr>
        </p:nvSpPr>
        <p:spPr>
          <a:xfrm>
            <a:off x="395287" y="3464931"/>
            <a:ext cx="2158993" cy="15065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306498348"/>
      </p:ext>
    </p:extLst>
  </p:cSld>
  <p:clrMapOvr>
    <a:masterClrMapping/>
  </p:clrMapOvr>
  <p:extLst>
    <p:ext uri="{DCECCB84-F9BA-43D5-87BE-67443E8EF086}">
      <p15:sldGuideLst xmlns:p15="http://schemas.microsoft.com/office/powerpoint/2012/main">
        <p15:guide id="1" pos="1610" userDrawn="1">
          <p15:clr>
            <a:srgbClr val="5ACBF0"/>
          </p15:clr>
        </p15:guide>
        <p15:guide id="3" orient="horz" pos="2183" userDrawn="1">
          <p15:clr>
            <a:srgbClr val="5ACBF0"/>
          </p15:clr>
        </p15:guide>
        <p15:guide id="6" pos="5397"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_Discl_2-2">
    <p:spTree>
      <p:nvGrpSpPr>
        <p:cNvPr id="1" name=""/>
        <p:cNvGrpSpPr/>
        <p:nvPr/>
      </p:nvGrpSpPr>
      <p:grpSpPr>
        <a:xfrm>
          <a:off x="0" y="0"/>
          <a:ext cx="0" cy="0"/>
          <a:chOff x="0" y="0"/>
          <a:chExt cx="0" cy="0"/>
        </a:xfrm>
      </p:grpSpPr>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1"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t>Conflict of interest: </a:t>
            </a:r>
            <a:r>
              <a:rPr lang="en-GB" sz="800" noProof="0" dirty="0"/>
              <a:t>We are required to disclose important information about our interests and potential conflicts. In order to prevent conflicts of interest from adversely affecting the interests of its clients, Julius Baer has implemented the necessary organisational and administrative arrangements to manage conflicts of interests. Julius Baer's arrangements include putting in place information barriers that ensure the separation of its research departments from other areas of the business so that no other area of the business will know the contents of any planned research until the research has been distributed to clients. Adherence to these procedures is monitored by the Julius Baer Compliance Department. Unless explicitly stated in this publication, its information and analysis has not been disclosed to the issuer of the securities referred to herein or a Julius Baer entity before the publication has been published or disseminated.</a:t>
            </a:r>
            <a:br>
              <a:rPr lang="en-GB" sz="800" noProof="0" dirty="0"/>
            </a:br>
            <a:r>
              <a:rPr lang="en-GB" sz="800" noProof="0" dirty="0"/>
              <a:t>A Julius Baer entity may, to the extent permitted by law, participate or invest in other financing transactions with the issuer of the securities referred to herein, perform services or solicit business from such issuers, have a position or effect transactions in the securities or options thereof, have any other significant financial interest regarding the issuers of the securities referred to herein and/or may have done so in the past. For further information about our interest in the investments featured in this publication, see the company-specific disclosures above.</a:t>
            </a:r>
          </a:p>
        </p:txBody>
      </p:sp>
      <p:sp>
        <p:nvSpPr>
          <p:cNvPr id="8" name="Rectangle 7"/>
          <p:cNvSpPr/>
          <p:nvPr userDrawn="1"/>
        </p:nvSpPr>
        <p:spPr bwMode="gray">
          <a:xfrm>
            <a:off x="396096"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Julius Baer Disclaimer (2/2)</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529982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_Discl_1-2_Instr">
    <p:spTree>
      <p:nvGrpSpPr>
        <p:cNvPr id="1" name=""/>
        <p:cNvGrpSpPr/>
        <p:nvPr/>
      </p:nvGrpSpPr>
      <p:grpSpPr>
        <a:xfrm>
          <a:off x="0" y="0"/>
          <a:ext cx="0" cy="0"/>
          <a:chOff x="0" y="0"/>
          <a:chExt cx="0" cy="0"/>
        </a:xfrm>
      </p:grpSpPr>
      <p:sp>
        <p:nvSpPr>
          <p:cNvPr id="7" name="TextBox 6"/>
          <p:cNvSpPr txBox="1"/>
          <p:nvPr userDrawn="1"/>
        </p:nvSpPr>
        <p:spPr>
          <a:xfrm>
            <a:off x="396082" y="1485902"/>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t>General: </a:t>
            </a:r>
            <a:r>
              <a:rPr lang="en-GB" sz="800" noProof="0" dirty="0"/>
              <a:t>The information and opinions expressed in this publication were produced as of the date of writing and are subject to change without notice. This publication is intended for information purposes only and does not constitute an offer or an invitation by, or on behalf of, Julius Baer to buy or sell any securities or related financial instruments or to participate in any particular trading strategy in any jurisdiction. Opinions and comments of the authors reflect their current views, but not necessarily of other Julius Baer entities or any other third party. Other Julius Baer entities may have issued, and may in the future issue, other publications that are inconsistent with, and reach different conclusions from, the information presented in this publication. Julius Baer assumes no obligation to ensure that such other publications are brought to the attention of any recipient of this publication. </a:t>
            </a:r>
            <a:br>
              <a:rPr lang="en-GB" sz="800" noProof="0" dirty="0"/>
            </a:br>
            <a:r>
              <a:rPr lang="en-GB" sz="800" b="1" noProof="0" dirty="0"/>
              <a:t>Suitability: </a:t>
            </a:r>
            <a:r>
              <a:rPr lang="en-GB" sz="800" noProof="0" dirty="0"/>
              <a:t>Investments in the asset classes mentioned in this publication may not be suitable for all recipients. This publication has been prepared without taking account of the objectives, financial situation or needs of any particular investor. Before entering into any transaction, investors should consider the suitability of the transaction to individual circumstances and objectives. Any investment or trading or other decision should only be made by the client after a thorough reading of the relevant product term sheet, subscription agreement, information memorandum, prospectus or other offering document relating to the issue of the securities or other financial instruments. This publication should not be read in isolation without reference to the full research report (if available) which may be provided upon request. Nothing in this publication constitutes investment, legal, accounting or tax advice, or a representation that any investment or strategy is suitable or appropriate to individual circumstances, or otherwise constitutes a personal recommendation to any specific investor. Any references to a particular tax treatment depend on the individual circumstances of each investor and may be subject to change in the future. Julius Baer recommends that investors independently assess, with a professional advisor, the specific financial risks as well as legal, regulatory, credit, tax and accounting consequences. Insofar as </a:t>
            </a:r>
            <a:r>
              <a:rPr lang="en-GB" sz="800" b="1" noProof="0" dirty="0"/>
              <a:t>contingent convertible bonds (so-called “</a:t>
            </a:r>
            <a:r>
              <a:rPr lang="en-GB" sz="800" b="1" noProof="0" dirty="0" err="1"/>
              <a:t>CoCo</a:t>
            </a:r>
            <a:r>
              <a:rPr lang="en-GB" sz="800" b="1" noProof="0" dirty="0"/>
              <a:t> bonds”) </a:t>
            </a:r>
            <a:r>
              <a:rPr lang="en-GB" sz="800" noProof="0" dirty="0"/>
              <a:t>are mentioned in this publication, please note that the German securities regulator (</a:t>
            </a:r>
            <a:r>
              <a:rPr lang="en-GB" sz="800" noProof="0" dirty="0" err="1"/>
              <a:t>BaFin</a:t>
            </a:r>
            <a:r>
              <a:rPr lang="en-GB" sz="800" noProof="0" dirty="0"/>
              <a:t> – Federal Financial Supervisory Authority) does not regard </a:t>
            </a:r>
            <a:r>
              <a:rPr lang="en-GB" sz="800" noProof="0" dirty="0" err="1"/>
              <a:t>CoCo</a:t>
            </a:r>
            <a:r>
              <a:rPr lang="en-GB" sz="800" noProof="0" dirty="0"/>
              <a:t> bonds as a suitable investment for private clients due to their complex product structure, their intended use, the fact that they are difficult to value and the potential conflict of interest on the part of the bank. Private clients wishing to purchase </a:t>
            </a:r>
            <a:r>
              <a:rPr lang="en-GB" sz="800" noProof="0" dirty="0" err="1"/>
              <a:t>CoCo</a:t>
            </a:r>
            <a:r>
              <a:rPr lang="en-GB" sz="800" noProof="0" dirty="0"/>
              <a:t> bonds on their own initiative should carefully consider the specific features and risks involved when making their decision. According to the Product Intervention (Contingent Convertible Instruments and Mutual Society Shares) Instrument 2015, enacted by the U.K. Financial Conduct Authority (</a:t>
            </a:r>
            <a:r>
              <a:rPr lang="en-GB" sz="800" noProof="0" dirty="0" err="1"/>
              <a:t>FCA</a:t>
            </a:r>
            <a:r>
              <a:rPr lang="en-GB" sz="800" noProof="0" dirty="0"/>
              <a:t>), this/these product(s) must not be purchased by retail investors domiciled in the European Economic Area (EEA – EU, Liechtenstein, Norway and Iceland), unless one of the following conditions is met: annual income of at least GBP 100,000 (or equivalent) or net assets (excluding property, insurance and other benefits) of at least GBP 250,000 (or equivalent) at disposal.</a:t>
            </a:r>
            <a:br>
              <a:rPr lang="en-GB" sz="800" noProof="0" dirty="0"/>
            </a:br>
            <a:r>
              <a:rPr lang="en-GB" sz="800" b="1" noProof="0" dirty="0"/>
              <a:t>Information / forecasts referred to: </a:t>
            </a:r>
            <a:r>
              <a:rPr lang="en-GB" sz="800" noProof="0" dirty="0"/>
              <a:t>Although the information and data herein are obtained from sources believed to be reliable, no representation is made that the information is accurate or complete. In particular, the information provided in this publication may not cover all material information on the financial instruments or issuers of such instruments. Bank Julius Baer &amp; Co. Ltd., its subsidiaries and affiliated companies do not accept liability for any loss arising from the use of this publication. Important sources for the production of this publication are e.g. national and international media, information services (e.g. Thomson Reuters, Bloomberg Finance L.P.), publicly available databases, economic journals and newspapers (e.g. Financial Times, Wall Street Journal), publicly available company information, publications of rating agencies. Ratings and appraisals contained in this publication are clearly marked as such. All information and data used for this publication relate to past or present circumstances and may change at any time without prior notice. Statements contained in this publication regarding financial instruments or issuers of financial instruments relate to the time of the production of this publication. Such statements are based on a multitude of factors which are subject to continuous change. A statement contained in this publication may, thus, become inaccurate without this being published. Potential risk regarding statements and expectations expressed in this publication may result from issuer specific and general (e.g. political, economic, market, etc.) developments. </a:t>
            </a:r>
            <a:br>
              <a:rPr lang="en-GB" sz="800" noProof="0" dirty="0"/>
            </a:br>
            <a:r>
              <a:rPr lang="en-GB" sz="800" b="1" noProof="0" dirty="0"/>
              <a:t>Risk: </a:t>
            </a:r>
            <a:r>
              <a:rPr lang="en-GB" sz="800" noProof="0" dirty="0"/>
              <a:t>The price and value of, and income from investments in any asset class mentioned in this publication may fall as well as rise and investors may not get back the amount invested. Risks involved in any asset class mentioned in this publication may include but are not necessarily limited to market risks, credit risks, currency risks, political risks and economic risks. Investments in emerging markets are speculative and may be considerably more volatile than investments in established markets</a:t>
            </a:r>
            <a:r>
              <a:rPr lang="en-GB" sz="800" b="1" noProof="0" dirty="0"/>
              <a:t>. Past performance is not a reliable indicator of future results. Performance forecasts are not a reliable indicator of future performance. The Julius Baer fixed-income ratings apply exclusively to bonds of the specific issuer ranked senior unsecured or higher. They are therefore not valid for debentures junior to the mentioned ranking unless mentioned explicitly. </a:t>
            </a:r>
            <a:endParaRPr lang="en-GB" sz="800" noProof="0" dirty="0"/>
          </a:p>
        </p:txBody>
      </p:sp>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noProof="0" dirty="0">
                <a:solidFill>
                  <a:schemeClr val="accent1"/>
                </a:solidFill>
                <a:latin typeface="+mn-lt"/>
              </a:rPr>
              <a:t>IMPORTANT LEGAL INFORMATION</a:t>
            </a:r>
          </a:p>
        </p:txBody>
      </p:sp>
      <p:sp>
        <p:nvSpPr>
          <p:cNvPr id="3" name="Rectangle 2"/>
          <p:cNvSpPr/>
          <p:nvPr userDrawn="1"/>
        </p:nvSpPr>
        <p:spPr bwMode="gray">
          <a:xfrm>
            <a:off x="396095"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Julius Baer Disclaimer (1/2)</a:t>
            </a:r>
          </a:p>
        </p:txBody>
      </p:sp>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40034710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I_Discl_2-2_Instr">
    <p:spTree>
      <p:nvGrpSpPr>
        <p:cNvPr id="1" name=""/>
        <p:cNvGrpSpPr/>
        <p:nvPr/>
      </p:nvGrpSpPr>
      <p:grpSpPr>
        <a:xfrm>
          <a:off x="0" y="0"/>
          <a:ext cx="0" cy="0"/>
          <a:chOff x="0" y="0"/>
          <a:chExt cx="0" cy="0"/>
        </a:xfrm>
      </p:grpSpPr>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1"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noProof="0" dirty="0"/>
              <a:t>Particular risks in connection with specific investments featured in this publication are disclosed prominently hereinabove in the text of this publication. Any investment should only be made after a thorough reading of the current prospectuses and/or other documentation/information available.</a:t>
            </a:r>
            <a:br>
              <a:rPr lang="en-GB" sz="800" b="0" noProof="0" dirty="0"/>
            </a:br>
            <a:r>
              <a:rPr lang="en-GB" sz="800" b="0" noProof="0" dirty="0"/>
              <a:t>Shares, bank debt securities (e.g. interest bearing bank bonds and certificates) as well as other claims against financial institutions are subject to special regulations such as the ‘Bank Recovery and Resolution Directive’ and the ‘Single Resolution Mechanism Regulation’. These regulations can have a negative effect for the investor / contractual partner of the financial institution in case of a default and the necessity of a resolution of the financial institution. For further details, please refer to: </a:t>
            </a:r>
            <a:r>
              <a:rPr lang="en-GB" sz="800" b="0" u="sng" noProof="0" dirty="0">
                <a:solidFill>
                  <a:srgbClr val="007FA3"/>
                </a:solidFill>
                <a:hlinkClick r:id="rId2"/>
              </a:rPr>
              <a:t>www.juliusbaer.com/legal-information-en</a:t>
            </a:r>
            <a:br>
              <a:rPr lang="en-GB" sz="800" b="1" noProof="0" dirty="0"/>
            </a:br>
            <a:r>
              <a:rPr lang="en-GB" sz="800" b="1" noProof="0" dirty="0"/>
              <a:t>Conflict of interest: </a:t>
            </a:r>
            <a:r>
              <a:rPr lang="en-GB" sz="800" noProof="0" dirty="0"/>
              <a:t>We are required to disclose important information about our interests and potential conflicts. In order to prevent conflicts of interest from adversely affecting the interests of its clients, Julius Baer has implemented the necessary organisational and administrative arrangements to manage conflicts of interests. Julius Baer's arrangements include putting in place information barriers that ensure the separation of its research departments from other areas of the business so that no other area of the business will know the contents of any planned research until the research has been distributed to clients. Adherence to these procedures is monitored by the Julius Baer Compliance Department. Unless explicitly stated in this publication, its information and analysis has not been disclosed to the issuer of the securities referred to herein or a Julius Baer entity before the publication has been published or disseminated.</a:t>
            </a:r>
            <a:br>
              <a:rPr lang="en-GB" sz="800" noProof="0" dirty="0"/>
            </a:br>
            <a:r>
              <a:rPr lang="en-GB" sz="800" noProof="0" dirty="0"/>
              <a:t>A Julius Baer entity may, to the extent permitted by law, participate or invest in other financing transactions with the issuer of the securities referred to herein, perform services or solicit business from such issuers, have a position or effect transactions in the securities or options thereof, have any other significant financial interest regarding the issuers of the securities referred to herein and/or may have done so in the past. For further information about our interest in the investments featured in this publication, see the company-specific disclosures above.</a:t>
            </a:r>
            <a:endParaRPr lang="en-GB" sz="1000" b="1" noProof="0" dirty="0">
              <a:solidFill>
                <a:schemeClr val="accent1"/>
              </a:solidFill>
            </a:endParaRPr>
          </a:p>
        </p:txBody>
      </p:sp>
      <p:sp>
        <p:nvSpPr>
          <p:cNvPr id="8" name="Rectangle 7"/>
          <p:cNvSpPr/>
          <p:nvPr userDrawn="1"/>
        </p:nvSpPr>
        <p:spPr bwMode="gray">
          <a:xfrm>
            <a:off x="396095"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Julius Baer Disclaimer (2/2)</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4923750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I_Distr_Int_1-3">
    <p:spTree>
      <p:nvGrpSpPr>
        <p:cNvPr id="1" name=""/>
        <p:cNvGrpSpPr/>
        <p:nvPr/>
      </p:nvGrpSpPr>
      <p:grpSpPr>
        <a:xfrm>
          <a:off x="0" y="0"/>
          <a:ext cx="0" cy="0"/>
          <a:chOff x="0" y="0"/>
          <a:chExt cx="0" cy="0"/>
        </a:xfrm>
      </p:grpSpPr>
      <p:sp>
        <p:nvSpPr>
          <p:cNvPr id="2" name="TextBox 1"/>
          <p:cNvSpPr txBox="1"/>
          <p:nvPr userDrawn="1"/>
        </p:nvSpPr>
        <p:spPr bwMode="gray">
          <a:xfrm>
            <a:off x="396000"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7" name="TextBox 6"/>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indent="0">
              <a:lnSpc>
                <a:spcPct val="100000"/>
              </a:lnSpc>
              <a:spcBef>
                <a:spcPts val="0"/>
              </a:spcBef>
              <a:spcAft>
                <a:spcPts val="600"/>
              </a:spcAft>
              <a:buNone/>
            </a:pPr>
            <a:r>
              <a:rPr lang="en-GB"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p>
          <a:p>
            <a:pPr marL="0" indent="0">
              <a:lnSpc>
                <a:spcPct val="100000"/>
              </a:lnSpc>
              <a:spcBef>
                <a:spcPts val="0"/>
              </a:spcBef>
              <a:spcAft>
                <a:spcPts val="600"/>
              </a:spcAft>
              <a:buNone/>
            </a:pPr>
            <a:r>
              <a:rPr lang="en-GB" sz="800" b="1" noProof="0" dirty="0"/>
              <a:t>Austria: </a:t>
            </a:r>
            <a:r>
              <a:rPr lang="en-GB" sz="800" b="0" noProof="0" dirty="0"/>
              <a:t>Julius Baer Investment Advisory </a:t>
            </a:r>
            <a:r>
              <a:rPr lang="en-GB" sz="800" b="0" noProof="0" dirty="0" err="1"/>
              <a:t>GesmbH</a:t>
            </a:r>
            <a:r>
              <a:rPr lang="en-GB" sz="800" b="0" noProof="0" dirty="0"/>
              <a:t>, authorised and regulated by the Austrian Financial Market Authority (</a:t>
            </a:r>
            <a:r>
              <a:rPr lang="en-GB" sz="800" b="0" noProof="0" dirty="0" err="1"/>
              <a:t>FMA</a:t>
            </a:r>
            <a:r>
              <a:rPr lang="en-GB" sz="800" b="0" noProof="0" dirty="0"/>
              <a:t>), distributes research to its clients. </a:t>
            </a:r>
            <a:r>
              <a:rPr lang="en-GB" sz="800" b="1" noProof="0" dirty="0"/>
              <a:t>Chile: </a:t>
            </a:r>
            <a:r>
              <a:rPr lang="en-GB" sz="800" noProof="0" dirty="0"/>
              <a:t>This publication is for the intended recipient only. </a:t>
            </a:r>
            <a:r>
              <a:rPr lang="en-GB" sz="800" b="1" kern="1200" dirty="0">
                <a:solidFill>
                  <a:schemeClr val="tx1"/>
                </a:solidFill>
                <a:effectLst/>
                <a:latin typeface="+mn-lt"/>
                <a:ea typeface="+mn-ea"/>
                <a:cs typeface="+mn-cs"/>
              </a:rPr>
              <a:t>Dubai International Financial Centre (</a:t>
            </a:r>
            <a:r>
              <a:rPr lang="en-GB" sz="800" b="1" kern="1200" dirty="0" err="1">
                <a:solidFill>
                  <a:schemeClr val="tx1"/>
                </a:solidFill>
                <a:effectLst/>
                <a:latin typeface="+mn-lt"/>
                <a:ea typeface="+mn-ea"/>
                <a:cs typeface="+mn-cs"/>
              </a:rPr>
              <a:t>DIFC</a:t>
            </a:r>
            <a:r>
              <a:rPr lang="en-GB" sz="800" b="1" kern="1200" dirty="0">
                <a:solidFill>
                  <a:schemeClr val="tx1"/>
                </a:solidFill>
                <a:effectLst/>
                <a:latin typeface="+mn-lt"/>
                <a:ea typeface="+mn-ea"/>
                <a:cs typeface="+mn-cs"/>
              </a:rPr>
              <a:t>): </a:t>
            </a:r>
            <a:r>
              <a:rPr lang="en-GB" sz="800" kern="1200" dirty="0">
                <a:solidFill>
                  <a:schemeClr val="tx1"/>
                </a:solidFill>
                <a:effectLst/>
                <a:latin typeface="+mn-lt"/>
                <a:ea typeface="+mn-ea"/>
                <a:cs typeface="+mn-cs"/>
              </a:rPr>
              <a:t>This publication has been distributed by Julius Baer (Middle East) Ltd. It may not be relied upon by or distributed to Retail Clients. Please note that Julius Baer (Middle East) Ltd. offers financial products or services only to Professional Clients who have sufficient financial experience and understanding of financial markets, products or transactions and any associated risks. The products or services mentioned will be available only to Professional Clients in line with the definition of the Dubai Financial Services Authority (</a:t>
            </a:r>
            <a:r>
              <a:rPr lang="en-GB" sz="800" kern="1200" dirty="0" err="1">
                <a:solidFill>
                  <a:schemeClr val="tx1"/>
                </a:solidFill>
                <a:effectLst/>
                <a:latin typeface="+mn-lt"/>
                <a:ea typeface="+mn-ea"/>
                <a:cs typeface="+mn-cs"/>
              </a:rPr>
              <a:t>DFSA</a:t>
            </a:r>
            <a:r>
              <a:rPr lang="en-GB" sz="800" kern="1200" dirty="0">
                <a:solidFill>
                  <a:schemeClr val="tx1"/>
                </a:solidFill>
                <a:effectLst/>
                <a:latin typeface="+mn-lt"/>
                <a:ea typeface="+mn-ea"/>
                <a:cs typeface="+mn-cs"/>
              </a:rPr>
              <a:t>) Conduct of Business Module. Julius Baer (Middle East) Ltd. is duly licensed and regulated by </a:t>
            </a:r>
            <a:r>
              <a:rPr lang="en-GB" sz="800" kern="1200" dirty="0" err="1">
                <a:solidFill>
                  <a:schemeClr val="tx1"/>
                </a:solidFill>
                <a:effectLst/>
                <a:latin typeface="+mn-lt"/>
                <a:ea typeface="+mn-ea"/>
                <a:cs typeface="+mn-cs"/>
              </a:rPr>
              <a:t>DFSA</a:t>
            </a:r>
            <a:r>
              <a:rPr lang="en-GB" sz="80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Germany: </a:t>
            </a:r>
            <a:r>
              <a:rPr lang="en-GB" sz="800" kern="1200" dirty="0">
                <a:solidFill>
                  <a:schemeClr val="tx1"/>
                </a:solidFill>
                <a:effectLst/>
                <a:latin typeface="+mn-lt"/>
                <a:ea typeface="+mn-ea"/>
                <a:cs typeface="+mn-cs"/>
              </a:rPr>
              <a:t>Bank Julius </a:t>
            </a:r>
            <a:r>
              <a:rPr lang="en-GB" sz="800" kern="1200" dirty="0" err="1">
                <a:solidFill>
                  <a:schemeClr val="tx1"/>
                </a:solidFill>
                <a:effectLst/>
                <a:latin typeface="+mn-lt"/>
                <a:ea typeface="+mn-ea"/>
                <a:cs typeface="+mn-cs"/>
              </a:rPr>
              <a:t>Bär</a:t>
            </a:r>
            <a:r>
              <a:rPr lang="en-GB" sz="800" kern="1200" dirty="0">
                <a:solidFill>
                  <a:schemeClr val="tx1"/>
                </a:solidFill>
                <a:effectLst/>
                <a:latin typeface="+mn-lt"/>
                <a:ea typeface="+mn-ea"/>
                <a:cs typeface="+mn-cs"/>
              </a:rPr>
              <a:t> Deutschland AG, authorised and regulated by the German Federal Financial Supervisory Authority (</a:t>
            </a:r>
            <a:r>
              <a:rPr lang="en-GB" sz="800" kern="1200" dirty="0" err="1">
                <a:solidFill>
                  <a:schemeClr val="tx1"/>
                </a:solidFill>
                <a:effectLst/>
                <a:latin typeface="+mn-lt"/>
                <a:ea typeface="+mn-ea"/>
                <a:cs typeface="+mn-cs"/>
              </a:rPr>
              <a:t>BaFin</a:t>
            </a:r>
            <a:r>
              <a:rPr lang="en-GB" sz="800" kern="1200" dirty="0">
                <a:solidFill>
                  <a:schemeClr val="tx1"/>
                </a:solidFill>
                <a:effectLst/>
                <a:latin typeface="+mn-lt"/>
                <a:ea typeface="+mn-ea"/>
                <a:cs typeface="+mn-cs"/>
              </a:rPr>
              <a:t>), distributes this publication to its clients. If you have any queries concerning this publication, please contact your relationship manager. </a:t>
            </a:r>
            <a:r>
              <a:rPr lang="en-GB" sz="800" b="1" kern="1200" dirty="0">
                <a:solidFill>
                  <a:schemeClr val="tx1"/>
                </a:solidFill>
                <a:effectLst/>
                <a:latin typeface="+mn-lt"/>
                <a:ea typeface="+mn-ea"/>
                <a:cs typeface="+mn-cs"/>
              </a:rPr>
              <a:t>Guernsey: </a:t>
            </a:r>
            <a:r>
              <a:rPr lang="en-GB" sz="800" kern="1200" dirty="0">
                <a:solidFill>
                  <a:schemeClr val="tx1"/>
                </a:solidFill>
                <a:effectLst/>
                <a:latin typeface="+mn-lt"/>
                <a:ea typeface="+mn-ea"/>
                <a:cs typeface="+mn-cs"/>
              </a:rPr>
              <a:t>This publication is distributed by Bank Julius Baer &amp; Co Ltd., Guernsey Branch, which is licensed in Guernsey to provide banking and investment services and is regulated by the Guernsey Financial Services Commission. </a:t>
            </a:r>
            <a:r>
              <a:rPr lang="en-GB" sz="800" b="1" kern="1200" dirty="0">
                <a:solidFill>
                  <a:schemeClr val="tx1"/>
                </a:solidFill>
                <a:effectLst/>
                <a:latin typeface="+mn-lt"/>
                <a:ea typeface="+mn-ea"/>
                <a:cs typeface="+mn-cs"/>
              </a:rPr>
              <a:t>Hong Kong: </a:t>
            </a:r>
            <a:r>
              <a:rPr lang="en-GB" sz="800" b="0" kern="1200" dirty="0">
                <a:solidFill>
                  <a:schemeClr val="tx1"/>
                </a:solidFill>
                <a:effectLst/>
                <a:latin typeface="+mn-lt"/>
                <a:ea typeface="+mn-ea"/>
                <a:cs typeface="+mn-cs"/>
              </a:rPr>
              <a:t>This publication is distributed in Hong Kong by and on behalf of, and is attributable to, Bank Julius Baer &amp; Co. Ltd., Hong Kong branch, which holds a full banking licence issued by the Hong Kong Monetary Authority under the Banking Ordinance (Chapter 155 of the Laws of Hong Kong SAR). The Bank is also a registered institution under the Securities and Futures Ordinance (Chapter 571 of the Laws of Hong Kong SAR) licensed to carry on Type 1 (dealing in securities), Type 4 (advising on securities) and Type 9 (asset management) regulated activities with Central Entity number AUR302. The contents of this publication have not been reviewed by any regulatory authority. If you have any queries concerning this publication, please contact your Hong Kong relationship manager. Bank Julius Baer &amp; Co. Ltd. is incorporated in Switzerland with limited liability. </a:t>
            </a:r>
            <a:r>
              <a:rPr lang="en-GB" sz="800" b="1" noProof="0" dirty="0"/>
              <a:t>India: </a:t>
            </a:r>
            <a:r>
              <a:rPr lang="en-GB" sz="800" b="0" noProof="0" dirty="0"/>
              <a:t>This is not a publication of Julius Baer Wealth Advisors (India) Private Limited (</a:t>
            </a:r>
            <a:r>
              <a:rPr lang="en-GB" sz="800" b="0" noProof="0" dirty="0" err="1"/>
              <a:t>JBWA</a:t>
            </a:r>
            <a:r>
              <a:rPr lang="en-GB" sz="800" b="0" noProof="0" dirty="0"/>
              <a:t>) (a group company of Julius Baer, Zurich) or any of its Indian subsidiaries under the </a:t>
            </a:r>
            <a:r>
              <a:rPr lang="en-GB" sz="800" b="0" noProof="0" dirty="0" err="1"/>
              <a:t>SEBI</a:t>
            </a:r>
            <a:r>
              <a:rPr lang="en-GB" sz="800" b="0" noProof="0" dirty="0"/>
              <a:t> Research Analyst Regulations, 2014. This publication has been produced by Bank Julius Baer &amp; Co. Ltd. (Julius Baer), a company incorporated in Switzerland with limited liability and it does not have a banking license in India. This publication should not be construed in any manner as an offer, solicitation or recommendation by </a:t>
            </a:r>
            <a:r>
              <a:rPr lang="en-GB" sz="800" b="0" noProof="0" dirty="0" err="1"/>
              <a:t>JBWA</a:t>
            </a:r>
            <a:r>
              <a:rPr lang="en-GB" sz="800" b="0" noProof="0" dirty="0"/>
              <a:t> or any Julius Baer entity globally. </a:t>
            </a:r>
            <a:r>
              <a:rPr lang="en-GB" sz="800" b="1" kern="1200" dirty="0">
                <a:solidFill>
                  <a:schemeClr val="tx1"/>
                </a:solidFill>
                <a:effectLst/>
                <a:latin typeface="+mn-lt"/>
                <a:ea typeface="+mn-ea"/>
                <a:cs typeface="+mn-cs"/>
              </a:rPr>
              <a:t>Israel: </a:t>
            </a:r>
            <a:r>
              <a:rPr lang="en-GB" sz="800" kern="1200" dirty="0">
                <a:solidFill>
                  <a:schemeClr val="tx1"/>
                </a:solidFill>
                <a:effectLst/>
                <a:latin typeface="+mn-lt"/>
                <a:ea typeface="+mn-ea"/>
                <a:cs typeface="+mn-cs"/>
              </a:rPr>
              <a:t>This publication is distributed by Julius Baer Financial Services (Israel) Ltd. (</a:t>
            </a:r>
            <a:r>
              <a:rPr lang="en-GB" sz="800" kern="1200" dirty="0" err="1">
                <a:solidFill>
                  <a:schemeClr val="tx1"/>
                </a:solidFill>
                <a:effectLst/>
                <a:latin typeface="+mn-lt"/>
                <a:ea typeface="+mn-ea"/>
                <a:cs typeface="+mn-cs"/>
              </a:rPr>
              <a:t>JBFS</a:t>
            </a:r>
            <a:r>
              <a:rPr lang="en-GB" sz="800" kern="1200" dirty="0">
                <a:solidFill>
                  <a:schemeClr val="tx1"/>
                </a:solidFill>
                <a:effectLst/>
                <a:latin typeface="+mn-lt"/>
                <a:ea typeface="+mn-ea"/>
                <a:cs typeface="+mn-cs"/>
              </a:rPr>
              <a:t>), licensed by the Israel Securities Authority to provide investment marketing and portfolio management services. Pursuant to Israeli law, ‘Investment Marketing’ is the provision of advice to clients concerning the merit of an investment, holding, purchase or sale of securities or financial instruments, when the provider of such advice has an affiliation to the security or financial instrument. Due to its affiliation to Bank Julius Baer &amp; Co. Ltd., </a:t>
            </a:r>
            <a:r>
              <a:rPr lang="en-GB" sz="800" kern="1200" dirty="0" err="1">
                <a:solidFill>
                  <a:schemeClr val="tx1"/>
                </a:solidFill>
                <a:effectLst/>
                <a:latin typeface="+mn-lt"/>
                <a:ea typeface="+mn-ea"/>
                <a:cs typeface="+mn-cs"/>
              </a:rPr>
              <a:t>JBFS</a:t>
            </a:r>
            <a:r>
              <a:rPr lang="en-GB" sz="800" kern="1200" dirty="0">
                <a:solidFill>
                  <a:schemeClr val="tx1"/>
                </a:solidFill>
                <a:effectLst/>
                <a:latin typeface="+mn-lt"/>
                <a:ea typeface="+mn-ea"/>
                <a:cs typeface="+mn-cs"/>
              </a:rPr>
              <a:t> is considered to be affiliated to certain securities and financial instruments that may be connected to the services </a:t>
            </a:r>
            <a:r>
              <a:rPr lang="en-GB" sz="800" kern="1200" dirty="0" err="1">
                <a:solidFill>
                  <a:schemeClr val="tx1"/>
                </a:solidFill>
                <a:effectLst/>
                <a:latin typeface="+mn-lt"/>
                <a:ea typeface="+mn-ea"/>
                <a:cs typeface="+mn-cs"/>
              </a:rPr>
              <a:t>JBFS</a:t>
            </a:r>
            <a:r>
              <a:rPr lang="en-GB" sz="800" kern="1200" dirty="0">
                <a:solidFill>
                  <a:schemeClr val="tx1"/>
                </a:solidFill>
                <a:effectLst/>
                <a:latin typeface="+mn-lt"/>
                <a:ea typeface="+mn-ea"/>
                <a:cs typeface="+mn-cs"/>
              </a:rPr>
              <a:t> provides, and therefore any use of the term ‘investment advice’ or any variation thereof, in this publication should be understood as Investment Marketing, as explained above. </a:t>
            </a:r>
            <a:r>
              <a:rPr lang="en-GB" sz="800" b="1" kern="1200" dirty="0">
                <a:solidFill>
                  <a:schemeClr val="tx1"/>
                </a:solidFill>
                <a:effectLst/>
                <a:latin typeface="+mn-lt"/>
                <a:ea typeface="+mn-ea"/>
                <a:cs typeface="+mn-cs"/>
              </a:rPr>
              <a:t>Japan: </a:t>
            </a:r>
            <a:r>
              <a:rPr lang="en-GB" sz="800" kern="1200" dirty="0">
                <a:solidFill>
                  <a:schemeClr val="tx1"/>
                </a:solidFill>
                <a:effectLst/>
                <a:latin typeface="+mn-lt"/>
                <a:ea typeface="+mn-ea"/>
                <a:cs typeface="+mn-cs"/>
              </a:rPr>
              <a:t>This publication shall only be distributed with appropriate disclaimers and formalities by a Julius Baer entity authorised to distribute such a publication in Japan. </a:t>
            </a:r>
            <a:r>
              <a:rPr lang="en-GB" sz="800" b="1" kern="1200" dirty="0">
                <a:solidFill>
                  <a:schemeClr val="tx1"/>
                </a:solidFill>
                <a:effectLst/>
                <a:latin typeface="+mn-lt"/>
                <a:ea typeface="+mn-ea"/>
                <a:cs typeface="+mn-cs"/>
              </a:rPr>
              <a:t>Kingdom of Bahrain:</a:t>
            </a:r>
            <a:r>
              <a:rPr lang="en-GB" sz="800" b="0" kern="1200" dirty="0">
                <a:solidFill>
                  <a:schemeClr val="tx1"/>
                </a:solidFill>
                <a:effectLst/>
                <a:latin typeface="+mn-lt"/>
                <a:ea typeface="+mn-ea"/>
                <a:cs typeface="+mn-cs"/>
              </a:rPr>
              <a:t> Julius Baer (Bahrain) </a:t>
            </a:r>
            <a:r>
              <a:rPr lang="en-GB" sz="800" b="0" kern="1200" dirty="0" err="1">
                <a:solidFill>
                  <a:schemeClr val="tx1"/>
                </a:solidFill>
                <a:effectLst/>
                <a:latin typeface="+mn-lt"/>
                <a:ea typeface="+mn-ea"/>
                <a:cs typeface="+mn-cs"/>
              </a:rPr>
              <a:t>B.S.C</a:t>
            </a:r>
            <a:r>
              <a:rPr lang="en-GB" sz="800" b="0" kern="1200" dirty="0">
                <a:solidFill>
                  <a:schemeClr val="tx1"/>
                </a:solidFill>
                <a:effectLst/>
                <a:latin typeface="+mn-lt"/>
                <a:ea typeface="+mn-ea"/>
                <a:cs typeface="+mn-cs"/>
              </a:rPr>
              <a:t>.(c), an investment business firm, which is licensed and regulated by the Central Bank of Bahrain (</a:t>
            </a:r>
            <a:r>
              <a:rPr lang="en-GB" sz="800" b="0" kern="1200" dirty="0" err="1">
                <a:solidFill>
                  <a:schemeClr val="tx1"/>
                </a:solidFill>
                <a:effectLst/>
                <a:latin typeface="+mn-lt"/>
                <a:ea typeface="+mn-ea"/>
                <a:cs typeface="+mn-cs"/>
              </a:rPr>
              <a:t>CBB</a:t>
            </a:r>
            <a:r>
              <a:rPr lang="en-GB" sz="800" b="0" kern="1200" dirty="0">
                <a:solidFill>
                  <a:schemeClr val="tx1"/>
                </a:solidFill>
                <a:effectLst/>
                <a:latin typeface="+mn-lt"/>
                <a:ea typeface="+mn-ea"/>
                <a:cs typeface="+mn-cs"/>
              </a:rPr>
              <a:t>), distributes this publication to its expert and accredited investor clients. Please note that Julius Baer (Bahrain) </a:t>
            </a:r>
            <a:r>
              <a:rPr lang="en-GB" sz="800" b="0" kern="1200" dirty="0" err="1">
                <a:solidFill>
                  <a:schemeClr val="tx1"/>
                </a:solidFill>
                <a:effectLst/>
                <a:latin typeface="+mn-lt"/>
                <a:ea typeface="+mn-ea"/>
                <a:cs typeface="+mn-cs"/>
              </a:rPr>
              <a:t>B.S.C</a:t>
            </a:r>
            <a:r>
              <a:rPr lang="en-GB" sz="800" b="0" kern="1200" dirty="0">
                <a:solidFill>
                  <a:schemeClr val="tx1"/>
                </a:solidFill>
                <a:effectLst/>
                <a:latin typeface="+mn-lt"/>
                <a:ea typeface="+mn-ea"/>
                <a:cs typeface="+mn-cs"/>
              </a:rPr>
              <a:t>.(c) offers financial products or services only to expert and accredited investor clients in line with the definition of the </a:t>
            </a:r>
            <a:r>
              <a:rPr lang="en-GB" sz="800" b="0" kern="1200" dirty="0" err="1">
                <a:solidFill>
                  <a:schemeClr val="tx1"/>
                </a:solidFill>
                <a:effectLst/>
                <a:latin typeface="+mn-lt"/>
                <a:ea typeface="+mn-ea"/>
                <a:cs typeface="+mn-cs"/>
              </a:rPr>
              <a:t>CBB’s</a:t>
            </a:r>
            <a:r>
              <a:rPr lang="en-GB" sz="800" b="0" kern="1200" dirty="0">
                <a:solidFill>
                  <a:schemeClr val="tx1"/>
                </a:solidFill>
                <a:effectLst/>
                <a:latin typeface="+mn-lt"/>
                <a:ea typeface="+mn-ea"/>
                <a:cs typeface="+mn-cs"/>
              </a:rPr>
              <a:t> rulebook that contains regulations, directives and rules pursuant to the </a:t>
            </a:r>
            <a:r>
              <a:rPr lang="en-GB" sz="800" b="0" kern="1200" dirty="0" err="1">
                <a:solidFill>
                  <a:schemeClr val="tx1"/>
                </a:solidFill>
                <a:effectLst/>
                <a:latin typeface="+mn-lt"/>
                <a:ea typeface="+mn-ea"/>
                <a:cs typeface="+mn-cs"/>
              </a:rPr>
              <a:t>CBB</a:t>
            </a:r>
            <a:r>
              <a:rPr lang="en-GB" sz="800" b="0" kern="1200" dirty="0">
                <a:solidFill>
                  <a:schemeClr val="tx1"/>
                </a:solidFill>
                <a:effectLst/>
                <a:latin typeface="+mn-lt"/>
                <a:ea typeface="+mn-ea"/>
                <a:cs typeface="+mn-cs"/>
              </a:rPr>
              <a:t> rulemaking powers under the </a:t>
            </a:r>
            <a:r>
              <a:rPr lang="en-GB" sz="800" b="0" kern="1200" dirty="0" err="1">
                <a:solidFill>
                  <a:schemeClr val="tx1"/>
                </a:solidFill>
                <a:effectLst/>
                <a:latin typeface="+mn-lt"/>
                <a:ea typeface="+mn-ea"/>
                <a:cs typeface="+mn-cs"/>
              </a:rPr>
              <a:t>CBB</a:t>
            </a:r>
            <a:r>
              <a:rPr lang="en-GB" sz="800" b="0" kern="1200" dirty="0">
                <a:solidFill>
                  <a:schemeClr val="tx1"/>
                </a:solidFill>
                <a:effectLst/>
                <a:latin typeface="+mn-lt"/>
                <a:ea typeface="+mn-ea"/>
                <a:cs typeface="+mn-cs"/>
              </a:rPr>
              <a:t> law. This publication may not be relied upon by or distributed to retail clients. The </a:t>
            </a:r>
            <a:r>
              <a:rPr lang="en-GB" sz="800" b="0" kern="1200" dirty="0" err="1">
                <a:solidFill>
                  <a:schemeClr val="tx1"/>
                </a:solidFill>
                <a:effectLst/>
                <a:latin typeface="+mn-lt"/>
                <a:ea typeface="+mn-ea"/>
                <a:cs typeface="+mn-cs"/>
              </a:rPr>
              <a:t>CBB</a:t>
            </a:r>
            <a:r>
              <a:rPr lang="en-GB" sz="800" b="0" kern="1200" dirty="0">
                <a:solidFill>
                  <a:schemeClr val="tx1"/>
                </a:solidFill>
                <a:effectLst/>
                <a:latin typeface="+mn-lt"/>
                <a:ea typeface="+mn-ea"/>
                <a:cs typeface="+mn-cs"/>
              </a:rPr>
              <a:t> does not take any responsibility for the accuracy of the statements and information contained in this publication nor shall it have any liability to any person for any damage or loss resulting from reliance on any statement or information contained herein. </a:t>
            </a:r>
            <a:br>
              <a:rPr lang="en-GB" sz="800" b="0" kern="1200" dirty="0">
                <a:solidFill>
                  <a:schemeClr val="tx1"/>
                </a:solidFill>
                <a:effectLst/>
                <a:latin typeface="+mn-lt"/>
                <a:ea typeface="+mn-ea"/>
                <a:cs typeface="+mn-cs"/>
              </a:rPr>
            </a:br>
            <a:br>
              <a:rPr lang="en-GB" sz="800" kern="1200" dirty="0">
                <a:solidFill>
                  <a:schemeClr val="tx1"/>
                </a:solidFill>
                <a:effectLst/>
                <a:latin typeface="+mn-lt"/>
                <a:ea typeface="+mn-ea"/>
                <a:cs typeface="+mn-cs"/>
              </a:rPr>
            </a:br>
            <a:endParaRPr lang="en-GB" sz="800" noProof="0" dirty="0">
              <a:solidFill>
                <a:srgbClr val="000000"/>
              </a:solidFill>
            </a:endParaRPr>
          </a:p>
        </p:txBody>
      </p:sp>
      <p:sp>
        <p:nvSpPr>
          <p:cNvPr id="8" name="Rectangle 7"/>
          <p:cNvSpPr/>
          <p:nvPr userDrawn="1"/>
        </p:nvSpPr>
        <p:spPr bwMode="gray">
          <a:xfrm>
            <a:off x="396001" y="709200"/>
            <a:ext cx="8353423"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(1/3)</a:t>
            </a:r>
          </a:p>
        </p:txBody>
      </p:sp>
      <p:cxnSp>
        <p:nvCxnSpPr>
          <p:cNvPr id="9" name="Straight Connector 8">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8512522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I_Distr_Int_2-3">
    <p:spTree>
      <p:nvGrpSpPr>
        <p:cNvPr id="1" name=""/>
        <p:cNvGrpSpPr/>
        <p:nvPr/>
      </p:nvGrpSpPr>
      <p:grpSpPr>
        <a:xfrm>
          <a:off x="0" y="0"/>
          <a:ext cx="0" cy="0"/>
          <a:chOff x="0" y="0"/>
          <a:chExt cx="0" cy="0"/>
        </a:xfrm>
      </p:grpSpPr>
      <p:sp>
        <p:nvSpPr>
          <p:cNvPr id="2" name="TextBox 1"/>
          <p:cNvSpPr txBox="1"/>
          <p:nvPr userDrawn="1"/>
        </p:nvSpPr>
        <p:spPr bwMode="gray">
          <a:xfrm>
            <a:off x="396081"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kern="1200" dirty="0">
                <a:solidFill>
                  <a:schemeClr val="tx1"/>
                </a:solidFill>
                <a:effectLst/>
                <a:latin typeface="+mn-lt"/>
                <a:ea typeface="+mn-ea"/>
                <a:cs typeface="+mn-cs"/>
              </a:rPr>
              <a:t>Lebanon: </a:t>
            </a:r>
            <a:r>
              <a:rPr lang="en-GB" sz="800" b="0" kern="1200" dirty="0">
                <a:solidFill>
                  <a:schemeClr val="tx1"/>
                </a:solidFill>
                <a:effectLst/>
                <a:latin typeface="+mn-lt"/>
                <a:ea typeface="+mn-ea"/>
                <a:cs typeface="+mn-cs"/>
              </a:rPr>
              <a:t>This publication has been distributed by Julius Baer (Lebanon) </a:t>
            </a:r>
            <a:r>
              <a:rPr lang="en-GB" sz="800" b="0" kern="1200" dirty="0" err="1">
                <a:solidFill>
                  <a:schemeClr val="tx1"/>
                </a:solidFill>
                <a:effectLst/>
                <a:latin typeface="+mn-lt"/>
                <a:ea typeface="+mn-ea"/>
                <a:cs typeface="+mn-cs"/>
              </a:rPr>
              <a:t>S.A.L</a:t>
            </a:r>
            <a:r>
              <a:rPr lang="en-GB" sz="800" b="0" kern="1200" dirty="0">
                <a:solidFill>
                  <a:schemeClr val="tx1"/>
                </a:solidFill>
                <a:effectLst/>
                <a:latin typeface="+mn-lt"/>
                <a:ea typeface="+mn-ea"/>
                <a:cs typeface="+mn-cs"/>
              </a:rPr>
              <a:t>., which is an entity supervised by the Lebanon Capital Markets Authority (CMA). It has not been approved or licensed by the Lebanon CMA or any other relevant authority in Lebanon. It is strictly private and confidential and is being issued to a limited number of individual and institutional investors upon their request and must not be provided to, or relied upon, by any other person.  The information contained herein is as of the date referenced and Julius Baer (Lebanon) </a:t>
            </a:r>
            <a:r>
              <a:rPr lang="en-GB" sz="800" b="0" kern="1200" dirty="0" err="1">
                <a:solidFill>
                  <a:schemeClr val="tx1"/>
                </a:solidFill>
                <a:effectLst/>
                <a:latin typeface="+mn-lt"/>
                <a:ea typeface="+mn-ea"/>
                <a:cs typeface="+mn-cs"/>
              </a:rPr>
              <a:t>S.A.L</a:t>
            </a:r>
            <a:r>
              <a:rPr lang="en-GB" sz="800" b="0" kern="1200" dirty="0">
                <a:solidFill>
                  <a:schemeClr val="tx1"/>
                </a:solidFill>
                <a:effectLst/>
                <a:latin typeface="+mn-lt"/>
                <a:ea typeface="+mn-ea"/>
                <a:cs typeface="+mn-cs"/>
              </a:rPr>
              <a:t>. shall not be liable to periodically update said information. The quotes and values provided herein are for indicative purpose only and shall in no way refer to tradable levels. </a:t>
            </a:r>
            <a:r>
              <a:rPr lang="en-GB" sz="800" b="1" kern="1200" dirty="0">
                <a:solidFill>
                  <a:schemeClr val="tx1"/>
                </a:solidFill>
                <a:effectLst/>
                <a:latin typeface="+mn-lt"/>
                <a:ea typeface="+mn-ea"/>
                <a:cs typeface="+mn-cs"/>
              </a:rPr>
              <a:t>Luxembourg: </a:t>
            </a:r>
            <a:r>
              <a:rPr lang="en-GB" sz="800" kern="1200" dirty="0">
                <a:solidFill>
                  <a:schemeClr val="tx1"/>
                </a:solidFill>
                <a:effectLst/>
                <a:latin typeface="+mn-lt"/>
                <a:ea typeface="+mn-ea"/>
                <a:cs typeface="+mn-cs"/>
              </a:rPr>
              <a:t>This publication is distributed by Bank Julius Baer Europe S.A., a </a:t>
            </a:r>
            <a:r>
              <a:rPr lang="en-GB" sz="800" kern="1200" dirty="0" err="1">
                <a:solidFill>
                  <a:schemeClr val="tx1"/>
                </a:solidFill>
                <a:effectLst/>
                <a:latin typeface="+mn-lt"/>
                <a:ea typeface="+mn-ea"/>
                <a:cs typeface="+mn-cs"/>
              </a:rPr>
              <a:t>société</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anonyme</a:t>
            </a:r>
            <a:r>
              <a:rPr lang="en-GB" sz="800" kern="1200" dirty="0">
                <a:solidFill>
                  <a:schemeClr val="tx1"/>
                </a:solidFill>
                <a:effectLst/>
                <a:latin typeface="+mn-lt"/>
                <a:ea typeface="+mn-ea"/>
                <a:cs typeface="+mn-cs"/>
              </a:rPr>
              <a:t> incorporated and existing under the laws of the Grand Duchy of Luxembourg, with registered office at 25, rue Edward Steichen, L-2540 Luxembourg, registered with the Luxembourg Register of Commerce and Companies under number B 8495, and authorised and regulated by the Commission de Surveillance du </a:t>
            </a:r>
            <a:r>
              <a:rPr lang="en-GB" sz="800" kern="1200" dirty="0" err="1">
                <a:solidFill>
                  <a:schemeClr val="tx1"/>
                </a:solidFill>
                <a:effectLst/>
                <a:latin typeface="+mn-lt"/>
                <a:ea typeface="+mn-ea"/>
                <a:cs typeface="+mn-cs"/>
              </a:rPr>
              <a:t>Secteur</a:t>
            </a:r>
            <a:r>
              <a:rPr lang="en-GB" sz="800" kern="1200" dirty="0">
                <a:solidFill>
                  <a:schemeClr val="tx1"/>
                </a:solidFill>
                <a:effectLst/>
                <a:latin typeface="+mn-lt"/>
                <a:ea typeface="+mn-ea"/>
                <a:cs typeface="+mn-cs"/>
              </a:rPr>
              <a:t> Financier, 283, route </a:t>
            </a:r>
            <a:r>
              <a:rPr lang="en-GB" sz="800" kern="1200" dirty="0" err="1">
                <a:solidFill>
                  <a:schemeClr val="tx1"/>
                </a:solidFill>
                <a:effectLst/>
                <a:latin typeface="+mn-lt"/>
                <a:ea typeface="+mn-ea"/>
                <a:cs typeface="+mn-cs"/>
              </a:rPr>
              <a:t>d’Arlon</a:t>
            </a:r>
            <a:r>
              <a:rPr lang="en-GB" sz="800" kern="1200" dirty="0">
                <a:solidFill>
                  <a:schemeClr val="tx1"/>
                </a:solidFill>
                <a:effectLst/>
                <a:latin typeface="+mn-lt"/>
                <a:ea typeface="+mn-ea"/>
                <a:cs typeface="+mn-cs"/>
              </a:rPr>
              <a:t>, L-1150 Luxembourg. This publication has not been authorised or reviewed by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and it is not intended to be filed with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Monaco: </a:t>
            </a:r>
            <a:r>
              <a:rPr lang="en-GB" sz="800" kern="1200" dirty="0">
                <a:solidFill>
                  <a:schemeClr val="tx1"/>
                </a:solidFill>
                <a:effectLst/>
                <a:latin typeface="+mn-lt"/>
                <a:ea typeface="+mn-ea"/>
                <a:cs typeface="+mn-cs"/>
              </a:rPr>
              <a:t>Bank Julius Baer (Monaco) </a:t>
            </a:r>
            <a:r>
              <a:rPr lang="en-GB" sz="800" kern="1200" dirty="0" err="1">
                <a:solidFill>
                  <a:schemeClr val="tx1"/>
                </a:solidFill>
                <a:effectLst/>
                <a:latin typeface="+mn-lt"/>
                <a:ea typeface="+mn-ea"/>
                <a:cs typeface="+mn-cs"/>
              </a:rPr>
              <a:t>S.A.M</a:t>
            </a:r>
            <a:r>
              <a:rPr lang="en-GB" sz="800" kern="1200" dirty="0">
                <a:solidFill>
                  <a:schemeClr val="tx1"/>
                </a:solidFill>
                <a:effectLst/>
                <a:latin typeface="+mn-lt"/>
                <a:ea typeface="+mn-ea"/>
                <a:cs typeface="+mn-cs"/>
              </a:rPr>
              <a:t>., an institution approved by the Minister of State for Monaco and the Bank of France, distributes this publication to its clients. Julius Baer Wealth Management (Monaco) </a:t>
            </a:r>
            <a:r>
              <a:rPr lang="en-GB" sz="800" kern="1200" dirty="0" err="1">
                <a:solidFill>
                  <a:schemeClr val="tx1"/>
                </a:solidFill>
                <a:effectLst/>
                <a:latin typeface="+mn-lt"/>
                <a:ea typeface="+mn-ea"/>
                <a:cs typeface="+mn-cs"/>
              </a:rPr>
              <a:t>S.A.M</a:t>
            </a:r>
            <a:r>
              <a:rPr lang="en-GB" sz="800" kern="1200" dirty="0">
                <a:solidFill>
                  <a:schemeClr val="tx1"/>
                </a:solidFill>
                <a:effectLst/>
                <a:latin typeface="+mn-lt"/>
                <a:ea typeface="+mn-ea"/>
                <a:cs typeface="+mn-cs"/>
              </a:rPr>
              <a:t>., an asset management company authorised in Monaco, is distributing to its clients this publication. </a:t>
            </a:r>
            <a:r>
              <a:rPr lang="en-GB" sz="800" b="1" kern="1200" dirty="0">
                <a:solidFill>
                  <a:schemeClr val="tx1"/>
                </a:solidFill>
                <a:effectLst/>
                <a:latin typeface="+mn-lt"/>
                <a:ea typeface="+mn-ea"/>
                <a:cs typeface="+mn-cs"/>
              </a:rPr>
              <a:t>Netherlands:</a:t>
            </a:r>
            <a:r>
              <a:rPr lang="en-GB" sz="800" kern="1200" dirty="0">
                <a:solidFill>
                  <a:schemeClr val="tx1"/>
                </a:solidFill>
                <a:effectLst/>
                <a:latin typeface="+mn-lt"/>
                <a:ea typeface="+mn-ea"/>
                <a:cs typeface="+mn-cs"/>
              </a:rPr>
              <a:t> Julius Baer (Netherlands) </a:t>
            </a:r>
            <a:r>
              <a:rPr lang="en-GB" sz="800" kern="1200" dirty="0" err="1">
                <a:solidFill>
                  <a:schemeClr val="tx1"/>
                </a:solidFill>
                <a:effectLst/>
                <a:latin typeface="+mn-lt"/>
                <a:ea typeface="+mn-ea"/>
                <a:cs typeface="+mn-cs"/>
              </a:rPr>
              <a:t>B.V</a:t>
            </a:r>
            <a:r>
              <a:rPr lang="en-GB" sz="800" kern="1200" dirty="0">
                <a:solidFill>
                  <a:schemeClr val="tx1"/>
                </a:solidFill>
                <a:effectLst/>
                <a:latin typeface="+mn-lt"/>
                <a:ea typeface="+mn-ea"/>
                <a:cs typeface="+mn-cs"/>
              </a:rPr>
              <a:t>., authorised and regulated by the Netherlands Authority for the Financial Markets (</a:t>
            </a:r>
            <a:r>
              <a:rPr lang="en-GB" sz="800" kern="1200" dirty="0" err="1">
                <a:solidFill>
                  <a:schemeClr val="tx1"/>
                </a:solidFill>
                <a:effectLst/>
                <a:latin typeface="+mn-lt"/>
                <a:ea typeface="+mn-ea"/>
                <a:cs typeface="+mn-cs"/>
              </a:rPr>
              <a:t>AFM</a:t>
            </a:r>
            <a:r>
              <a:rPr lang="en-GB" sz="800" kern="1200" dirty="0">
                <a:solidFill>
                  <a:schemeClr val="tx1"/>
                </a:solidFill>
                <a:effectLst/>
                <a:latin typeface="+mn-lt"/>
                <a:ea typeface="+mn-ea"/>
                <a:cs typeface="+mn-cs"/>
              </a:rPr>
              <a:t>) and authorised to (</a:t>
            </a:r>
            <a:r>
              <a:rPr lang="en-GB" sz="800" kern="1200" dirty="0" err="1">
                <a:solidFill>
                  <a:schemeClr val="tx1"/>
                </a:solidFill>
                <a:effectLst/>
                <a:latin typeface="+mn-lt"/>
                <a:ea typeface="+mn-ea"/>
                <a:cs typeface="+mn-cs"/>
              </a:rPr>
              <a:t>i</a:t>
            </a:r>
            <a:r>
              <a:rPr lang="en-GB" sz="800" kern="1200" dirty="0">
                <a:solidFill>
                  <a:schemeClr val="tx1"/>
                </a:solidFill>
                <a:effectLst/>
                <a:latin typeface="+mn-lt"/>
                <a:ea typeface="+mn-ea"/>
                <a:cs typeface="+mn-cs"/>
              </a:rPr>
              <a:t>) receive and transfer orders from clients, and (ii) provide investment advice, disseminates this publication to its clients. Bank Julius Baer Europe S.A. is authorised and regulated by the Commission de Surveillance du </a:t>
            </a:r>
            <a:r>
              <a:rPr lang="en-GB" sz="800" kern="1200" dirty="0" err="1">
                <a:solidFill>
                  <a:schemeClr val="tx1"/>
                </a:solidFill>
                <a:effectLst/>
                <a:latin typeface="+mn-lt"/>
                <a:ea typeface="+mn-ea"/>
                <a:cs typeface="+mn-cs"/>
              </a:rPr>
              <a:t>Secteur</a:t>
            </a:r>
            <a:r>
              <a:rPr lang="en-GB" sz="800" kern="1200" dirty="0">
                <a:solidFill>
                  <a:schemeClr val="tx1"/>
                </a:solidFill>
                <a:effectLst/>
                <a:latin typeface="+mn-lt"/>
                <a:ea typeface="+mn-ea"/>
                <a:cs typeface="+mn-cs"/>
              </a:rPr>
              <a:t> Financier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283, route </a:t>
            </a:r>
            <a:r>
              <a:rPr lang="en-GB" sz="800" kern="1200" dirty="0" err="1">
                <a:solidFill>
                  <a:schemeClr val="tx1"/>
                </a:solidFill>
                <a:effectLst/>
                <a:latin typeface="+mn-lt"/>
                <a:ea typeface="+mn-ea"/>
                <a:cs typeface="+mn-cs"/>
              </a:rPr>
              <a:t>d’Arlon</a:t>
            </a:r>
            <a:r>
              <a:rPr lang="en-GB" sz="800" kern="1200" dirty="0">
                <a:solidFill>
                  <a:schemeClr val="tx1"/>
                </a:solidFill>
                <a:effectLst/>
                <a:latin typeface="+mn-lt"/>
                <a:ea typeface="+mn-ea"/>
                <a:cs typeface="+mn-cs"/>
              </a:rPr>
              <a:t>, L-1150 Luxembourg, and authorised to provide banking and certain investment services in the Netherlands on a </a:t>
            </a:r>
            <a:r>
              <a:rPr lang="en-GB" sz="800" kern="1200" dirty="0" err="1">
                <a:solidFill>
                  <a:schemeClr val="tx1"/>
                </a:solidFill>
                <a:effectLst/>
                <a:latin typeface="+mn-lt"/>
                <a:ea typeface="+mn-ea"/>
                <a:cs typeface="+mn-cs"/>
              </a:rPr>
              <a:t>passported</a:t>
            </a:r>
            <a:r>
              <a:rPr lang="en-GB" sz="800" kern="1200" dirty="0">
                <a:solidFill>
                  <a:schemeClr val="tx1"/>
                </a:solidFill>
                <a:effectLst/>
                <a:latin typeface="+mn-lt"/>
                <a:ea typeface="+mn-ea"/>
                <a:cs typeface="+mn-cs"/>
              </a:rPr>
              <a:t> basis. </a:t>
            </a:r>
            <a:r>
              <a:rPr lang="en-GB" sz="800" b="1" kern="1200" dirty="0">
                <a:solidFill>
                  <a:schemeClr val="tx1"/>
                </a:solidFill>
                <a:effectLst/>
                <a:latin typeface="+mn-lt"/>
                <a:ea typeface="+mn-ea"/>
                <a:cs typeface="+mn-cs"/>
              </a:rPr>
              <a:t>Panama: </a:t>
            </a:r>
            <a:r>
              <a:rPr lang="en-GB" sz="800" b="0" kern="1200" dirty="0">
                <a:solidFill>
                  <a:schemeClr val="tx1"/>
                </a:solidFill>
                <a:effectLst/>
                <a:latin typeface="+mn-lt"/>
                <a:ea typeface="+mn-ea"/>
                <a:cs typeface="+mn-cs"/>
              </a:rPr>
              <a:t>The relevant services and/or products mentioned in this publication shall only be provided in Panama by a Julius Baer entity authorised to provide such services/products in Panama. This publication is for the intended recipient only. </a:t>
            </a:r>
            <a:r>
              <a:rPr lang="en-GB" sz="800" b="1" kern="1200" dirty="0">
                <a:solidFill>
                  <a:schemeClr val="tx1"/>
                </a:solidFill>
                <a:effectLst/>
                <a:latin typeface="+mn-lt"/>
                <a:ea typeface="+mn-ea"/>
                <a:cs typeface="+mn-cs"/>
              </a:rPr>
              <a:t>Republic of Ireland: </a:t>
            </a:r>
            <a:r>
              <a:rPr lang="en-GB" sz="800" kern="1200" dirty="0">
                <a:solidFill>
                  <a:schemeClr val="tx1"/>
                </a:solidFill>
                <a:effectLst/>
                <a:latin typeface="+mn-lt"/>
                <a:ea typeface="+mn-ea"/>
                <a:cs typeface="+mn-cs"/>
              </a:rPr>
              <a:t>Bank Julius Baer Europe S.A. Ireland Branch is authorised and regulated by the Commission de Surveillance du </a:t>
            </a:r>
            <a:r>
              <a:rPr lang="en-GB" sz="800" kern="1200" dirty="0" err="1">
                <a:solidFill>
                  <a:schemeClr val="tx1"/>
                </a:solidFill>
                <a:effectLst/>
                <a:latin typeface="+mn-lt"/>
                <a:ea typeface="+mn-ea"/>
                <a:cs typeface="+mn-cs"/>
              </a:rPr>
              <a:t>Secteur</a:t>
            </a:r>
            <a:r>
              <a:rPr lang="en-GB" sz="800" kern="1200" dirty="0">
                <a:solidFill>
                  <a:schemeClr val="tx1"/>
                </a:solidFill>
                <a:effectLst/>
                <a:latin typeface="+mn-lt"/>
                <a:ea typeface="+mn-ea"/>
                <a:cs typeface="+mn-cs"/>
              </a:rPr>
              <a:t> Financier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283, route </a:t>
            </a:r>
            <a:r>
              <a:rPr lang="en-GB" sz="800" kern="1200" dirty="0" err="1">
                <a:solidFill>
                  <a:schemeClr val="tx1"/>
                </a:solidFill>
                <a:effectLst/>
                <a:latin typeface="+mn-lt"/>
                <a:ea typeface="+mn-ea"/>
                <a:cs typeface="+mn-cs"/>
              </a:rPr>
              <a:t>d’Arlon</a:t>
            </a:r>
            <a:r>
              <a:rPr lang="en-GB" sz="800" kern="1200" dirty="0">
                <a:solidFill>
                  <a:schemeClr val="tx1"/>
                </a:solidFill>
                <a:effectLst/>
                <a:latin typeface="+mn-lt"/>
                <a:ea typeface="+mn-ea"/>
                <a:cs typeface="+mn-cs"/>
              </a:rPr>
              <a:t>, L-1150 Luxembourg, and is regulated by the Central Bank of Ireland (CBI) for conduct of business rules. Bank Julius Baer Europe S.A. is a </a:t>
            </a:r>
            <a:r>
              <a:rPr lang="en-GB" sz="800" kern="1200" dirty="0" err="1">
                <a:solidFill>
                  <a:schemeClr val="tx1"/>
                </a:solidFill>
                <a:effectLst/>
                <a:latin typeface="+mn-lt"/>
                <a:ea typeface="+mn-ea"/>
                <a:cs typeface="+mn-cs"/>
              </a:rPr>
              <a:t>société</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anonyme</a:t>
            </a:r>
            <a:r>
              <a:rPr lang="en-GB" sz="800" kern="1200" dirty="0">
                <a:solidFill>
                  <a:schemeClr val="tx1"/>
                </a:solidFill>
                <a:effectLst/>
                <a:latin typeface="+mn-lt"/>
                <a:ea typeface="+mn-ea"/>
                <a:cs typeface="+mn-cs"/>
              </a:rPr>
              <a:t> incorporated and existing under the laws of the Grand Duchy of Luxembourg, with registered office at 25, rue Edward Steichen, L-2540 Luxembourg, registered with the Luxembourg Register of Commerce and Companies (</a:t>
            </a:r>
            <a:r>
              <a:rPr lang="en-GB" sz="800" kern="1200" dirty="0" err="1">
                <a:solidFill>
                  <a:schemeClr val="tx1"/>
                </a:solidFill>
                <a:effectLst/>
                <a:latin typeface="+mn-lt"/>
                <a:ea typeface="+mn-ea"/>
                <a:cs typeface="+mn-cs"/>
              </a:rPr>
              <a:t>RCSL</a:t>
            </a:r>
            <a:r>
              <a:rPr lang="en-GB" sz="800" kern="1200" dirty="0">
                <a:solidFill>
                  <a:schemeClr val="tx1"/>
                </a:solidFill>
                <a:effectLst/>
                <a:latin typeface="+mn-lt"/>
                <a:ea typeface="+mn-ea"/>
                <a:cs typeface="+mn-cs"/>
              </a:rPr>
              <a:t>) under number B 8495. Bank Julius Baer Europe S.A. Ireland Branch distributes this publication to its clients. Some of the services mentioned in this publication, which are available to clients of the Ireland branch, may be provided by members of the Julius Baer Group based outside of the Grand Duchy of Luxembourg or the Republic of Ireland. In these cases, rules made by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and the CBI for the protection of retail clients do not apply to such services, and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and the Irish Financial Services and Pensions Ombudsman will not be able to resolve complaints in respect of such services.</a:t>
            </a:r>
            <a:r>
              <a:rPr lang="en-GB" sz="800" b="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Singapore: </a:t>
            </a:r>
            <a:r>
              <a:rPr lang="en-GB" sz="800" kern="1200" dirty="0">
                <a:solidFill>
                  <a:schemeClr val="tx1"/>
                </a:solidFill>
                <a:effectLst/>
                <a:latin typeface="+mn-lt"/>
                <a:ea typeface="+mn-ea"/>
                <a:cs typeface="+mn-cs"/>
              </a:rPr>
              <a:t>This publication is available from Bank Julius Baer &amp; Co. Ltd., Singapore branch, for accredited investors only. As Bank Julius Baer &amp; Co. Ltd., Singapore branch, has a Unit exemption under Section 100(2) of the Financial Advisers Act, Cap. 110 of Singapore (the FAA), it is exempted from many of the requirements of the FAA, amongst others, the requirement to disclose any interest in, or any interest in the acquisition or disposal of, any securities or financial instruments that may be referred to in this publication. Further details of these exemptions are available on request. This publication has not been reviewed by and is not endorsed by the Monetary Authority of Singapore (MAS). Any document or material relating to the offer or sale, or invitation for subscription or purchase, of securities or investment funds (i.e. collective investment schemes) may not be circulated or distributed, nor may such securities or investment funds be offered or sold, or be made the subject of an invitation for subscription or purchase, whether directly or indirectly, to persons in Singapore other than (</a:t>
            </a:r>
            <a:r>
              <a:rPr lang="en-GB" sz="800" kern="1200" dirty="0" err="1">
                <a:solidFill>
                  <a:schemeClr val="tx1"/>
                </a:solidFill>
                <a:effectLst/>
                <a:latin typeface="+mn-lt"/>
                <a:ea typeface="+mn-ea"/>
                <a:cs typeface="+mn-cs"/>
              </a:rPr>
              <a:t>i</a:t>
            </a:r>
            <a:r>
              <a:rPr lang="en-GB" sz="800" kern="1200" dirty="0">
                <a:solidFill>
                  <a:schemeClr val="tx1"/>
                </a:solidFill>
                <a:effectLst/>
                <a:latin typeface="+mn-lt"/>
                <a:ea typeface="+mn-ea"/>
                <a:cs typeface="+mn-cs"/>
              </a:rPr>
              <a:t>) to an institutional investor under Section 274 or 304 respectively of the Securities and Futures Act, Cap. 289 of Singapore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(ii) to a relevant person (which includes an accredited investor), or any person pursuant to Section 275(1A) or 305(2) respectively, and in accordance with the conditions, specified in Section 275 or 305 respectively of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or (iii) otherwise pursuant to, and in accordance with the conditions of, any other applicable provision of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In particular, for investment funds that are not authorised or recognised by the MAS, units in such funds are not allowed to be offered to the retail public; any written material issued to persons as aforementioned in connection with an offer is not a prospectus as defined in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and, accordingly, statutory liability under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in relation to the content of prospectuses does not apply, and investors should consider carefully whether the investment is suitable for them. Please contact a representative of Bank Julius Baer &amp; Co. Ltd., Singapore branch, with respect to any inquiries concerning this publication. Bank Julius Baer &amp; Co. Ltd. is incorporated in Switzerland with limited liability. </a:t>
            </a:r>
            <a:r>
              <a:rPr lang="en-GB" sz="800" b="1" kern="1200" dirty="0">
                <a:solidFill>
                  <a:schemeClr val="tx1"/>
                </a:solidFill>
                <a:effectLst/>
                <a:latin typeface="+mn-lt"/>
                <a:ea typeface="+mn-ea"/>
                <a:cs typeface="+mn-cs"/>
              </a:rPr>
              <a:t>South Africa: </a:t>
            </a:r>
            <a:r>
              <a:rPr lang="en-GB" sz="800" b="0" kern="1200" dirty="0">
                <a:solidFill>
                  <a:schemeClr val="tx1"/>
                </a:solidFill>
                <a:effectLst/>
                <a:latin typeface="+mn-lt"/>
                <a:ea typeface="+mn-ea"/>
                <a:cs typeface="+mn-cs"/>
              </a:rPr>
              <a:t>This publication is distributed by Julius Baer South Africa (Pty) Ltd, which is an authorised financial services provider (</a:t>
            </a:r>
            <a:r>
              <a:rPr lang="en-GB" sz="800" b="0" kern="1200" dirty="0" err="1">
                <a:solidFill>
                  <a:schemeClr val="tx1"/>
                </a:solidFill>
                <a:effectLst/>
                <a:latin typeface="+mn-lt"/>
                <a:ea typeface="+mn-ea"/>
                <a:cs typeface="+mn-cs"/>
              </a:rPr>
              <a:t>FSP</a:t>
            </a:r>
            <a:r>
              <a:rPr lang="en-GB" sz="800" b="0" kern="1200" dirty="0">
                <a:solidFill>
                  <a:schemeClr val="tx1"/>
                </a:solidFill>
                <a:effectLst/>
                <a:latin typeface="+mn-lt"/>
                <a:ea typeface="+mn-ea"/>
                <a:cs typeface="+mn-cs"/>
              </a:rPr>
              <a:t> no. 49273) approved by the Financial Sector Conduct Authority. </a:t>
            </a:r>
            <a:endParaRPr lang="en-GB" sz="800" kern="1200" dirty="0">
              <a:solidFill>
                <a:schemeClr val="tx1"/>
              </a:solidFill>
              <a:effectLst/>
              <a:latin typeface="+mn-lt"/>
              <a:ea typeface="+mn-ea"/>
              <a:cs typeface="+mn-cs"/>
            </a:endParaRPr>
          </a:p>
        </p:txBody>
      </p:sp>
      <p:sp>
        <p:nvSpPr>
          <p:cNvPr id="8" name="Rectangle 7"/>
          <p:cNvSpPr/>
          <p:nvPr userDrawn="1"/>
        </p:nvSpPr>
        <p:spPr bwMode="gray">
          <a:xfrm>
            <a:off x="396095"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(2/3)</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696573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I_Distr_Int_3-3">
    <p:spTree>
      <p:nvGrpSpPr>
        <p:cNvPr id="1" name=""/>
        <p:cNvGrpSpPr/>
        <p:nvPr/>
      </p:nvGrpSpPr>
      <p:grpSpPr>
        <a:xfrm>
          <a:off x="0" y="0"/>
          <a:ext cx="0" cy="0"/>
          <a:chOff x="0" y="0"/>
          <a:chExt cx="0" cy="0"/>
        </a:xfrm>
      </p:grpSpPr>
      <p:sp>
        <p:nvSpPr>
          <p:cNvPr id="2" name="TextBox 1"/>
          <p:cNvSpPr txBox="1"/>
          <p:nvPr userDrawn="1"/>
        </p:nvSpPr>
        <p:spPr bwMode="gray">
          <a:xfrm>
            <a:off x="395536"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kern="1200" dirty="0">
                <a:solidFill>
                  <a:schemeClr val="tx1"/>
                </a:solidFill>
                <a:effectLst/>
                <a:latin typeface="+mn-lt"/>
                <a:ea typeface="+mn-ea"/>
                <a:cs typeface="+mn-cs"/>
              </a:rPr>
              <a:t>Spain: </a:t>
            </a:r>
            <a:r>
              <a:rPr lang="en-GB" sz="800" kern="1200" dirty="0">
                <a:solidFill>
                  <a:schemeClr val="tx1"/>
                </a:solidFill>
                <a:effectLst/>
                <a:latin typeface="+mn-lt"/>
                <a:ea typeface="+mn-ea"/>
                <a:cs typeface="+mn-cs"/>
              </a:rPr>
              <a:t>Julius Baer </a:t>
            </a:r>
            <a:r>
              <a:rPr lang="en-GB" sz="800" kern="1200" dirty="0" err="1">
                <a:solidFill>
                  <a:schemeClr val="tx1"/>
                </a:solidFill>
                <a:effectLst/>
                <a:latin typeface="+mn-lt"/>
                <a:ea typeface="+mn-ea"/>
                <a:cs typeface="+mn-cs"/>
              </a:rPr>
              <a:t>Agencia</a:t>
            </a:r>
            <a:r>
              <a:rPr lang="en-GB" sz="800" kern="1200" dirty="0">
                <a:solidFill>
                  <a:schemeClr val="tx1"/>
                </a:solidFill>
                <a:effectLst/>
                <a:latin typeface="+mn-lt"/>
                <a:ea typeface="+mn-ea"/>
                <a:cs typeface="+mn-cs"/>
              </a:rPr>
              <a:t> de </a:t>
            </a:r>
            <a:r>
              <a:rPr lang="en-GB" sz="800" kern="1200" dirty="0" err="1">
                <a:solidFill>
                  <a:schemeClr val="tx1"/>
                </a:solidFill>
                <a:effectLst/>
                <a:latin typeface="+mn-lt"/>
                <a:ea typeface="+mn-ea"/>
                <a:cs typeface="+mn-cs"/>
              </a:rPr>
              <a:t>Valores</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S.A.U</a:t>
            </a:r>
            <a:r>
              <a:rPr lang="en-GB" sz="800" kern="1200" dirty="0">
                <a:solidFill>
                  <a:schemeClr val="tx1"/>
                </a:solidFill>
                <a:effectLst/>
                <a:latin typeface="+mn-lt"/>
                <a:ea typeface="+mn-ea"/>
                <a:cs typeface="+mn-cs"/>
              </a:rPr>
              <a:t>. and Julius Baer </a:t>
            </a:r>
            <a:r>
              <a:rPr lang="en-GB" sz="800" kern="1200" dirty="0" err="1">
                <a:solidFill>
                  <a:schemeClr val="tx1"/>
                </a:solidFill>
                <a:effectLst/>
                <a:latin typeface="+mn-lt"/>
                <a:ea typeface="+mn-ea"/>
                <a:cs typeface="+mn-cs"/>
              </a:rPr>
              <a:t>Gestión</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S.G.I.I.C</a:t>
            </a:r>
            <a:r>
              <a:rPr lang="en-GB" sz="800" kern="1200" dirty="0">
                <a:solidFill>
                  <a:schemeClr val="tx1"/>
                </a:solidFill>
                <a:effectLst/>
                <a:latin typeface="+mn-lt"/>
                <a:ea typeface="+mn-ea"/>
                <a:cs typeface="+mn-cs"/>
              </a:rPr>
              <a:t>, S.A., both authorised and regulated by the </a:t>
            </a:r>
            <a:r>
              <a:rPr lang="en-GB" sz="800" kern="1200" dirty="0" err="1">
                <a:solidFill>
                  <a:schemeClr val="tx1"/>
                </a:solidFill>
                <a:effectLst/>
                <a:latin typeface="+mn-lt"/>
                <a:ea typeface="+mn-ea"/>
                <a:cs typeface="+mn-cs"/>
              </a:rPr>
              <a:t>Comisión</a:t>
            </a:r>
            <a:r>
              <a:rPr lang="en-GB" sz="800" kern="1200" dirty="0">
                <a:solidFill>
                  <a:schemeClr val="tx1"/>
                </a:solidFill>
                <a:effectLst/>
                <a:latin typeface="+mn-lt"/>
                <a:ea typeface="+mn-ea"/>
                <a:cs typeface="+mn-cs"/>
              </a:rPr>
              <a:t> Nacional del Mercado de </a:t>
            </a:r>
            <a:r>
              <a:rPr lang="en-GB" sz="800" kern="1200" dirty="0" err="1">
                <a:solidFill>
                  <a:schemeClr val="tx1"/>
                </a:solidFill>
                <a:effectLst/>
                <a:latin typeface="+mn-lt"/>
                <a:ea typeface="+mn-ea"/>
                <a:cs typeface="+mn-cs"/>
              </a:rPr>
              <a:t>Valores</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CNMV</a:t>
            </a:r>
            <a:r>
              <a:rPr lang="en-GB" sz="800" kern="1200" dirty="0">
                <a:solidFill>
                  <a:schemeClr val="tx1"/>
                </a:solidFill>
                <a:effectLst/>
                <a:latin typeface="+mn-lt"/>
                <a:ea typeface="+mn-ea"/>
                <a:cs typeface="+mn-cs"/>
              </a:rPr>
              <a:t>), disseminate research to their clients. </a:t>
            </a:r>
            <a:r>
              <a:rPr lang="en-GB" sz="800" b="1" kern="1200" dirty="0">
                <a:solidFill>
                  <a:schemeClr val="tx1"/>
                </a:solidFill>
                <a:effectLst/>
                <a:latin typeface="+mn-lt"/>
                <a:ea typeface="+mn-ea"/>
                <a:cs typeface="+mn-cs"/>
              </a:rPr>
              <a:t>Switzerland: </a:t>
            </a:r>
            <a:r>
              <a:rPr lang="en-GB" sz="800" kern="1200" dirty="0">
                <a:solidFill>
                  <a:schemeClr val="tx1"/>
                </a:solidFill>
                <a:effectLst/>
                <a:latin typeface="+mn-lt"/>
                <a:ea typeface="+mn-ea"/>
                <a:cs typeface="+mn-cs"/>
              </a:rPr>
              <a:t>This publication is distributed by Bank Julius Baer &amp; Co. Ltd., Zurich, authorised and regulated by the Swiss Financial Market Supervisory Authority (</a:t>
            </a:r>
            <a:r>
              <a:rPr lang="en-GB" sz="800" kern="1200" dirty="0" err="1">
                <a:solidFill>
                  <a:schemeClr val="tx1"/>
                </a:solidFill>
                <a:effectLst/>
                <a:latin typeface="+mn-lt"/>
                <a:ea typeface="+mn-ea"/>
                <a:cs typeface="+mn-cs"/>
              </a:rPr>
              <a:t>FINMA</a:t>
            </a:r>
            <a:r>
              <a:rPr lang="en-GB" sz="800" kern="1200" dirty="0">
                <a:solidFill>
                  <a:schemeClr val="tx1"/>
                </a:solidFill>
                <a:effectLst/>
                <a:latin typeface="+mn-lt"/>
                <a:ea typeface="+mn-ea"/>
                <a:cs typeface="+mn-cs"/>
              </a:rPr>
              <a:t>).</a:t>
            </a:r>
            <a:br>
              <a:rPr lang="en-GB" sz="800" noProof="0" dirty="0">
                <a:solidFill>
                  <a:srgbClr val="000000"/>
                </a:solidFill>
              </a:rPr>
            </a:br>
            <a:r>
              <a:rPr lang="en-GB" sz="800" b="1" kern="1200" dirty="0">
                <a:solidFill>
                  <a:schemeClr val="tx1"/>
                </a:solidFill>
                <a:effectLst/>
                <a:latin typeface="+mn-lt"/>
                <a:ea typeface="+mn-ea"/>
                <a:cs typeface="+mn-cs"/>
              </a:rPr>
              <a:t>The Bahamas: </a:t>
            </a:r>
            <a:r>
              <a:rPr lang="en-GB" sz="800" kern="1200" dirty="0">
                <a:solidFill>
                  <a:schemeClr val="tx1"/>
                </a:solidFill>
                <a:effectLst/>
                <a:latin typeface="+mn-lt"/>
                <a:ea typeface="+mn-ea"/>
                <a:cs typeface="+mn-cs"/>
              </a:rPr>
              <a:t>This publication is distributed by Julius Baer Bank (Bahamas) Limited, an entity licensed by the Central Bank of The Bahamas and regulated by the Securities Commission of The Bahamas. This publication does not constitute a prospectus or a communication for the purposes of the Securities Industry Act, 2011, or the Securities Industry Regulations, 2012. In addition, it is only intended for persons who are designated or who are deemed ‘non-resident’ for the purposes of Bahamian Exchange Control Regulations and Rules. </a:t>
            </a:r>
            <a:r>
              <a:rPr lang="en-GB" sz="800" b="1" kern="1200" dirty="0">
                <a:solidFill>
                  <a:schemeClr val="tx1"/>
                </a:solidFill>
                <a:effectLst/>
                <a:latin typeface="+mn-lt"/>
                <a:ea typeface="+mn-ea"/>
                <a:cs typeface="+mn-cs"/>
              </a:rPr>
              <a:t>United Arab Emirates: </a:t>
            </a:r>
            <a:r>
              <a:rPr lang="en-GB" sz="800" kern="1200" dirty="0">
                <a:solidFill>
                  <a:schemeClr val="tx1"/>
                </a:solidFill>
                <a:effectLst/>
                <a:latin typeface="+mn-lt"/>
                <a:ea typeface="+mn-ea"/>
                <a:cs typeface="+mn-cs"/>
              </a:rPr>
              <a:t>This publication has not been approved or licensed by the UAE Central Bank, the UAE Securities and Commodities Authority or any other relevant authority in the UAE. It is strictly private and confidential and is being issued to a limited number of sophisticated individual and institutional investors upon their request and must not be provided to, or relied upon, by any other person. </a:t>
            </a:r>
            <a:r>
              <a:rPr lang="en-GB" sz="800" b="1" kern="1200" dirty="0">
                <a:solidFill>
                  <a:schemeClr val="tx1"/>
                </a:solidFill>
                <a:effectLst/>
                <a:latin typeface="+mn-lt"/>
                <a:ea typeface="+mn-ea"/>
                <a:cs typeface="+mn-cs"/>
              </a:rPr>
              <a:t>United Kingdom: </a:t>
            </a:r>
            <a:r>
              <a:rPr lang="en-GB" sz="800" kern="1200" dirty="0">
                <a:solidFill>
                  <a:schemeClr val="tx1"/>
                </a:solidFill>
                <a:effectLst/>
                <a:latin typeface="+mn-lt"/>
                <a:ea typeface="+mn-ea"/>
                <a:cs typeface="+mn-cs"/>
              </a:rPr>
              <a:t>Julius Baer International Limited, which is authorised and regulated by the Financial Conduct Authority (</a:t>
            </a:r>
            <a:r>
              <a:rPr lang="en-GB" sz="800" kern="1200" dirty="0" err="1">
                <a:solidFill>
                  <a:schemeClr val="tx1"/>
                </a:solidFill>
                <a:effectLst/>
                <a:latin typeface="+mn-lt"/>
                <a:ea typeface="+mn-ea"/>
                <a:cs typeface="+mn-cs"/>
              </a:rPr>
              <a:t>FCA</a:t>
            </a:r>
            <a:r>
              <a:rPr lang="en-GB" sz="800" kern="1200" dirty="0">
                <a:solidFill>
                  <a:schemeClr val="tx1"/>
                </a:solidFill>
                <a:effectLst/>
                <a:latin typeface="+mn-lt"/>
                <a:ea typeface="+mn-ea"/>
                <a:cs typeface="+mn-cs"/>
              </a:rPr>
              <a:t>), distributes this publication to its clients and potential clients. Where communicated in the UK, this publication is a financial promotion that has been approved by Julius Baer International Limited for distribution in the UK. Some of the services mentioned in this publication may be provided by members of the Julius Baer Group outside the UK. Rules made by the </a:t>
            </a:r>
            <a:r>
              <a:rPr lang="en-GB" sz="800" kern="1200" dirty="0" err="1">
                <a:solidFill>
                  <a:schemeClr val="tx1"/>
                </a:solidFill>
                <a:effectLst/>
                <a:latin typeface="+mn-lt"/>
                <a:ea typeface="+mn-ea"/>
                <a:cs typeface="+mn-cs"/>
              </a:rPr>
              <a:t>FCA</a:t>
            </a:r>
            <a:r>
              <a:rPr lang="en-GB" sz="800" kern="1200" dirty="0">
                <a:solidFill>
                  <a:schemeClr val="tx1"/>
                </a:solidFill>
                <a:effectLst/>
                <a:latin typeface="+mn-lt"/>
                <a:ea typeface="+mn-ea"/>
                <a:cs typeface="+mn-cs"/>
              </a:rPr>
              <a:t> for the protection of retail clients do not apply to services provided by members of the Julius Baer Group outside the UK, and the Financial Services Compensation Scheme will not apply. Julius Baer International Limited does not provide legal or tax advice. If information on a particular tax treatment is provided, this does not mean that it applies to the client’s individual circumstances, and it may be subject to change in the future. Clients should obtain independent tax advice in relation to their individual circumstances from a tax advisor before deciding whether to invest. Julius Baer International Limited provides advice on a limited range of investment products (restricted advice). </a:t>
            </a:r>
            <a:r>
              <a:rPr lang="en-GB" sz="800" b="1" kern="1200" dirty="0">
                <a:solidFill>
                  <a:schemeClr val="tx1"/>
                </a:solidFill>
                <a:effectLst/>
                <a:latin typeface="+mn-lt"/>
                <a:ea typeface="+mn-ea"/>
                <a:cs typeface="+mn-cs"/>
              </a:rPr>
              <a:t>Uruguay:</a:t>
            </a:r>
            <a:r>
              <a:rPr lang="en-GB" sz="800" kern="1200" dirty="0">
                <a:solidFill>
                  <a:schemeClr val="tx1"/>
                </a:solidFill>
                <a:effectLst/>
                <a:latin typeface="+mn-lt"/>
                <a:ea typeface="+mn-ea"/>
                <a:cs typeface="+mn-cs"/>
              </a:rPr>
              <a:t> In the case this publication is construed as an offer, recommendation or solicitation for the sale or purchase of any securities or other financial instruments, the same are being placed relying on a private placement exemption (“</a:t>
            </a:r>
            <a:r>
              <a:rPr lang="en-GB" sz="800" kern="1200" dirty="0" err="1">
                <a:solidFill>
                  <a:schemeClr val="tx1"/>
                </a:solidFill>
                <a:effectLst/>
                <a:latin typeface="+mn-lt"/>
                <a:ea typeface="+mn-ea"/>
                <a:cs typeface="+mn-cs"/>
              </a:rPr>
              <a:t>oferta</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privada</a:t>
            </a:r>
            <a:r>
              <a:rPr lang="en-GB" sz="800" kern="1200" dirty="0">
                <a:solidFill>
                  <a:schemeClr val="tx1"/>
                </a:solidFill>
                <a:effectLst/>
                <a:latin typeface="+mn-lt"/>
                <a:ea typeface="+mn-ea"/>
                <a:cs typeface="+mn-cs"/>
              </a:rPr>
              <a:t>”) pursuant to Section 2 of Law No°18,627 and are not and will not be registered with the Financial Services Superintendence of the Central Bank of Uruguay to be publicly offered in Uruguay. In the case of any closed-ended or private equity funds, the relevant securities are not investment funds regulated by Uruguayan Law No.°16,774 dated September 27, 1996, as amended. If you are located in Uruguay, you confirm that you fully understand the language in which this publication and all documents referred to herein are drafted and you have no need for any document whatsoever to be provided in Spanish or any other language.</a:t>
            </a:r>
          </a:p>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solidFill>
                  <a:srgbClr val="000000"/>
                </a:solidFill>
              </a:rPr>
              <a:t>United States: </a:t>
            </a:r>
            <a:r>
              <a:rPr lang="en-GB" sz="800" noProof="0" dirty="0">
                <a:solidFill>
                  <a:srgbClr val="000000"/>
                </a:solidFill>
              </a:rPr>
              <a:t>NEITHER THIS PUBLICATION NOR ANY COPY THEREOF MAY BE SENT, TAKEN INTO OR DISTRIBUTED IN THE UNITED STATES OR TO ANY US PERSON.</a:t>
            </a:r>
          </a:p>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p>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noProof="0" dirty="0"/>
              <a:t>© Julius Baer Group, 2019</a:t>
            </a:r>
            <a:endParaRPr lang="en-GB" sz="800" b="0" noProof="0" dirty="0">
              <a:solidFill>
                <a:srgbClr val="000000"/>
              </a:solidFill>
            </a:endParaRPr>
          </a:p>
        </p:txBody>
      </p:sp>
      <p:sp>
        <p:nvSpPr>
          <p:cNvPr id="7" name="Rectangle 6"/>
          <p:cNvSpPr/>
          <p:nvPr userDrawn="1"/>
        </p:nvSpPr>
        <p:spPr bwMode="gray">
          <a:xfrm>
            <a:off x="395550"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(3/3)</a:t>
            </a:r>
          </a:p>
        </p:txBody>
      </p:sp>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26065156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I_Distr_Int_1-4_Instr">
    <p:spTree>
      <p:nvGrpSpPr>
        <p:cNvPr id="1" name=""/>
        <p:cNvGrpSpPr/>
        <p:nvPr/>
      </p:nvGrpSpPr>
      <p:grpSpPr>
        <a:xfrm>
          <a:off x="0" y="0"/>
          <a:ext cx="0" cy="0"/>
          <a:chOff x="0" y="0"/>
          <a:chExt cx="0" cy="0"/>
        </a:xfrm>
      </p:grpSpPr>
      <p:sp>
        <p:nvSpPr>
          <p:cNvPr id="2" name="TextBox 1"/>
          <p:cNvSpPr txBox="1"/>
          <p:nvPr userDrawn="1"/>
        </p:nvSpPr>
        <p:spPr bwMode="gray">
          <a:xfrm>
            <a:off x="396067"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7" name="TextBox 6"/>
          <p:cNvSpPr txBox="1"/>
          <p:nvPr userDrawn="1"/>
        </p:nvSpPr>
        <p:spPr>
          <a:xfrm>
            <a:off x="396082" y="1485902"/>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indent="0">
              <a:lnSpc>
                <a:spcPct val="100000"/>
              </a:lnSpc>
              <a:spcBef>
                <a:spcPts val="0"/>
              </a:spcBef>
              <a:spcAft>
                <a:spcPts val="600"/>
              </a:spcAft>
              <a:buNone/>
            </a:pPr>
            <a:r>
              <a:rPr lang="en-GB"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p>
          <a:p>
            <a:pPr marL="0" indent="0">
              <a:lnSpc>
                <a:spcPct val="100000"/>
              </a:lnSpc>
              <a:spcBef>
                <a:spcPts val="0"/>
              </a:spcBef>
              <a:spcAft>
                <a:spcPts val="600"/>
              </a:spcAft>
              <a:buNone/>
            </a:pPr>
            <a:r>
              <a:rPr lang="en-GB" sz="800" b="1" noProof="0" dirty="0"/>
              <a:t>Austria: </a:t>
            </a:r>
            <a:r>
              <a:rPr lang="en-GB" sz="800" b="0" noProof="0" dirty="0"/>
              <a:t>Julius Baer Investment Advisory </a:t>
            </a:r>
            <a:r>
              <a:rPr lang="en-GB" sz="800" b="0" noProof="0" dirty="0" err="1"/>
              <a:t>GesmbH</a:t>
            </a:r>
            <a:r>
              <a:rPr lang="en-GB" sz="800" b="0" noProof="0" dirty="0"/>
              <a:t>, authorised and regulated by the Austrian Financial Market Authority (</a:t>
            </a:r>
            <a:r>
              <a:rPr lang="en-GB" sz="800" b="0" noProof="0" dirty="0" err="1"/>
              <a:t>FMA</a:t>
            </a:r>
            <a:r>
              <a:rPr lang="en-GB" sz="800" b="0" noProof="0" dirty="0"/>
              <a:t>), distributes research to its clients. </a:t>
            </a:r>
            <a:r>
              <a:rPr lang="en-GB" sz="800" b="1" noProof="0" dirty="0"/>
              <a:t>Chile: </a:t>
            </a:r>
            <a:r>
              <a:rPr lang="en-GB" sz="800" noProof="0" dirty="0"/>
              <a:t>This publication is for the intended recipient only. Financial instruments mentioned in this publication are neither registered with nor under the supervision of the </a:t>
            </a:r>
            <a:r>
              <a:rPr lang="en-GB" sz="800" noProof="0" dirty="0" err="1"/>
              <a:t>Registro</a:t>
            </a:r>
            <a:r>
              <a:rPr lang="en-GB" sz="800" noProof="0" dirty="0"/>
              <a:t> de </a:t>
            </a:r>
            <a:r>
              <a:rPr lang="en-GB" sz="800" noProof="0" dirty="0" err="1"/>
              <a:t>Valores</a:t>
            </a:r>
            <a:r>
              <a:rPr lang="en-GB" sz="800" noProof="0" dirty="0"/>
              <a:t> </a:t>
            </a:r>
            <a:r>
              <a:rPr lang="en-GB" sz="800" noProof="0" dirty="0" err="1"/>
              <a:t>Extranjeros</a:t>
            </a:r>
            <a:r>
              <a:rPr lang="en-GB" sz="800" noProof="0" dirty="0"/>
              <a:t> (Foreign Securities Registry) maintained by the </a:t>
            </a:r>
            <a:r>
              <a:rPr lang="en-GB" sz="800" noProof="0" dirty="0" err="1"/>
              <a:t>Superintendencia</a:t>
            </a:r>
            <a:r>
              <a:rPr lang="en-GB" sz="800" noProof="0" dirty="0"/>
              <a:t> de </a:t>
            </a:r>
            <a:r>
              <a:rPr lang="en-GB" sz="800" noProof="0" dirty="0" err="1"/>
              <a:t>Valores</a:t>
            </a:r>
            <a:r>
              <a:rPr lang="en-GB" sz="800" noProof="0" dirty="0"/>
              <a:t> y </a:t>
            </a:r>
            <a:r>
              <a:rPr lang="en-GB" sz="800" noProof="0" dirty="0" err="1"/>
              <a:t>Seguros</a:t>
            </a:r>
            <a:r>
              <a:rPr lang="en-GB" sz="800" noProof="0" dirty="0"/>
              <a:t> de Chile (Chilean Securities and Insurance Commission or ‘</a:t>
            </a:r>
            <a:r>
              <a:rPr lang="en-GB" sz="800" noProof="0" dirty="0" err="1"/>
              <a:t>SVS</a:t>
            </a:r>
            <a:r>
              <a:rPr lang="en-GB" sz="800" noProof="0" dirty="0"/>
              <a:t>’). If such securities are offered within Chile, they will be offered and sold only pursuant to General Rule 336 of the </a:t>
            </a:r>
            <a:r>
              <a:rPr lang="en-GB" sz="800" noProof="0" dirty="0" err="1"/>
              <a:t>SVS</a:t>
            </a:r>
            <a:r>
              <a:rPr lang="en-GB" sz="800" noProof="0" dirty="0"/>
              <a:t> (an exemption to the registration requirements in the Foreign Securities Registry), or in circumstances which do not constitute a public offering of securities in Chile within the meaning of Article 4 of the Chilean Securities Market Law, Law No. 18,045. </a:t>
            </a:r>
            <a:r>
              <a:rPr lang="en-GB" sz="800" b="1" kern="1200" dirty="0">
                <a:solidFill>
                  <a:schemeClr val="tx1"/>
                </a:solidFill>
                <a:effectLst/>
                <a:latin typeface="+mn-lt"/>
                <a:ea typeface="+mn-ea"/>
                <a:cs typeface="+mn-cs"/>
              </a:rPr>
              <a:t>Dubai International Financial Centre (</a:t>
            </a:r>
            <a:r>
              <a:rPr lang="en-GB" sz="800" b="1" kern="1200" dirty="0" err="1">
                <a:solidFill>
                  <a:schemeClr val="tx1"/>
                </a:solidFill>
                <a:effectLst/>
                <a:latin typeface="+mn-lt"/>
                <a:ea typeface="+mn-ea"/>
                <a:cs typeface="+mn-cs"/>
              </a:rPr>
              <a:t>DIFC</a:t>
            </a:r>
            <a:r>
              <a:rPr lang="en-GB" sz="800" b="1" kern="1200" dirty="0">
                <a:solidFill>
                  <a:schemeClr val="tx1"/>
                </a:solidFill>
                <a:effectLst/>
                <a:latin typeface="+mn-lt"/>
                <a:ea typeface="+mn-ea"/>
                <a:cs typeface="+mn-cs"/>
              </a:rPr>
              <a:t>): </a:t>
            </a:r>
            <a:r>
              <a:rPr lang="en-GB" sz="800" kern="1200" dirty="0">
                <a:solidFill>
                  <a:schemeClr val="tx1"/>
                </a:solidFill>
                <a:effectLst/>
                <a:latin typeface="+mn-lt"/>
                <a:ea typeface="+mn-ea"/>
                <a:cs typeface="+mn-cs"/>
              </a:rPr>
              <a:t>This publication has been provided by Julius Baer (Middle East) Ltd. and does not constitute or form part of any offer to issue or sell, or any solicitation to subscribe for or purchase any securities or investment products in the UAE (including the Dubai International Financial Centre) and should not be construed as such. Furthermore, this publication is being made available on the basis that the recipient acknowledges and understands that the entities and securities to which it may relate have not been approved, licensed by or registered with the UAE Central Bank, the UAE Securities and Commodities Authority or the Dubai Financial Services Authority or any other relevant licensing authority or governmental agency in the UAE. It may not be relied upon by or distributed to retail clients. Please note that Julius Baer (Middle East) Ltd. offers financial products or services only to professional clients who have sufficient financial experience and understanding of financial markets, products or transactions and any associated risks. The products or services mentioned will be available only to professional clients in line with the definition of the Dubai Financial Services Authority (</a:t>
            </a:r>
            <a:r>
              <a:rPr lang="en-GB" sz="800" kern="1200" dirty="0" err="1">
                <a:solidFill>
                  <a:schemeClr val="tx1"/>
                </a:solidFill>
                <a:effectLst/>
                <a:latin typeface="+mn-lt"/>
                <a:ea typeface="+mn-ea"/>
                <a:cs typeface="+mn-cs"/>
              </a:rPr>
              <a:t>DFSA</a:t>
            </a:r>
            <a:r>
              <a:rPr lang="en-GB" sz="800" kern="1200" dirty="0">
                <a:solidFill>
                  <a:schemeClr val="tx1"/>
                </a:solidFill>
                <a:effectLst/>
                <a:latin typeface="+mn-lt"/>
                <a:ea typeface="+mn-ea"/>
                <a:cs typeface="+mn-cs"/>
              </a:rPr>
              <a:t>) Conduct of Business Module. Julius Baer (Middle East) Ltd. is duly licensed and regulated by the </a:t>
            </a:r>
            <a:r>
              <a:rPr lang="en-GB" sz="800" kern="1200" dirty="0" err="1">
                <a:solidFill>
                  <a:schemeClr val="tx1"/>
                </a:solidFill>
                <a:effectLst/>
                <a:latin typeface="+mn-lt"/>
                <a:ea typeface="+mn-ea"/>
                <a:cs typeface="+mn-cs"/>
              </a:rPr>
              <a:t>DFSA</a:t>
            </a:r>
            <a:r>
              <a:rPr lang="en-GB" sz="80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Germany: </a:t>
            </a:r>
            <a:r>
              <a:rPr lang="en-GB" sz="800" kern="1200" dirty="0">
                <a:solidFill>
                  <a:schemeClr val="tx1"/>
                </a:solidFill>
                <a:effectLst/>
                <a:latin typeface="+mn-lt"/>
                <a:ea typeface="+mn-ea"/>
                <a:cs typeface="+mn-cs"/>
              </a:rPr>
              <a:t>Bank Julius </a:t>
            </a:r>
            <a:r>
              <a:rPr lang="en-GB" sz="800" kern="1200" dirty="0" err="1">
                <a:solidFill>
                  <a:schemeClr val="tx1"/>
                </a:solidFill>
                <a:effectLst/>
                <a:latin typeface="+mn-lt"/>
                <a:ea typeface="+mn-ea"/>
                <a:cs typeface="+mn-cs"/>
              </a:rPr>
              <a:t>Bär</a:t>
            </a:r>
            <a:r>
              <a:rPr lang="en-GB" sz="800" kern="1200" dirty="0">
                <a:solidFill>
                  <a:schemeClr val="tx1"/>
                </a:solidFill>
                <a:effectLst/>
                <a:latin typeface="+mn-lt"/>
                <a:ea typeface="+mn-ea"/>
                <a:cs typeface="+mn-cs"/>
              </a:rPr>
              <a:t> Deutschland AG, authorised and regulated by the German Federal Financial Supervisory Authority (</a:t>
            </a:r>
            <a:r>
              <a:rPr lang="en-GB" sz="800" kern="1200" dirty="0" err="1">
                <a:solidFill>
                  <a:schemeClr val="tx1"/>
                </a:solidFill>
                <a:effectLst/>
                <a:latin typeface="+mn-lt"/>
                <a:ea typeface="+mn-ea"/>
                <a:cs typeface="+mn-cs"/>
              </a:rPr>
              <a:t>BaFin</a:t>
            </a:r>
            <a:r>
              <a:rPr lang="en-GB" sz="800" kern="1200" dirty="0">
                <a:solidFill>
                  <a:schemeClr val="tx1"/>
                </a:solidFill>
                <a:effectLst/>
                <a:latin typeface="+mn-lt"/>
                <a:ea typeface="+mn-ea"/>
                <a:cs typeface="+mn-cs"/>
              </a:rPr>
              <a:t>), distributes this publication to its clients. If you have any queries concerning this publication, please contact your relationship manager. </a:t>
            </a:r>
            <a:r>
              <a:rPr lang="en-GB" sz="800" b="1" kern="1200" dirty="0">
                <a:solidFill>
                  <a:schemeClr val="tx1"/>
                </a:solidFill>
                <a:effectLst/>
                <a:latin typeface="+mn-lt"/>
                <a:ea typeface="+mn-ea"/>
                <a:cs typeface="+mn-cs"/>
              </a:rPr>
              <a:t>Guernsey: </a:t>
            </a:r>
            <a:r>
              <a:rPr lang="en-GB" sz="800" kern="1200" dirty="0">
                <a:solidFill>
                  <a:schemeClr val="tx1"/>
                </a:solidFill>
                <a:effectLst/>
                <a:latin typeface="+mn-lt"/>
                <a:ea typeface="+mn-ea"/>
                <a:cs typeface="+mn-cs"/>
              </a:rPr>
              <a:t>This publication is distributed by Bank Julius Baer &amp; Co Ltd., Guernsey Branch, which is licensed in Guernsey to provide banking and investment services and is regulated by the Guernsey Financial Services Commission. </a:t>
            </a:r>
            <a:r>
              <a:rPr lang="en-GB" sz="800" b="1" kern="1200" dirty="0">
                <a:solidFill>
                  <a:schemeClr val="tx1"/>
                </a:solidFill>
                <a:effectLst/>
                <a:latin typeface="+mn-lt"/>
                <a:ea typeface="+mn-ea"/>
                <a:cs typeface="+mn-cs"/>
              </a:rPr>
              <a:t>Hong Kong: </a:t>
            </a:r>
            <a:r>
              <a:rPr lang="en-GB" sz="800" b="0" kern="1200" dirty="0">
                <a:solidFill>
                  <a:schemeClr val="tx1"/>
                </a:solidFill>
                <a:effectLst/>
                <a:latin typeface="+mn-lt"/>
                <a:ea typeface="+mn-ea"/>
                <a:cs typeface="+mn-cs"/>
              </a:rPr>
              <a:t>This publication is distributed in Hong Kong by and on behalf of, and is attributable to, Bank Julius Baer &amp; Co. Ltd., Hong Kong branch, which holds a full banking licence issued by the Hong Kong Monetary Authority under the Banking Ordinance (Chapter 155 of the Laws of Hong Kong SAR). The Bank is also a registered institution under the Securities and Futures Ordinance (</a:t>
            </a:r>
            <a:r>
              <a:rPr lang="en-GB" sz="800" b="0" kern="1200" dirty="0" err="1">
                <a:solidFill>
                  <a:schemeClr val="tx1"/>
                </a:solidFill>
                <a:effectLst/>
                <a:latin typeface="+mn-lt"/>
                <a:ea typeface="+mn-ea"/>
                <a:cs typeface="+mn-cs"/>
              </a:rPr>
              <a:t>SFO</a:t>
            </a:r>
            <a:r>
              <a:rPr lang="en-GB" sz="800" b="0" kern="1200" dirty="0">
                <a:solidFill>
                  <a:schemeClr val="tx1"/>
                </a:solidFill>
                <a:effectLst/>
                <a:latin typeface="+mn-lt"/>
                <a:ea typeface="+mn-ea"/>
                <a:cs typeface="+mn-cs"/>
              </a:rPr>
              <a:t>) (Chapter 571 of the Laws of Hong Kong SAR) licensed to carry on Type 1 (dealing in securities), Type 4 (advising on securities) and Type 9 (asset management) regulated activities with Central Entity number AUR302. This document must not be issued, circulated or distributed in Hong Kong other than to ‘professional investors’ as defined in the </a:t>
            </a:r>
            <a:r>
              <a:rPr lang="en-GB" sz="800" b="0" kern="1200" dirty="0" err="1">
                <a:solidFill>
                  <a:schemeClr val="tx1"/>
                </a:solidFill>
                <a:effectLst/>
                <a:latin typeface="+mn-lt"/>
                <a:ea typeface="+mn-ea"/>
                <a:cs typeface="+mn-cs"/>
              </a:rPr>
              <a:t>SFO</a:t>
            </a:r>
            <a:r>
              <a:rPr lang="en-GB" sz="800" b="0" kern="1200" dirty="0">
                <a:solidFill>
                  <a:schemeClr val="tx1"/>
                </a:solidFill>
                <a:effectLst/>
                <a:latin typeface="+mn-lt"/>
                <a:ea typeface="+mn-ea"/>
                <a:cs typeface="+mn-cs"/>
              </a:rPr>
              <a:t>. The contents of this publication have not been reviewed by any regulatory authority. If you have any queries concerning this publication, please contact your Hong Kong relationship manager. Bank Julius Baer &amp; Co. Ltd. is incorporated in Switzerland with limited liability. </a:t>
            </a:r>
            <a:r>
              <a:rPr lang="en-GB" sz="800" b="1" noProof="0" dirty="0"/>
              <a:t>India: </a:t>
            </a:r>
            <a:r>
              <a:rPr lang="en-GB" sz="800" b="0" noProof="0" dirty="0"/>
              <a:t>This is not a publication of Julius Baer Wealth Advisors (India) Private Limited (</a:t>
            </a:r>
            <a:r>
              <a:rPr lang="en-GB" sz="800" b="0" noProof="0" dirty="0" err="1"/>
              <a:t>JBWA</a:t>
            </a:r>
            <a:r>
              <a:rPr lang="en-GB" sz="800" b="0" noProof="0" dirty="0"/>
              <a:t>) (a group company of Julius Baer, Zurich) or any of its Indian subsidiaries under the </a:t>
            </a:r>
            <a:r>
              <a:rPr lang="en-GB" sz="800" b="0" noProof="0" dirty="0" err="1"/>
              <a:t>SEBI</a:t>
            </a:r>
            <a:r>
              <a:rPr lang="en-GB" sz="800" b="0" noProof="0" dirty="0"/>
              <a:t> Research Analyst Regulations, 2014. This publication has been produced by Bank Julius Baer &amp; Co. Ltd. (Julius Baer), a company incorporated in Switzerland with limited liability and it does not have a banking license in India. This publication should not be construed in any manner as an offer, solicitation or recommendation by </a:t>
            </a:r>
            <a:r>
              <a:rPr lang="en-GB" sz="800" b="0" noProof="0" dirty="0" err="1"/>
              <a:t>JBWA</a:t>
            </a:r>
            <a:r>
              <a:rPr lang="en-GB" sz="800" b="0" noProof="0" dirty="0"/>
              <a:t> or any Julius Baer entity globally. </a:t>
            </a:r>
            <a:r>
              <a:rPr lang="en-GB" sz="800" b="1" kern="1200" dirty="0">
                <a:solidFill>
                  <a:schemeClr val="tx1"/>
                </a:solidFill>
                <a:effectLst/>
                <a:latin typeface="+mn-lt"/>
                <a:ea typeface="+mn-ea"/>
                <a:cs typeface="+mn-cs"/>
              </a:rPr>
              <a:t>Israel: </a:t>
            </a:r>
            <a:r>
              <a:rPr lang="en-GB" sz="800" kern="1200" dirty="0">
                <a:solidFill>
                  <a:schemeClr val="tx1"/>
                </a:solidFill>
                <a:effectLst/>
                <a:latin typeface="+mn-lt"/>
                <a:ea typeface="+mn-ea"/>
                <a:cs typeface="+mn-cs"/>
              </a:rPr>
              <a:t>This publication is distributed by Julius Baer Financial Services (Israel) Ltd. (</a:t>
            </a:r>
            <a:r>
              <a:rPr lang="en-GB" sz="800" kern="1200" dirty="0" err="1">
                <a:solidFill>
                  <a:schemeClr val="tx1"/>
                </a:solidFill>
                <a:effectLst/>
                <a:latin typeface="+mn-lt"/>
                <a:ea typeface="+mn-ea"/>
                <a:cs typeface="+mn-cs"/>
              </a:rPr>
              <a:t>JBFS</a:t>
            </a:r>
            <a:r>
              <a:rPr lang="en-GB" sz="800" kern="1200" dirty="0">
                <a:solidFill>
                  <a:schemeClr val="tx1"/>
                </a:solidFill>
                <a:effectLst/>
                <a:latin typeface="+mn-lt"/>
                <a:ea typeface="+mn-ea"/>
                <a:cs typeface="+mn-cs"/>
              </a:rPr>
              <a:t>), licensed by the Israel Securities Authority to provide investment marketing and portfolio management services. Pursuant to Israeli law, ‘Investment Marketing’ is the provision of advice to clients concerning the merit of an investment, holding, purchase or sale of securities or financial instruments, when the provider of such advice has an affiliation to the security or financial instrument. </a:t>
            </a:r>
            <a:endParaRPr lang="en-GB" sz="800" noProof="0" dirty="0">
              <a:solidFill>
                <a:srgbClr val="000000"/>
              </a:solidFill>
            </a:endParaRPr>
          </a:p>
        </p:txBody>
      </p:sp>
      <p:sp>
        <p:nvSpPr>
          <p:cNvPr id="8" name="Rectangle 7"/>
          <p:cNvSpPr/>
          <p:nvPr userDrawn="1"/>
        </p:nvSpPr>
        <p:spPr bwMode="gray">
          <a:xfrm>
            <a:off x="396082"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(1/4)</a:t>
            </a:r>
          </a:p>
        </p:txBody>
      </p:sp>
      <p:cxnSp>
        <p:nvCxnSpPr>
          <p:cNvPr id="9" name="Straight Connector 8">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73628333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I_Distr_Int_2-4_Instr">
    <p:spTree>
      <p:nvGrpSpPr>
        <p:cNvPr id="1" name=""/>
        <p:cNvGrpSpPr/>
        <p:nvPr/>
      </p:nvGrpSpPr>
      <p:grpSpPr>
        <a:xfrm>
          <a:off x="0" y="0"/>
          <a:ext cx="0" cy="0"/>
          <a:chOff x="0" y="0"/>
          <a:chExt cx="0" cy="0"/>
        </a:xfrm>
      </p:grpSpPr>
      <p:sp>
        <p:nvSpPr>
          <p:cNvPr id="2" name="TextBox 1"/>
          <p:cNvSpPr txBox="1"/>
          <p:nvPr userDrawn="1"/>
        </p:nvSpPr>
        <p:spPr bwMode="gray">
          <a:xfrm>
            <a:off x="396067"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0" kern="1200" dirty="0">
                <a:solidFill>
                  <a:schemeClr val="tx1"/>
                </a:solidFill>
                <a:effectLst/>
                <a:latin typeface="+mn-lt"/>
                <a:ea typeface="+mn-ea"/>
                <a:cs typeface="+mn-cs"/>
              </a:rPr>
              <a:t>Due to its affiliation to Bank Julius Baer &amp; Co. Ltd., </a:t>
            </a:r>
            <a:r>
              <a:rPr lang="en-GB" sz="800" b="0" kern="1200" dirty="0" err="1">
                <a:solidFill>
                  <a:schemeClr val="tx1"/>
                </a:solidFill>
                <a:effectLst/>
                <a:latin typeface="+mn-lt"/>
                <a:ea typeface="+mn-ea"/>
                <a:cs typeface="+mn-cs"/>
              </a:rPr>
              <a:t>JBFS</a:t>
            </a:r>
            <a:r>
              <a:rPr lang="en-GB" sz="800" b="0" kern="1200" dirty="0">
                <a:solidFill>
                  <a:schemeClr val="tx1"/>
                </a:solidFill>
                <a:effectLst/>
                <a:latin typeface="+mn-lt"/>
                <a:ea typeface="+mn-ea"/>
                <a:cs typeface="+mn-cs"/>
              </a:rPr>
              <a:t> is considered to be affiliated to certain securities and financial instruments that may be connected to the services </a:t>
            </a:r>
            <a:r>
              <a:rPr lang="en-GB" sz="800" b="0" kern="1200" dirty="0" err="1">
                <a:solidFill>
                  <a:schemeClr val="tx1"/>
                </a:solidFill>
                <a:effectLst/>
                <a:latin typeface="+mn-lt"/>
                <a:ea typeface="+mn-ea"/>
                <a:cs typeface="+mn-cs"/>
              </a:rPr>
              <a:t>JBFS</a:t>
            </a:r>
            <a:r>
              <a:rPr lang="en-GB" sz="800" b="0" kern="1200" dirty="0">
                <a:solidFill>
                  <a:schemeClr val="tx1"/>
                </a:solidFill>
                <a:effectLst/>
                <a:latin typeface="+mn-lt"/>
                <a:ea typeface="+mn-ea"/>
                <a:cs typeface="+mn-cs"/>
              </a:rPr>
              <a:t> provides, and therefore any use of the term ‘investment advice’ or any variation thereof, in this publication should be understood as Investment Marketing, as explained above. This publication does not constitute investment advice and has been prepared by Bank Julius Baer &amp; Co. Ltd. and distributed by </a:t>
            </a:r>
            <a:r>
              <a:rPr lang="en-GB" sz="800" b="0" kern="1200" dirty="0" err="1">
                <a:solidFill>
                  <a:schemeClr val="tx1"/>
                </a:solidFill>
                <a:effectLst/>
                <a:latin typeface="+mn-lt"/>
                <a:ea typeface="+mn-ea"/>
                <a:cs typeface="+mn-cs"/>
              </a:rPr>
              <a:t>JBFS</a:t>
            </a:r>
            <a:r>
              <a:rPr lang="en-GB" sz="800" b="0" kern="1200" dirty="0">
                <a:solidFill>
                  <a:schemeClr val="tx1"/>
                </a:solidFill>
                <a:effectLst/>
                <a:latin typeface="+mn-lt"/>
                <a:ea typeface="+mn-ea"/>
                <a:cs typeface="+mn-cs"/>
              </a:rPr>
              <a:t> for information purposes only, without taking into account the objectives, financial situation or needs of any particular client, and does not constitute an offer, a recommendation or an invitation by or on behalf of </a:t>
            </a:r>
            <a:r>
              <a:rPr lang="en-GB" sz="800" b="0" kern="1200" dirty="0" err="1">
                <a:solidFill>
                  <a:schemeClr val="tx1"/>
                </a:solidFill>
                <a:effectLst/>
                <a:latin typeface="+mn-lt"/>
                <a:ea typeface="+mn-ea"/>
                <a:cs typeface="+mn-cs"/>
              </a:rPr>
              <a:t>JBFS</a:t>
            </a:r>
            <a:r>
              <a:rPr lang="en-GB" sz="800" b="0" kern="1200" dirty="0">
                <a:solidFill>
                  <a:schemeClr val="tx1"/>
                </a:solidFill>
                <a:effectLst/>
                <a:latin typeface="+mn-lt"/>
                <a:ea typeface="+mn-ea"/>
                <a:cs typeface="+mn-cs"/>
              </a:rPr>
              <a:t> to make any investment. </a:t>
            </a:r>
            <a:r>
              <a:rPr lang="en-GB" sz="800" b="1" kern="1200" dirty="0">
                <a:solidFill>
                  <a:schemeClr val="tx1"/>
                </a:solidFill>
                <a:effectLst/>
                <a:latin typeface="+mn-lt"/>
                <a:ea typeface="+mn-ea"/>
                <a:cs typeface="+mn-cs"/>
              </a:rPr>
              <a:t>Japan: </a:t>
            </a:r>
            <a:r>
              <a:rPr lang="en-GB" sz="800" kern="1200" dirty="0">
                <a:solidFill>
                  <a:schemeClr val="tx1"/>
                </a:solidFill>
                <a:effectLst/>
                <a:latin typeface="+mn-lt"/>
                <a:ea typeface="+mn-ea"/>
                <a:cs typeface="+mn-cs"/>
              </a:rPr>
              <a:t>This publication shall only be distributed with appropriate disclaimers and formalities by a Julius Baer entity authorised to distribute such a publication in Japan. </a:t>
            </a:r>
            <a:r>
              <a:rPr lang="en-GB" sz="800" b="1" kern="1200" dirty="0">
                <a:solidFill>
                  <a:schemeClr val="tx1"/>
                </a:solidFill>
                <a:effectLst/>
                <a:latin typeface="+mn-lt"/>
                <a:ea typeface="+mn-ea"/>
                <a:cs typeface="+mn-cs"/>
              </a:rPr>
              <a:t>Kingdom of Bahrain:</a:t>
            </a:r>
            <a:r>
              <a:rPr lang="en-GB" sz="800" b="0" kern="1200" dirty="0">
                <a:solidFill>
                  <a:schemeClr val="tx1"/>
                </a:solidFill>
                <a:effectLst/>
                <a:latin typeface="+mn-lt"/>
                <a:ea typeface="+mn-ea"/>
                <a:cs typeface="+mn-cs"/>
              </a:rPr>
              <a:t> Julius Baer (Bahrain) </a:t>
            </a:r>
            <a:r>
              <a:rPr lang="en-GB" sz="800" b="0" kern="1200" dirty="0" err="1">
                <a:solidFill>
                  <a:schemeClr val="tx1"/>
                </a:solidFill>
                <a:effectLst/>
                <a:latin typeface="+mn-lt"/>
                <a:ea typeface="+mn-ea"/>
                <a:cs typeface="+mn-cs"/>
              </a:rPr>
              <a:t>B.S.C</a:t>
            </a:r>
            <a:r>
              <a:rPr lang="en-GB" sz="800" b="0" kern="1200" dirty="0">
                <a:solidFill>
                  <a:schemeClr val="tx1"/>
                </a:solidFill>
                <a:effectLst/>
                <a:latin typeface="+mn-lt"/>
                <a:ea typeface="+mn-ea"/>
                <a:cs typeface="+mn-cs"/>
              </a:rPr>
              <a:t>.(c), an investment business firm, which is licensed and regulated by the Central Bank of Bahrain (</a:t>
            </a:r>
            <a:r>
              <a:rPr lang="en-GB" sz="800" b="0" kern="1200" dirty="0" err="1">
                <a:solidFill>
                  <a:schemeClr val="tx1"/>
                </a:solidFill>
                <a:effectLst/>
                <a:latin typeface="+mn-lt"/>
                <a:ea typeface="+mn-ea"/>
                <a:cs typeface="+mn-cs"/>
              </a:rPr>
              <a:t>CBB</a:t>
            </a:r>
            <a:r>
              <a:rPr lang="en-GB" sz="800" b="0" kern="1200" dirty="0">
                <a:solidFill>
                  <a:schemeClr val="tx1"/>
                </a:solidFill>
                <a:effectLst/>
                <a:latin typeface="+mn-lt"/>
                <a:ea typeface="+mn-ea"/>
                <a:cs typeface="+mn-cs"/>
              </a:rPr>
              <a:t>), distributes this publication to its expert and accredited investor clients. Please note that Julius Baer (Bahrain) </a:t>
            </a:r>
            <a:r>
              <a:rPr lang="en-GB" sz="800" b="0" kern="1200" dirty="0" err="1">
                <a:solidFill>
                  <a:schemeClr val="tx1"/>
                </a:solidFill>
                <a:effectLst/>
                <a:latin typeface="+mn-lt"/>
                <a:ea typeface="+mn-ea"/>
                <a:cs typeface="+mn-cs"/>
              </a:rPr>
              <a:t>B.S.C</a:t>
            </a:r>
            <a:r>
              <a:rPr lang="en-GB" sz="800" b="0" kern="1200" dirty="0">
                <a:solidFill>
                  <a:schemeClr val="tx1"/>
                </a:solidFill>
                <a:effectLst/>
                <a:latin typeface="+mn-lt"/>
                <a:ea typeface="+mn-ea"/>
                <a:cs typeface="+mn-cs"/>
              </a:rPr>
              <a:t>.(c) offers financial products or services only to expert and accredited investor clients in line with the definition of the </a:t>
            </a:r>
            <a:r>
              <a:rPr lang="en-GB" sz="800" b="0" kern="1200" dirty="0" err="1">
                <a:solidFill>
                  <a:schemeClr val="tx1"/>
                </a:solidFill>
                <a:effectLst/>
                <a:latin typeface="+mn-lt"/>
                <a:ea typeface="+mn-ea"/>
                <a:cs typeface="+mn-cs"/>
              </a:rPr>
              <a:t>CBB’s</a:t>
            </a:r>
            <a:r>
              <a:rPr lang="en-GB" sz="800" b="0" kern="1200" dirty="0">
                <a:solidFill>
                  <a:schemeClr val="tx1"/>
                </a:solidFill>
                <a:effectLst/>
                <a:latin typeface="+mn-lt"/>
                <a:ea typeface="+mn-ea"/>
                <a:cs typeface="+mn-cs"/>
              </a:rPr>
              <a:t> rulebook that contains regulations, directives and rules pursuant to the </a:t>
            </a:r>
            <a:r>
              <a:rPr lang="en-GB" sz="800" b="0" kern="1200" dirty="0" err="1">
                <a:solidFill>
                  <a:schemeClr val="tx1"/>
                </a:solidFill>
                <a:effectLst/>
                <a:latin typeface="+mn-lt"/>
                <a:ea typeface="+mn-ea"/>
                <a:cs typeface="+mn-cs"/>
              </a:rPr>
              <a:t>CBB</a:t>
            </a:r>
            <a:r>
              <a:rPr lang="en-GB" sz="800" b="0" kern="1200" dirty="0">
                <a:solidFill>
                  <a:schemeClr val="tx1"/>
                </a:solidFill>
                <a:effectLst/>
                <a:latin typeface="+mn-lt"/>
                <a:ea typeface="+mn-ea"/>
                <a:cs typeface="+mn-cs"/>
              </a:rPr>
              <a:t> rulemaking powers under the </a:t>
            </a:r>
            <a:r>
              <a:rPr lang="en-GB" sz="800" b="0" kern="1200" dirty="0" err="1">
                <a:solidFill>
                  <a:schemeClr val="tx1"/>
                </a:solidFill>
                <a:effectLst/>
                <a:latin typeface="+mn-lt"/>
                <a:ea typeface="+mn-ea"/>
                <a:cs typeface="+mn-cs"/>
              </a:rPr>
              <a:t>CBB</a:t>
            </a:r>
            <a:r>
              <a:rPr lang="en-GB" sz="800" b="0" kern="1200" dirty="0">
                <a:solidFill>
                  <a:schemeClr val="tx1"/>
                </a:solidFill>
                <a:effectLst/>
                <a:latin typeface="+mn-lt"/>
                <a:ea typeface="+mn-ea"/>
                <a:cs typeface="+mn-cs"/>
              </a:rPr>
              <a:t> law. This publication may not be relied upon by or distributed to retail clients. The </a:t>
            </a:r>
            <a:r>
              <a:rPr lang="en-GB" sz="800" b="0" kern="1200" dirty="0" err="1">
                <a:solidFill>
                  <a:schemeClr val="tx1"/>
                </a:solidFill>
                <a:effectLst/>
                <a:latin typeface="+mn-lt"/>
                <a:ea typeface="+mn-ea"/>
                <a:cs typeface="+mn-cs"/>
              </a:rPr>
              <a:t>CBB</a:t>
            </a:r>
            <a:r>
              <a:rPr lang="en-GB" sz="800" b="0" kern="1200" dirty="0">
                <a:solidFill>
                  <a:schemeClr val="tx1"/>
                </a:solidFill>
                <a:effectLst/>
                <a:latin typeface="+mn-lt"/>
                <a:ea typeface="+mn-ea"/>
                <a:cs typeface="+mn-cs"/>
              </a:rPr>
              <a:t> does not take any responsibility for the accuracy of the statements and information contained in this publication nor shall it have any liability to any person for any damage or loss resulting from reliance on any statement or information contained herein. </a:t>
            </a:r>
            <a:r>
              <a:rPr lang="en-GB" sz="800" b="1" kern="1200" dirty="0">
                <a:solidFill>
                  <a:schemeClr val="tx1"/>
                </a:solidFill>
                <a:effectLst/>
                <a:latin typeface="+mn-lt"/>
                <a:ea typeface="+mn-ea"/>
                <a:cs typeface="+mn-cs"/>
              </a:rPr>
              <a:t>Lebanon: </a:t>
            </a:r>
            <a:r>
              <a:rPr lang="en-GB" sz="800" b="0" kern="1200" dirty="0">
                <a:solidFill>
                  <a:schemeClr val="tx1"/>
                </a:solidFill>
                <a:effectLst/>
                <a:latin typeface="+mn-lt"/>
                <a:ea typeface="+mn-ea"/>
                <a:cs typeface="+mn-cs"/>
              </a:rPr>
              <a:t>This publication has been distributed by Julius Baer (Lebanon) </a:t>
            </a:r>
            <a:r>
              <a:rPr lang="en-GB" sz="800" b="0" kern="1200" dirty="0" err="1">
                <a:solidFill>
                  <a:schemeClr val="tx1"/>
                </a:solidFill>
                <a:effectLst/>
                <a:latin typeface="+mn-lt"/>
                <a:ea typeface="+mn-ea"/>
                <a:cs typeface="+mn-cs"/>
              </a:rPr>
              <a:t>S.A.L</a:t>
            </a:r>
            <a:r>
              <a:rPr lang="en-GB" sz="800" b="0" kern="1200" dirty="0">
                <a:solidFill>
                  <a:schemeClr val="tx1"/>
                </a:solidFill>
                <a:effectLst/>
                <a:latin typeface="+mn-lt"/>
                <a:ea typeface="+mn-ea"/>
                <a:cs typeface="+mn-cs"/>
              </a:rPr>
              <a:t>., which is an entity supervised by the Lebanon Capital Markets Authority (CMA). It has not been approved or licensed by the Lebanon CMA or any other relevant authority in Lebanon. It is strictly private and confidential and is being issued to a limited number of individual and institutional investors upon their request and must not be provided to, or relied upon, by any other person.  The information contained herein is as of the date referenced and Julius Baer (Lebanon) </a:t>
            </a:r>
            <a:r>
              <a:rPr lang="en-GB" sz="800" b="0" kern="1200" dirty="0" err="1">
                <a:solidFill>
                  <a:schemeClr val="tx1"/>
                </a:solidFill>
                <a:effectLst/>
                <a:latin typeface="+mn-lt"/>
                <a:ea typeface="+mn-ea"/>
                <a:cs typeface="+mn-cs"/>
              </a:rPr>
              <a:t>S.A.L</a:t>
            </a:r>
            <a:r>
              <a:rPr lang="en-GB" sz="800" b="0" kern="1200" dirty="0">
                <a:solidFill>
                  <a:schemeClr val="tx1"/>
                </a:solidFill>
                <a:effectLst/>
                <a:latin typeface="+mn-lt"/>
                <a:ea typeface="+mn-ea"/>
                <a:cs typeface="+mn-cs"/>
              </a:rPr>
              <a:t>. shall not be liable to periodically update said information. The quotes and values provided herein are for indicative purpose only and shall in no way refer to tradable levels. </a:t>
            </a:r>
            <a:r>
              <a:rPr lang="en-GB" sz="800" b="1" kern="1200" dirty="0">
                <a:solidFill>
                  <a:schemeClr val="tx1"/>
                </a:solidFill>
                <a:effectLst/>
                <a:latin typeface="+mn-lt"/>
                <a:ea typeface="+mn-ea"/>
                <a:cs typeface="+mn-cs"/>
              </a:rPr>
              <a:t>Luxembourg: </a:t>
            </a:r>
            <a:r>
              <a:rPr lang="en-GB" sz="800" kern="1200" dirty="0">
                <a:solidFill>
                  <a:schemeClr val="tx1"/>
                </a:solidFill>
                <a:effectLst/>
                <a:latin typeface="+mn-lt"/>
                <a:ea typeface="+mn-ea"/>
                <a:cs typeface="+mn-cs"/>
              </a:rPr>
              <a:t>This publication is distributed by Bank Julius Baer Europe S.A., a </a:t>
            </a:r>
            <a:r>
              <a:rPr lang="en-GB" sz="800" kern="1200" dirty="0" err="1">
                <a:solidFill>
                  <a:schemeClr val="tx1"/>
                </a:solidFill>
                <a:effectLst/>
                <a:latin typeface="+mn-lt"/>
                <a:ea typeface="+mn-ea"/>
                <a:cs typeface="+mn-cs"/>
              </a:rPr>
              <a:t>société</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anonyme</a:t>
            </a:r>
            <a:r>
              <a:rPr lang="en-GB" sz="800" kern="1200" dirty="0">
                <a:solidFill>
                  <a:schemeClr val="tx1"/>
                </a:solidFill>
                <a:effectLst/>
                <a:latin typeface="+mn-lt"/>
                <a:ea typeface="+mn-ea"/>
                <a:cs typeface="+mn-cs"/>
              </a:rPr>
              <a:t> incorporated and existing under the laws of the Grand Duchy of Luxembourg, with registered office at 25, rue Edward Steichen, L-2540 Luxembourg, registered with the Luxembourg Register of Commerce and Companies under number B 8495, and authorised and regulated by the Commission de Surveillance du </a:t>
            </a:r>
            <a:r>
              <a:rPr lang="en-GB" sz="800" kern="1200" dirty="0" err="1">
                <a:solidFill>
                  <a:schemeClr val="tx1"/>
                </a:solidFill>
                <a:effectLst/>
                <a:latin typeface="+mn-lt"/>
                <a:ea typeface="+mn-ea"/>
                <a:cs typeface="+mn-cs"/>
              </a:rPr>
              <a:t>Secteur</a:t>
            </a:r>
            <a:r>
              <a:rPr lang="en-GB" sz="800" kern="1200" dirty="0">
                <a:solidFill>
                  <a:schemeClr val="tx1"/>
                </a:solidFill>
                <a:effectLst/>
                <a:latin typeface="+mn-lt"/>
                <a:ea typeface="+mn-ea"/>
                <a:cs typeface="+mn-cs"/>
              </a:rPr>
              <a:t> Financier, 283, route </a:t>
            </a:r>
            <a:r>
              <a:rPr lang="en-GB" sz="800" kern="1200" dirty="0" err="1">
                <a:solidFill>
                  <a:schemeClr val="tx1"/>
                </a:solidFill>
                <a:effectLst/>
                <a:latin typeface="+mn-lt"/>
                <a:ea typeface="+mn-ea"/>
                <a:cs typeface="+mn-cs"/>
              </a:rPr>
              <a:t>d’Arlon</a:t>
            </a:r>
            <a:r>
              <a:rPr lang="en-GB" sz="800" kern="1200" dirty="0">
                <a:solidFill>
                  <a:schemeClr val="tx1"/>
                </a:solidFill>
                <a:effectLst/>
                <a:latin typeface="+mn-lt"/>
                <a:ea typeface="+mn-ea"/>
                <a:cs typeface="+mn-cs"/>
              </a:rPr>
              <a:t>, L-1150 Luxembourg. This publication has not been authorised or reviewed by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and it is not intended to be filed with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Monaco: </a:t>
            </a:r>
            <a:r>
              <a:rPr lang="en-GB" sz="800" kern="1200" dirty="0">
                <a:solidFill>
                  <a:schemeClr val="tx1"/>
                </a:solidFill>
                <a:effectLst/>
                <a:latin typeface="+mn-lt"/>
                <a:ea typeface="+mn-ea"/>
                <a:cs typeface="+mn-cs"/>
              </a:rPr>
              <a:t>Bank Julius Baer (Monaco) </a:t>
            </a:r>
            <a:r>
              <a:rPr lang="en-GB" sz="800" kern="1200" dirty="0" err="1">
                <a:solidFill>
                  <a:schemeClr val="tx1"/>
                </a:solidFill>
                <a:effectLst/>
                <a:latin typeface="+mn-lt"/>
                <a:ea typeface="+mn-ea"/>
                <a:cs typeface="+mn-cs"/>
              </a:rPr>
              <a:t>S.A.M</a:t>
            </a:r>
            <a:r>
              <a:rPr lang="en-GB" sz="800" kern="1200" dirty="0">
                <a:solidFill>
                  <a:schemeClr val="tx1"/>
                </a:solidFill>
                <a:effectLst/>
                <a:latin typeface="+mn-lt"/>
                <a:ea typeface="+mn-ea"/>
                <a:cs typeface="+mn-cs"/>
              </a:rPr>
              <a:t>., an institution approved by the Minister of State for Monaco and the Bank of France, distributes this publication to its clients. Julius Baer Wealth Management (Monaco) </a:t>
            </a:r>
            <a:r>
              <a:rPr lang="en-GB" sz="800" kern="1200" dirty="0" err="1">
                <a:solidFill>
                  <a:schemeClr val="tx1"/>
                </a:solidFill>
                <a:effectLst/>
                <a:latin typeface="+mn-lt"/>
                <a:ea typeface="+mn-ea"/>
                <a:cs typeface="+mn-cs"/>
              </a:rPr>
              <a:t>S.A.M</a:t>
            </a:r>
            <a:r>
              <a:rPr lang="en-GB" sz="800" kern="1200" dirty="0">
                <a:solidFill>
                  <a:schemeClr val="tx1"/>
                </a:solidFill>
                <a:effectLst/>
                <a:latin typeface="+mn-lt"/>
                <a:ea typeface="+mn-ea"/>
                <a:cs typeface="+mn-cs"/>
              </a:rPr>
              <a:t>., an asset management company authorised in Monaco, is distributing to its clients this publication. </a:t>
            </a:r>
            <a:r>
              <a:rPr lang="en-GB" sz="800" b="1" kern="1200" dirty="0">
                <a:solidFill>
                  <a:schemeClr val="tx1"/>
                </a:solidFill>
                <a:effectLst/>
                <a:latin typeface="+mn-lt"/>
                <a:ea typeface="+mn-ea"/>
                <a:cs typeface="+mn-cs"/>
              </a:rPr>
              <a:t>Netherlands:</a:t>
            </a:r>
            <a:r>
              <a:rPr lang="en-GB" sz="800" kern="1200" dirty="0">
                <a:solidFill>
                  <a:schemeClr val="tx1"/>
                </a:solidFill>
                <a:effectLst/>
                <a:latin typeface="+mn-lt"/>
                <a:ea typeface="+mn-ea"/>
                <a:cs typeface="+mn-cs"/>
              </a:rPr>
              <a:t> Julius Baer (Netherlands) </a:t>
            </a:r>
            <a:r>
              <a:rPr lang="en-GB" sz="800" kern="1200" dirty="0" err="1">
                <a:solidFill>
                  <a:schemeClr val="tx1"/>
                </a:solidFill>
                <a:effectLst/>
                <a:latin typeface="+mn-lt"/>
                <a:ea typeface="+mn-ea"/>
                <a:cs typeface="+mn-cs"/>
              </a:rPr>
              <a:t>B.V</a:t>
            </a:r>
            <a:r>
              <a:rPr lang="en-GB" sz="800" kern="1200" dirty="0">
                <a:solidFill>
                  <a:schemeClr val="tx1"/>
                </a:solidFill>
                <a:effectLst/>
                <a:latin typeface="+mn-lt"/>
                <a:ea typeface="+mn-ea"/>
                <a:cs typeface="+mn-cs"/>
              </a:rPr>
              <a:t>., authorised and regulated by the Netherlands Authority for the Financial Markets (</a:t>
            </a:r>
            <a:r>
              <a:rPr lang="en-GB" sz="800" kern="1200" dirty="0" err="1">
                <a:solidFill>
                  <a:schemeClr val="tx1"/>
                </a:solidFill>
                <a:effectLst/>
                <a:latin typeface="+mn-lt"/>
                <a:ea typeface="+mn-ea"/>
                <a:cs typeface="+mn-cs"/>
              </a:rPr>
              <a:t>AFM</a:t>
            </a:r>
            <a:r>
              <a:rPr lang="en-GB" sz="800" kern="1200" dirty="0">
                <a:solidFill>
                  <a:schemeClr val="tx1"/>
                </a:solidFill>
                <a:effectLst/>
                <a:latin typeface="+mn-lt"/>
                <a:ea typeface="+mn-ea"/>
                <a:cs typeface="+mn-cs"/>
              </a:rPr>
              <a:t>) and authorised to (</a:t>
            </a:r>
            <a:r>
              <a:rPr lang="en-GB" sz="800" kern="1200" dirty="0" err="1">
                <a:solidFill>
                  <a:schemeClr val="tx1"/>
                </a:solidFill>
                <a:effectLst/>
                <a:latin typeface="+mn-lt"/>
                <a:ea typeface="+mn-ea"/>
                <a:cs typeface="+mn-cs"/>
              </a:rPr>
              <a:t>i</a:t>
            </a:r>
            <a:r>
              <a:rPr lang="en-GB" sz="800" kern="1200" dirty="0">
                <a:solidFill>
                  <a:schemeClr val="tx1"/>
                </a:solidFill>
                <a:effectLst/>
                <a:latin typeface="+mn-lt"/>
                <a:ea typeface="+mn-ea"/>
                <a:cs typeface="+mn-cs"/>
              </a:rPr>
              <a:t>) receive and transfer orders from clients, and (ii) provide investment advice, disseminates this publication to its clients. Bank Julius Baer Europe S.A. is authorised and regulated by the Commission de Surveillance du </a:t>
            </a:r>
            <a:r>
              <a:rPr lang="en-GB" sz="800" kern="1200" dirty="0" err="1">
                <a:solidFill>
                  <a:schemeClr val="tx1"/>
                </a:solidFill>
                <a:effectLst/>
                <a:latin typeface="+mn-lt"/>
                <a:ea typeface="+mn-ea"/>
                <a:cs typeface="+mn-cs"/>
              </a:rPr>
              <a:t>Secteur</a:t>
            </a:r>
            <a:r>
              <a:rPr lang="en-GB" sz="800" kern="1200" dirty="0">
                <a:solidFill>
                  <a:schemeClr val="tx1"/>
                </a:solidFill>
                <a:effectLst/>
                <a:latin typeface="+mn-lt"/>
                <a:ea typeface="+mn-ea"/>
                <a:cs typeface="+mn-cs"/>
              </a:rPr>
              <a:t> Financier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283, route </a:t>
            </a:r>
            <a:r>
              <a:rPr lang="en-GB" sz="800" kern="1200" dirty="0" err="1">
                <a:solidFill>
                  <a:schemeClr val="tx1"/>
                </a:solidFill>
                <a:effectLst/>
                <a:latin typeface="+mn-lt"/>
                <a:ea typeface="+mn-ea"/>
                <a:cs typeface="+mn-cs"/>
              </a:rPr>
              <a:t>d’Arlon</a:t>
            </a:r>
            <a:r>
              <a:rPr lang="en-GB" sz="800" kern="1200" dirty="0">
                <a:solidFill>
                  <a:schemeClr val="tx1"/>
                </a:solidFill>
                <a:effectLst/>
                <a:latin typeface="+mn-lt"/>
                <a:ea typeface="+mn-ea"/>
                <a:cs typeface="+mn-cs"/>
              </a:rPr>
              <a:t>, L-1150 Luxembourg, and authorised to provide banking and certain investment services in the Netherlands on a </a:t>
            </a:r>
            <a:r>
              <a:rPr lang="en-GB" sz="800" kern="1200" dirty="0" err="1">
                <a:solidFill>
                  <a:schemeClr val="tx1"/>
                </a:solidFill>
                <a:effectLst/>
                <a:latin typeface="+mn-lt"/>
                <a:ea typeface="+mn-ea"/>
                <a:cs typeface="+mn-cs"/>
              </a:rPr>
              <a:t>passported</a:t>
            </a:r>
            <a:r>
              <a:rPr lang="en-GB" sz="800" kern="1200" dirty="0">
                <a:solidFill>
                  <a:schemeClr val="tx1"/>
                </a:solidFill>
                <a:effectLst/>
                <a:latin typeface="+mn-lt"/>
                <a:ea typeface="+mn-ea"/>
                <a:cs typeface="+mn-cs"/>
              </a:rPr>
              <a:t> basis. </a:t>
            </a:r>
            <a:r>
              <a:rPr lang="en-GB" sz="800" b="1" kern="1200" dirty="0">
                <a:solidFill>
                  <a:schemeClr val="tx1"/>
                </a:solidFill>
                <a:effectLst/>
                <a:latin typeface="+mn-lt"/>
                <a:ea typeface="+mn-ea"/>
                <a:cs typeface="+mn-cs"/>
              </a:rPr>
              <a:t>Panama: </a:t>
            </a:r>
            <a:r>
              <a:rPr lang="en-GB" sz="800" b="0" kern="1200" dirty="0">
                <a:solidFill>
                  <a:schemeClr val="tx1"/>
                </a:solidFill>
                <a:effectLst/>
                <a:latin typeface="+mn-lt"/>
                <a:ea typeface="+mn-ea"/>
                <a:cs typeface="+mn-cs"/>
              </a:rPr>
              <a:t>The relevant services and/or products mentioned in this publication shall only be provided in Panama by a Julius Baer entity authorised to provide such services/products in Panama. This publication is for the intended recipient only. Financial instruments mentioned in this publication are neither registered with nor under the supervision of the Superintendence of the Securities Market (formerly the National Securities Commission). The exemption from registration is based on Article 129 of Decree Law 1 of 8 July 1999 as amended and organised into a single text by Title II of Law 67 of 2011 (the ‘Securities Law’). In consequence, the tax treatment established in Articles 334 to 336 of the Securities Law does not apply to them. </a:t>
            </a:r>
            <a:r>
              <a:rPr lang="en-GB" sz="800" b="1" kern="1200" dirty="0">
                <a:solidFill>
                  <a:schemeClr val="tx1"/>
                </a:solidFill>
                <a:effectLst/>
                <a:latin typeface="+mn-lt"/>
                <a:ea typeface="+mn-ea"/>
                <a:cs typeface="+mn-cs"/>
              </a:rPr>
              <a:t>Republic of Ireland: </a:t>
            </a:r>
            <a:r>
              <a:rPr lang="en-GB" sz="800" kern="1200" dirty="0">
                <a:solidFill>
                  <a:schemeClr val="tx1"/>
                </a:solidFill>
                <a:effectLst/>
                <a:latin typeface="+mn-lt"/>
                <a:ea typeface="+mn-ea"/>
                <a:cs typeface="+mn-cs"/>
              </a:rPr>
              <a:t>Bank Julius Baer Europe S.A. Ireland Branch is authorised and regulated by the Commission de Surveillance du </a:t>
            </a:r>
            <a:r>
              <a:rPr lang="en-GB" sz="800" kern="1200" dirty="0" err="1">
                <a:solidFill>
                  <a:schemeClr val="tx1"/>
                </a:solidFill>
                <a:effectLst/>
                <a:latin typeface="+mn-lt"/>
                <a:ea typeface="+mn-ea"/>
                <a:cs typeface="+mn-cs"/>
              </a:rPr>
              <a:t>Secteur</a:t>
            </a:r>
            <a:r>
              <a:rPr lang="en-GB" sz="800" kern="1200" dirty="0">
                <a:solidFill>
                  <a:schemeClr val="tx1"/>
                </a:solidFill>
                <a:effectLst/>
                <a:latin typeface="+mn-lt"/>
                <a:ea typeface="+mn-ea"/>
                <a:cs typeface="+mn-cs"/>
              </a:rPr>
              <a:t> Financier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283, route </a:t>
            </a:r>
            <a:r>
              <a:rPr lang="en-GB" sz="800" kern="1200" dirty="0" err="1">
                <a:solidFill>
                  <a:schemeClr val="tx1"/>
                </a:solidFill>
                <a:effectLst/>
                <a:latin typeface="+mn-lt"/>
                <a:ea typeface="+mn-ea"/>
                <a:cs typeface="+mn-cs"/>
              </a:rPr>
              <a:t>d’Arlon</a:t>
            </a:r>
            <a:r>
              <a:rPr lang="en-GB" sz="800" kern="1200" dirty="0">
                <a:solidFill>
                  <a:schemeClr val="tx1"/>
                </a:solidFill>
                <a:effectLst/>
                <a:latin typeface="+mn-lt"/>
                <a:ea typeface="+mn-ea"/>
                <a:cs typeface="+mn-cs"/>
              </a:rPr>
              <a:t>, L-1150 Luxembourg, and is regulated by the Central Bank of Ireland (CBI) for conduct of business rules. Bank Julius Baer Europe S.A. is a </a:t>
            </a:r>
            <a:r>
              <a:rPr lang="en-GB" sz="800" kern="1200" dirty="0" err="1">
                <a:solidFill>
                  <a:schemeClr val="tx1"/>
                </a:solidFill>
                <a:effectLst/>
                <a:latin typeface="+mn-lt"/>
                <a:ea typeface="+mn-ea"/>
                <a:cs typeface="+mn-cs"/>
              </a:rPr>
              <a:t>société</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anonyme</a:t>
            </a:r>
            <a:r>
              <a:rPr lang="en-GB" sz="800" kern="1200" dirty="0">
                <a:solidFill>
                  <a:schemeClr val="tx1"/>
                </a:solidFill>
                <a:effectLst/>
                <a:latin typeface="+mn-lt"/>
                <a:ea typeface="+mn-ea"/>
                <a:cs typeface="+mn-cs"/>
              </a:rPr>
              <a:t> incorporated and existing under the laws of the Grand Duchy of Luxembourg, with registered office at 25, rue Edward Steichen, L-2540 Luxembourg, registered with the Luxembourg Register of Commerce and Companies (</a:t>
            </a:r>
            <a:r>
              <a:rPr lang="en-GB" sz="800" kern="1200" dirty="0" err="1">
                <a:solidFill>
                  <a:schemeClr val="tx1"/>
                </a:solidFill>
                <a:effectLst/>
                <a:latin typeface="+mn-lt"/>
                <a:ea typeface="+mn-ea"/>
                <a:cs typeface="+mn-cs"/>
              </a:rPr>
              <a:t>RCSL</a:t>
            </a:r>
            <a:r>
              <a:rPr lang="en-GB" sz="800" kern="1200" dirty="0">
                <a:solidFill>
                  <a:schemeClr val="tx1"/>
                </a:solidFill>
                <a:effectLst/>
                <a:latin typeface="+mn-lt"/>
                <a:ea typeface="+mn-ea"/>
                <a:cs typeface="+mn-cs"/>
              </a:rPr>
              <a:t>) under number B 8495. Bank Julius Baer Europe S.A. Ireland Branch distributes this publication to its clients. Some of the services mentioned in this publication, which are available to clients of the Ireland branch, may be provided by members of the Julius Baer Group based outside of the Grand Duchy of Luxembourg or the Republic of Ireland. In these cases, rules made by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and the CBI for the protection of retail clients do not apply to such services, and the </a:t>
            </a:r>
            <a:r>
              <a:rPr lang="en-GB" sz="800" kern="1200" dirty="0" err="1">
                <a:solidFill>
                  <a:schemeClr val="tx1"/>
                </a:solidFill>
                <a:effectLst/>
                <a:latin typeface="+mn-lt"/>
                <a:ea typeface="+mn-ea"/>
                <a:cs typeface="+mn-cs"/>
              </a:rPr>
              <a:t>CSSF</a:t>
            </a:r>
            <a:r>
              <a:rPr lang="en-GB" sz="800" kern="1200" dirty="0">
                <a:solidFill>
                  <a:schemeClr val="tx1"/>
                </a:solidFill>
                <a:effectLst/>
                <a:latin typeface="+mn-lt"/>
                <a:ea typeface="+mn-ea"/>
                <a:cs typeface="+mn-cs"/>
              </a:rPr>
              <a:t> and the Irish Financial Services and Pensions Ombudsman will not be able to resolve complaints in respect of such services.</a:t>
            </a:r>
            <a:r>
              <a:rPr lang="en-GB" sz="800" b="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Singapore: </a:t>
            </a:r>
            <a:r>
              <a:rPr lang="en-GB" sz="800" b="0" kern="1200" dirty="0">
                <a:solidFill>
                  <a:schemeClr val="tx1"/>
                </a:solidFill>
                <a:effectLst/>
                <a:latin typeface="+mn-lt"/>
                <a:ea typeface="+mn-ea"/>
                <a:cs typeface="+mn-cs"/>
              </a:rPr>
              <a:t>This publication is available from Bank Julius Baer &amp; Co. Ltd., Singapore branch, for accredited investors only. As Bank Julius Baer &amp; Co. Ltd., Singapore branch, has a Unit exemption under Section 100(2) of</a:t>
            </a:r>
            <a:endParaRPr lang="en-GB" sz="800" kern="1200" dirty="0">
              <a:solidFill>
                <a:schemeClr val="tx1"/>
              </a:solidFill>
              <a:effectLst/>
              <a:latin typeface="+mn-lt"/>
              <a:ea typeface="+mn-ea"/>
              <a:cs typeface="+mn-cs"/>
            </a:endParaRPr>
          </a:p>
        </p:txBody>
      </p:sp>
      <p:sp>
        <p:nvSpPr>
          <p:cNvPr id="8" name="Rectangle 7"/>
          <p:cNvSpPr/>
          <p:nvPr userDrawn="1"/>
        </p:nvSpPr>
        <p:spPr bwMode="gray">
          <a:xfrm>
            <a:off x="396082"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(2/4)</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8372128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I_Distr_Int_3-4_Instr">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0" kern="1200" dirty="0">
                <a:solidFill>
                  <a:schemeClr val="tx1"/>
                </a:solidFill>
                <a:effectLst/>
                <a:latin typeface="+mn-lt"/>
                <a:ea typeface="+mn-ea"/>
                <a:cs typeface="+mn-cs"/>
              </a:rPr>
              <a:t>the Financial Advisers Act, Cap. 110 of Singapore (the FAA), it is exempted from many of the requirements of the FAA, amongst others, the requirement to disclose any interest in, or any interest in the acquisition or disposal of, any securities or financial instruments that may be referred to in this publication. Further details of these exemptions are available on request. This publication has not been reviewed by and is not endorsed by the Monetary Authority of Singapore (MAS). Any document or material relating to the offer or sale, or invitation for subscription or purchase, of securities or investment funds (i.e. collective investment schemes) may not be circulated or distributed, nor may such securities or investment funds be offered or sold, or be made the subject of an invitation for subscription or purchase, whether directly or indirectly, to persons in Singapore other than (</a:t>
            </a:r>
            <a:r>
              <a:rPr lang="en-GB" sz="800" b="0" kern="1200" dirty="0" err="1">
                <a:solidFill>
                  <a:schemeClr val="tx1"/>
                </a:solidFill>
                <a:effectLst/>
                <a:latin typeface="+mn-lt"/>
                <a:ea typeface="+mn-ea"/>
                <a:cs typeface="+mn-cs"/>
              </a:rPr>
              <a:t>i</a:t>
            </a:r>
            <a:r>
              <a:rPr lang="en-GB" sz="800" b="0" kern="1200" dirty="0">
                <a:solidFill>
                  <a:schemeClr val="tx1"/>
                </a:solidFill>
                <a:effectLst/>
                <a:latin typeface="+mn-lt"/>
                <a:ea typeface="+mn-ea"/>
                <a:cs typeface="+mn-cs"/>
              </a:rPr>
              <a:t>) to an institutional investor under Section 274 or 304 respectively of the Securities and Futures Act, Cap. 289 of Singapore (the </a:t>
            </a:r>
            <a:r>
              <a:rPr lang="en-GB" sz="800" b="0" kern="1200" dirty="0" err="1">
                <a:solidFill>
                  <a:schemeClr val="tx1"/>
                </a:solidFill>
                <a:effectLst/>
                <a:latin typeface="+mn-lt"/>
                <a:ea typeface="+mn-ea"/>
                <a:cs typeface="+mn-cs"/>
              </a:rPr>
              <a:t>SFA</a:t>
            </a:r>
            <a:r>
              <a:rPr lang="en-GB" sz="800" b="0" kern="1200" dirty="0">
                <a:solidFill>
                  <a:schemeClr val="tx1"/>
                </a:solidFill>
                <a:effectLst/>
                <a:latin typeface="+mn-lt"/>
                <a:ea typeface="+mn-ea"/>
                <a:cs typeface="+mn-cs"/>
              </a:rPr>
              <a:t>), (ii) to a relevant person (which includes an accredited investor), or any person pursuant to Section 275(1A) or 305(2) respectively, and in accordance with the conditions, specified in Section 275 or 305 respectively of the </a:t>
            </a:r>
            <a:r>
              <a:rPr lang="en-GB" sz="800" b="0" kern="1200" dirty="0" err="1">
                <a:solidFill>
                  <a:schemeClr val="tx1"/>
                </a:solidFill>
                <a:effectLst/>
                <a:latin typeface="+mn-lt"/>
                <a:ea typeface="+mn-ea"/>
                <a:cs typeface="+mn-cs"/>
              </a:rPr>
              <a:t>SFA</a:t>
            </a:r>
            <a:r>
              <a:rPr lang="en-GB" sz="800" b="0" kern="1200" dirty="0">
                <a:solidFill>
                  <a:schemeClr val="tx1"/>
                </a:solidFill>
                <a:effectLst/>
                <a:latin typeface="+mn-lt"/>
                <a:ea typeface="+mn-ea"/>
                <a:cs typeface="+mn-cs"/>
              </a:rPr>
              <a:t>, or (iii) otherwise pursuant to, and in accordance with the conditions of, any other applicable provision of the </a:t>
            </a:r>
            <a:r>
              <a:rPr lang="en-GB" sz="800" b="0" kern="1200" dirty="0" err="1">
                <a:solidFill>
                  <a:schemeClr val="tx1"/>
                </a:solidFill>
                <a:effectLst/>
                <a:latin typeface="+mn-lt"/>
                <a:ea typeface="+mn-ea"/>
                <a:cs typeface="+mn-cs"/>
              </a:rPr>
              <a:t>SFA</a:t>
            </a:r>
            <a:r>
              <a:rPr lang="en-GB" sz="800" b="0" kern="1200" dirty="0">
                <a:solidFill>
                  <a:schemeClr val="tx1"/>
                </a:solidFill>
                <a:effectLst/>
                <a:latin typeface="+mn-lt"/>
                <a:ea typeface="+mn-ea"/>
                <a:cs typeface="+mn-cs"/>
              </a:rPr>
              <a:t>. In particular, for investment funds that are not authorised or recognised by the MAS, units in such funds are not allowed to be offered to the retail public; any written material issued to persons as aforementioned in connection with an offer is not a prospectus as defined in the </a:t>
            </a:r>
            <a:r>
              <a:rPr lang="en-GB" sz="800" b="0" kern="1200" dirty="0" err="1">
                <a:solidFill>
                  <a:schemeClr val="tx1"/>
                </a:solidFill>
                <a:effectLst/>
                <a:latin typeface="+mn-lt"/>
                <a:ea typeface="+mn-ea"/>
                <a:cs typeface="+mn-cs"/>
              </a:rPr>
              <a:t>SFA</a:t>
            </a:r>
            <a:r>
              <a:rPr lang="en-GB" sz="800" b="0" kern="1200" dirty="0">
                <a:solidFill>
                  <a:schemeClr val="tx1"/>
                </a:solidFill>
                <a:effectLst/>
                <a:latin typeface="+mn-lt"/>
                <a:ea typeface="+mn-ea"/>
                <a:cs typeface="+mn-cs"/>
              </a:rPr>
              <a:t> and, accordingly, statutory liability under the </a:t>
            </a:r>
            <a:r>
              <a:rPr lang="en-GB" sz="800" b="0" kern="1200" dirty="0" err="1">
                <a:solidFill>
                  <a:schemeClr val="tx1"/>
                </a:solidFill>
                <a:effectLst/>
                <a:latin typeface="+mn-lt"/>
                <a:ea typeface="+mn-ea"/>
                <a:cs typeface="+mn-cs"/>
              </a:rPr>
              <a:t>SFA</a:t>
            </a:r>
            <a:r>
              <a:rPr lang="en-GB" sz="800" b="0" kern="1200" dirty="0">
                <a:solidFill>
                  <a:schemeClr val="tx1"/>
                </a:solidFill>
                <a:effectLst/>
                <a:latin typeface="+mn-lt"/>
                <a:ea typeface="+mn-ea"/>
                <a:cs typeface="+mn-cs"/>
              </a:rPr>
              <a:t> in relation to the content of prospectuses does not apply, and investors should consider carefully whether the investment is suitable for them. Please contact a representative of Bank Julius Baer &amp; Co. Ltd., Singapore branch, with respect to any inquiries concerning this publication. Bank Julius Baer &amp; Co. Ltd. is incorporated in Switzerland with limited liability. </a:t>
            </a:r>
            <a:r>
              <a:rPr lang="en-GB" sz="800" b="1" kern="1200" dirty="0">
                <a:solidFill>
                  <a:schemeClr val="tx1"/>
                </a:solidFill>
                <a:effectLst/>
                <a:latin typeface="+mn-lt"/>
                <a:ea typeface="+mn-ea"/>
                <a:cs typeface="+mn-cs"/>
              </a:rPr>
              <a:t>South Africa: </a:t>
            </a:r>
            <a:r>
              <a:rPr lang="en-GB" sz="800" kern="1200" dirty="0">
                <a:solidFill>
                  <a:schemeClr val="tx1"/>
                </a:solidFill>
                <a:effectLst/>
                <a:latin typeface="+mn-lt"/>
                <a:ea typeface="+mn-ea"/>
                <a:cs typeface="+mn-cs"/>
              </a:rPr>
              <a:t>This publication is distributed by Julius Baer South Africa (Pty) Ltd, which is an authorised financial services provider (</a:t>
            </a:r>
            <a:r>
              <a:rPr lang="en-GB" sz="800" kern="1200" dirty="0" err="1">
                <a:solidFill>
                  <a:schemeClr val="tx1"/>
                </a:solidFill>
                <a:effectLst/>
                <a:latin typeface="+mn-lt"/>
                <a:ea typeface="+mn-ea"/>
                <a:cs typeface="+mn-cs"/>
              </a:rPr>
              <a:t>FSP</a:t>
            </a:r>
            <a:r>
              <a:rPr lang="en-GB" sz="800" kern="1200" dirty="0">
                <a:solidFill>
                  <a:schemeClr val="tx1"/>
                </a:solidFill>
                <a:effectLst/>
                <a:latin typeface="+mn-lt"/>
                <a:ea typeface="+mn-ea"/>
                <a:cs typeface="+mn-cs"/>
              </a:rPr>
              <a:t> no. 49273) approved by the Financial Sector Conduct Authority. </a:t>
            </a:r>
            <a:r>
              <a:rPr lang="en-GB" sz="800" b="1" kern="1200" dirty="0">
                <a:solidFill>
                  <a:schemeClr val="tx1"/>
                </a:solidFill>
                <a:effectLst/>
                <a:latin typeface="+mn-lt"/>
                <a:ea typeface="+mn-ea"/>
                <a:cs typeface="+mn-cs"/>
              </a:rPr>
              <a:t>Spain: </a:t>
            </a:r>
            <a:r>
              <a:rPr lang="en-GB" sz="800" kern="1200" dirty="0">
                <a:solidFill>
                  <a:schemeClr val="tx1"/>
                </a:solidFill>
                <a:effectLst/>
                <a:latin typeface="+mn-lt"/>
                <a:ea typeface="+mn-ea"/>
                <a:cs typeface="+mn-cs"/>
              </a:rPr>
              <a:t>Julius Baer </a:t>
            </a:r>
            <a:r>
              <a:rPr lang="en-GB" sz="800" kern="1200" dirty="0" err="1">
                <a:solidFill>
                  <a:schemeClr val="tx1"/>
                </a:solidFill>
                <a:effectLst/>
                <a:latin typeface="+mn-lt"/>
                <a:ea typeface="+mn-ea"/>
                <a:cs typeface="+mn-cs"/>
              </a:rPr>
              <a:t>Agencia</a:t>
            </a:r>
            <a:r>
              <a:rPr lang="en-GB" sz="800" kern="1200" dirty="0">
                <a:solidFill>
                  <a:schemeClr val="tx1"/>
                </a:solidFill>
                <a:effectLst/>
                <a:latin typeface="+mn-lt"/>
                <a:ea typeface="+mn-ea"/>
                <a:cs typeface="+mn-cs"/>
              </a:rPr>
              <a:t> de </a:t>
            </a:r>
            <a:r>
              <a:rPr lang="en-GB" sz="800" kern="1200" dirty="0" err="1">
                <a:solidFill>
                  <a:schemeClr val="tx1"/>
                </a:solidFill>
                <a:effectLst/>
                <a:latin typeface="+mn-lt"/>
                <a:ea typeface="+mn-ea"/>
                <a:cs typeface="+mn-cs"/>
              </a:rPr>
              <a:t>Valores</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S.A.U</a:t>
            </a:r>
            <a:r>
              <a:rPr lang="en-GB" sz="800" kern="1200" dirty="0">
                <a:solidFill>
                  <a:schemeClr val="tx1"/>
                </a:solidFill>
                <a:effectLst/>
                <a:latin typeface="+mn-lt"/>
                <a:ea typeface="+mn-ea"/>
                <a:cs typeface="+mn-cs"/>
              </a:rPr>
              <a:t>. and Julius Baer </a:t>
            </a:r>
            <a:r>
              <a:rPr lang="en-GB" sz="800" kern="1200" dirty="0" err="1">
                <a:solidFill>
                  <a:schemeClr val="tx1"/>
                </a:solidFill>
                <a:effectLst/>
                <a:latin typeface="+mn-lt"/>
                <a:ea typeface="+mn-ea"/>
                <a:cs typeface="+mn-cs"/>
              </a:rPr>
              <a:t>Gestión</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S.G.I.I.C</a:t>
            </a:r>
            <a:r>
              <a:rPr lang="en-GB" sz="800" kern="1200" dirty="0">
                <a:solidFill>
                  <a:schemeClr val="tx1"/>
                </a:solidFill>
                <a:effectLst/>
                <a:latin typeface="+mn-lt"/>
                <a:ea typeface="+mn-ea"/>
                <a:cs typeface="+mn-cs"/>
              </a:rPr>
              <a:t>, S.A., both authorised and regulated by the </a:t>
            </a:r>
            <a:r>
              <a:rPr lang="en-GB" sz="800" kern="1200" dirty="0" err="1">
                <a:solidFill>
                  <a:schemeClr val="tx1"/>
                </a:solidFill>
                <a:effectLst/>
                <a:latin typeface="+mn-lt"/>
                <a:ea typeface="+mn-ea"/>
                <a:cs typeface="+mn-cs"/>
              </a:rPr>
              <a:t>Comisión</a:t>
            </a:r>
            <a:r>
              <a:rPr lang="en-GB" sz="800" kern="1200" dirty="0">
                <a:solidFill>
                  <a:schemeClr val="tx1"/>
                </a:solidFill>
                <a:effectLst/>
                <a:latin typeface="+mn-lt"/>
                <a:ea typeface="+mn-ea"/>
                <a:cs typeface="+mn-cs"/>
              </a:rPr>
              <a:t> Nacional del Mercado de </a:t>
            </a:r>
            <a:r>
              <a:rPr lang="en-GB" sz="800" kern="1200" dirty="0" err="1">
                <a:solidFill>
                  <a:schemeClr val="tx1"/>
                </a:solidFill>
                <a:effectLst/>
                <a:latin typeface="+mn-lt"/>
                <a:ea typeface="+mn-ea"/>
                <a:cs typeface="+mn-cs"/>
              </a:rPr>
              <a:t>Valores</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CNMV</a:t>
            </a:r>
            <a:r>
              <a:rPr lang="en-GB" sz="800" kern="1200" dirty="0">
                <a:solidFill>
                  <a:schemeClr val="tx1"/>
                </a:solidFill>
                <a:effectLst/>
                <a:latin typeface="+mn-lt"/>
                <a:ea typeface="+mn-ea"/>
                <a:cs typeface="+mn-cs"/>
              </a:rPr>
              <a:t>), disseminate research to their clients. </a:t>
            </a:r>
            <a:r>
              <a:rPr lang="en-GB" sz="800" b="1" kern="1200" dirty="0">
                <a:solidFill>
                  <a:schemeClr val="tx1"/>
                </a:solidFill>
                <a:effectLst/>
                <a:latin typeface="+mn-lt"/>
                <a:ea typeface="+mn-ea"/>
                <a:cs typeface="+mn-cs"/>
              </a:rPr>
              <a:t>Switzerland: </a:t>
            </a:r>
            <a:r>
              <a:rPr lang="en-GB" sz="800" kern="1200" dirty="0">
                <a:solidFill>
                  <a:schemeClr val="tx1"/>
                </a:solidFill>
                <a:effectLst/>
                <a:latin typeface="+mn-lt"/>
                <a:ea typeface="+mn-ea"/>
                <a:cs typeface="+mn-cs"/>
              </a:rPr>
              <a:t>This publication is distributed by Bank Julius Baer &amp; Co. Ltd., Zurich, authorised and regulated by the Swiss Financial Market Supervisory Authority (</a:t>
            </a:r>
            <a:r>
              <a:rPr lang="en-GB" sz="800" kern="1200" dirty="0" err="1">
                <a:solidFill>
                  <a:schemeClr val="tx1"/>
                </a:solidFill>
                <a:effectLst/>
                <a:latin typeface="+mn-lt"/>
                <a:ea typeface="+mn-ea"/>
                <a:cs typeface="+mn-cs"/>
              </a:rPr>
              <a:t>FINMA</a:t>
            </a:r>
            <a:r>
              <a:rPr lang="en-GB" sz="800" kern="1200" dirty="0">
                <a:solidFill>
                  <a:schemeClr val="tx1"/>
                </a:solidFill>
                <a:effectLst/>
                <a:latin typeface="+mn-lt"/>
                <a:ea typeface="+mn-ea"/>
                <a:cs typeface="+mn-cs"/>
              </a:rPr>
              <a:t>). </a:t>
            </a:r>
            <a:r>
              <a:rPr lang="en-GB" sz="800" b="1" kern="1200" dirty="0">
                <a:solidFill>
                  <a:schemeClr val="tx1"/>
                </a:solidFill>
                <a:effectLst/>
                <a:latin typeface="+mn-lt"/>
                <a:ea typeface="+mn-ea"/>
                <a:cs typeface="+mn-cs"/>
              </a:rPr>
              <a:t>The Bahamas: </a:t>
            </a:r>
            <a:r>
              <a:rPr lang="en-GB" sz="800" kern="1200" dirty="0">
                <a:solidFill>
                  <a:schemeClr val="tx1"/>
                </a:solidFill>
                <a:effectLst/>
                <a:latin typeface="+mn-lt"/>
                <a:ea typeface="+mn-ea"/>
                <a:cs typeface="+mn-cs"/>
              </a:rPr>
              <a:t>This publication is distributed by Julius Baer Bank (Bahamas) Limited, an entity licensed by the Central Bank of The Bahamas and regulated by the Securities Commission of The Bahamas. This publication does not constitute a prospectus or a communication for the purposes of the Securities Industry Act, 2011, or the Securities Industry Regulations, 2012. In addition, it is only intended for persons who are designated or who are deemed ‘non-resident’ for the purposes of Bahamian Exchange Control Regulations and Rules. </a:t>
            </a:r>
            <a:r>
              <a:rPr lang="en-GB" sz="800" b="1" kern="1200" dirty="0">
                <a:solidFill>
                  <a:schemeClr val="tx1"/>
                </a:solidFill>
                <a:effectLst/>
                <a:latin typeface="+mn-lt"/>
                <a:ea typeface="+mn-ea"/>
                <a:cs typeface="+mn-cs"/>
              </a:rPr>
              <a:t>United Kingdom: </a:t>
            </a:r>
            <a:r>
              <a:rPr lang="en-GB" sz="800" b="0" kern="1200" dirty="0">
                <a:solidFill>
                  <a:schemeClr val="tx1"/>
                </a:solidFill>
                <a:effectLst/>
                <a:latin typeface="+mn-lt"/>
                <a:ea typeface="+mn-ea"/>
                <a:cs typeface="+mn-cs"/>
              </a:rPr>
              <a:t>J</a:t>
            </a:r>
            <a:r>
              <a:rPr lang="en-GB" sz="800" kern="1200" dirty="0">
                <a:solidFill>
                  <a:schemeClr val="tx1"/>
                </a:solidFill>
                <a:effectLst/>
                <a:latin typeface="+mn-lt"/>
                <a:ea typeface="+mn-ea"/>
                <a:cs typeface="+mn-cs"/>
              </a:rPr>
              <a:t>ulius Baer International Limited, which is authorised and regulated by the Financial Conduct Authority (</a:t>
            </a:r>
            <a:r>
              <a:rPr lang="en-GB" sz="800" kern="1200" dirty="0" err="1">
                <a:solidFill>
                  <a:schemeClr val="tx1"/>
                </a:solidFill>
                <a:effectLst/>
                <a:latin typeface="+mn-lt"/>
                <a:ea typeface="+mn-ea"/>
                <a:cs typeface="+mn-cs"/>
              </a:rPr>
              <a:t>FCA</a:t>
            </a:r>
            <a:r>
              <a:rPr lang="en-GB" sz="800" kern="1200" dirty="0">
                <a:solidFill>
                  <a:schemeClr val="tx1"/>
                </a:solidFill>
                <a:effectLst/>
                <a:latin typeface="+mn-lt"/>
                <a:ea typeface="+mn-ea"/>
                <a:cs typeface="+mn-cs"/>
              </a:rPr>
              <a:t>), distributes this publication to its clients and potential clients. Where communicated in the UK, this publication is a financial promotion that has been approved by Julius Baer International Limited for distribution in the UK. Some of the services mentioned in this publication may be provided by members of the Julius Baer Group outside the UK. Rules made by the </a:t>
            </a:r>
            <a:r>
              <a:rPr lang="en-GB" sz="800" kern="1200" dirty="0" err="1">
                <a:solidFill>
                  <a:schemeClr val="tx1"/>
                </a:solidFill>
                <a:effectLst/>
                <a:latin typeface="+mn-lt"/>
                <a:ea typeface="+mn-ea"/>
                <a:cs typeface="+mn-cs"/>
              </a:rPr>
              <a:t>FCA</a:t>
            </a:r>
            <a:r>
              <a:rPr lang="en-GB" sz="800" kern="1200" dirty="0">
                <a:solidFill>
                  <a:schemeClr val="tx1"/>
                </a:solidFill>
                <a:effectLst/>
                <a:latin typeface="+mn-lt"/>
                <a:ea typeface="+mn-ea"/>
                <a:cs typeface="+mn-cs"/>
              </a:rPr>
              <a:t> for the protection of retail clients do not apply to services provided by members of the Julius Baer Group outside the UK, and the Financial Services Compensation Scheme will not apply. Julius Baer International Limited does not provide legal or tax advice. If information on a particular tax treatment is provided, this does not mean that it applies to the client’s individual circumstances, and it may be subject to change in the future. Clients should obtain independent tax advice in relation to their individual circumstances from a tax advisor before deciding whether to invest. Julius Baer International Limited provides advice on a limited range of investment products (restricted advice). </a:t>
            </a:r>
            <a:r>
              <a:rPr lang="en-GB" sz="800" b="1" kern="1200" dirty="0">
                <a:solidFill>
                  <a:schemeClr val="tx1"/>
                </a:solidFill>
                <a:effectLst/>
                <a:latin typeface="+mn-lt"/>
                <a:ea typeface="+mn-ea"/>
                <a:cs typeface="+mn-cs"/>
              </a:rPr>
              <a:t>Uruguay:</a:t>
            </a:r>
            <a:r>
              <a:rPr lang="en-GB" sz="800" kern="1200" dirty="0">
                <a:solidFill>
                  <a:schemeClr val="tx1"/>
                </a:solidFill>
                <a:effectLst/>
                <a:latin typeface="+mn-lt"/>
                <a:ea typeface="+mn-ea"/>
                <a:cs typeface="+mn-cs"/>
              </a:rPr>
              <a:t>  In the case this publication is construed as an offer, recommendation or solicitation for the sale or purchase of any securities or other financial instruments, the same are being placed relying on a private placement exemption (“</a:t>
            </a:r>
            <a:r>
              <a:rPr lang="en-GB" sz="800" kern="1200" dirty="0" err="1">
                <a:solidFill>
                  <a:schemeClr val="tx1"/>
                </a:solidFill>
                <a:effectLst/>
                <a:latin typeface="+mn-lt"/>
                <a:ea typeface="+mn-ea"/>
                <a:cs typeface="+mn-cs"/>
              </a:rPr>
              <a:t>oferta</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privada</a:t>
            </a:r>
            <a:r>
              <a:rPr lang="en-GB" sz="800" kern="1200" dirty="0">
                <a:solidFill>
                  <a:schemeClr val="tx1"/>
                </a:solidFill>
                <a:effectLst/>
                <a:latin typeface="+mn-lt"/>
                <a:ea typeface="+mn-ea"/>
                <a:cs typeface="+mn-cs"/>
              </a:rPr>
              <a:t>”) pursuant to Section 2 of Law No°18,627 and are not and will not be registered with the Financial Services Superintendence of the Central Bank of Uruguay to be publicly offered in Uruguay. In the case of any closed-ended or private equity funds, the relevant securities are not investment funds regulated by Uruguayan Law No.°16,774 dated September 27, 1996, as amended. If you are located in Uruguay, you confirm that you fully understand the language in which this publication and all documents referred to herein are drafted and you have no need for any document whatsoever to be provided in Spanish or any other language.</a:t>
            </a:r>
          </a:p>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1" noProof="0" dirty="0">
                <a:solidFill>
                  <a:srgbClr val="000000"/>
                </a:solidFill>
              </a:rPr>
              <a:t>United States: </a:t>
            </a:r>
            <a:r>
              <a:rPr lang="en-GB" sz="800" noProof="0" dirty="0">
                <a:solidFill>
                  <a:srgbClr val="000000"/>
                </a:solidFill>
              </a:rPr>
              <a:t>NEITHER THIS PUBLICATION NOR ANY COPY THEREOF MAY BE SENT, TAKEN INTO OR DISTRIBUTED IN THE UNITED STATES OR TO ANY US PERSON.</a:t>
            </a:r>
          </a:p>
        </p:txBody>
      </p:sp>
      <p:sp>
        <p:nvSpPr>
          <p:cNvPr id="7" name="Rectangle 6"/>
          <p:cNvSpPr/>
          <p:nvPr userDrawn="1"/>
        </p:nvSpPr>
        <p:spPr bwMode="gray">
          <a:xfrm>
            <a:off x="395288" y="709200"/>
            <a:ext cx="8353425"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(3/4)</a:t>
            </a:r>
          </a:p>
        </p:txBody>
      </p:sp>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3801172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I_Distr_Int_4-4_Instr">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5288" y="1485900"/>
            <a:ext cx="83534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and research from research providers such as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ESG</a:t>
            </a:r>
            <a:r>
              <a:rPr lang="en-GB" sz="800" kern="1200" dirty="0">
                <a:solidFill>
                  <a:schemeClr val="tx1"/>
                </a:solidFill>
                <a:effectLst/>
                <a:latin typeface="+mn-lt"/>
                <a:ea typeface="+mn-ea"/>
                <a:cs typeface="+mn-cs"/>
              </a:rPr>
              <a:t> Research LLC or its affiliates. Issuers mentioned or included in any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ESG</a:t>
            </a:r>
            <a:r>
              <a:rPr lang="en-GB" sz="800" kern="1200" dirty="0">
                <a:solidFill>
                  <a:schemeClr val="tx1"/>
                </a:solidFill>
                <a:effectLst/>
                <a:latin typeface="+mn-lt"/>
                <a:ea typeface="+mn-ea"/>
                <a:cs typeface="+mn-cs"/>
              </a:rPr>
              <a:t> Research LLC materials may be a client of or affiliated with a client of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Inc.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or another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subsidiary.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or research,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or research. Credit and/or research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p>
          <a:p>
            <a:pPr marL="0" marR="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noProof="0" dirty="0"/>
              <a:t>© Julius Baer Group, 2019</a:t>
            </a:r>
            <a:endParaRPr lang="en-GB" sz="800" b="0" noProof="0" dirty="0">
              <a:solidFill>
                <a:srgbClr val="000000"/>
              </a:solidFill>
            </a:endParaRPr>
          </a:p>
        </p:txBody>
      </p:sp>
      <p:sp>
        <p:nvSpPr>
          <p:cNvPr id="7" name="Rectangle 6"/>
          <p:cNvSpPr/>
          <p:nvPr userDrawn="1"/>
        </p:nvSpPr>
        <p:spPr bwMode="gray">
          <a:xfrm>
            <a:off x="395288" y="709200"/>
            <a:ext cx="8353425"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r>
              <a:rPr lang="en-GB" sz="1600" baseline="0" dirty="0">
                <a:solidFill>
                  <a:srgbClr val="001489"/>
                </a:solidFill>
                <a:latin typeface="+mn-lt"/>
              </a:rPr>
              <a:t> </a:t>
            </a:r>
            <a:r>
              <a:rPr lang="en-GB" sz="1600" dirty="0">
                <a:solidFill>
                  <a:srgbClr val="001489"/>
                </a:solidFill>
                <a:latin typeface="+mn-lt"/>
              </a:rPr>
              <a:t>(4/4)</a:t>
            </a:r>
          </a:p>
        </p:txBody>
      </p:sp>
      <p:cxnSp>
        <p:nvCxnSpPr>
          <p:cNvPr id="8" name="Straight Connector 7">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4050027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92E8596-B804-4C2C-AC0B-BFE66D839861}"/>
              </a:ext>
            </a:extLst>
          </p:cNvPr>
          <p:cNvSpPr>
            <a:spLocks noGrp="1"/>
          </p:cNvSpPr>
          <p:nvPr>
            <p:ph type="dt" sz="half" idx="10"/>
          </p:nvPr>
        </p:nvSpPr>
        <p:spPr/>
        <p:txBody>
          <a:bodyPr/>
          <a:lstStyle/>
          <a:p>
            <a:r>
              <a:rPr lang="de-DE"/>
              <a:t>March 2021</a:t>
            </a:r>
            <a:endParaRPr lang="en-GB" dirty="0"/>
          </a:p>
        </p:txBody>
      </p:sp>
      <p:sp>
        <p:nvSpPr>
          <p:cNvPr id="4" name="Fußzeilenplatzhalter 3">
            <a:extLst>
              <a:ext uri="{FF2B5EF4-FFF2-40B4-BE49-F238E27FC236}">
                <a16:creationId xmlns:a16="http://schemas.microsoft.com/office/drawing/2014/main" id="{264322F3-E5ED-47BC-B960-7CEF7184CF06}"/>
              </a:ext>
            </a:extLst>
          </p:cNvPr>
          <p:cNvSpPr>
            <a:spLocks noGrp="1"/>
          </p:cNvSpPr>
          <p:nvPr>
            <p:ph type="ftr" sz="quarter" idx="11"/>
          </p:nvPr>
        </p:nvSpPr>
        <p:spPr/>
        <p:txBody>
          <a:bodyPr/>
          <a:lstStyle/>
          <a:p>
            <a:r>
              <a:rPr lang="en-GB"/>
              <a:t>Investment Promotion &amp; Solutions</a:t>
            </a:r>
            <a:endParaRPr lang="en-GB" dirty="0"/>
          </a:p>
        </p:txBody>
      </p:sp>
      <p:sp>
        <p:nvSpPr>
          <p:cNvPr id="5" name="Foliennummernplatzhalter 4">
            <a:extLst>
              <a:ext uri="{FF2B5EF4-FFF2-40B4-BE49-F238E27FC236}">
                <a16:creationId xmlns:a16="http://schemas.microsoft.com/office/drawing/2014/main" id="{840993FF-3133-4253-B83E-F0DEF0891072}"/>
              </a:ext>
            </a:extLst>
          </p:cNvPr>
          <p:cNvSpPr>
            <a:spLocks noGrp="1"/>
          </p:cNvSpPr>
          <p:nvPr>
            <p:ph type="sldNum" sz="quarter" idx="12"/>
          </p:nvPr>
        </p:nvSpPr>
        <p:spPr/>
        <p:txBody>
          <a:bodyPr/>
          <a:lstStyle/>
          <a:p>
            <a:fld id="{0A6ABA92-B65E-42F5-BB28-73DA50746AED}" type="slidenum">
              <a:rPr lang="en-GB" smtClean="0"/>
              <a:pPr/>
              <a:t>‹#›</a:t>
            </a:fld>
            <a:endParaRPr lang="en-GB" dirty="0"/>
          </a:p>
        </p:txBody>
      </p:sp>
      <p:sp>
        <p:nvSpPr>
          <p:cNvPr id="7" name="Textplatzhalter 6">
            <a:extLst>
              <a:ext uri="{FF2B5EF4-FFF2-40B4-BE49-F238E27FC236}">
                <a16:creationId xmlns:a16="http://schemas.microsoft.com/office/drawing/2014/main" id="{743D0B1D-91BD-4C2A-9CBC-AE98AFEC76CD}"/>
              </a:ext>
            </a:extLst>
          </p:cNvPr>
          <p:cNvSpPr>
            <a:spLocks noGrp="1"/>
          </p:cNvSpPr>
          <p:nvPr>
            <p:ph type="body" sz="quarter" idx="13" hasCustomPrompt="1"/>
          </p:nvPr>
        </p:nvSpPr>
        <p:spPr>
          <a:xfrm>
            <a:off x="395288" y="368299"/>
            <a:ext cx="8353425" cy="720726"/>
          </a:xfrm>
        </p:spPr>
        <p:txBody>
          <a:bodyPr anchor="ctr" anchorCtr="0"/>
          <a:lstStyle>
            <a:lvl1pPr algn="ctr">
              <a:lnSpc>
                <a:spcPts val="2500"/>
              </a:lnSpc>
              <a:spcAft>
                <a:spcPts val="0"/>
              </a:spcAft>
              <a:defRPr sz="2200"/>
            </a:lvl1pPr>
            <a:lvl2pPr algn="ctr">
              <a:lnSpc>
                <a:spcPts val="2500"/>
              </a:lnSpc>
              <a:defRPr sz="1600">
                <a:solidFill>
                  <a:schemeClr val="accent1"/>
                </a:solidFill>
              </a:defRPr>
            </a:lvl2pPr>
          </a:lstStyle>
          <a:p>
            <a:pPr lvl="0"/>
            <a:r>
              <a:rPr lang="en-GB" dirty="0"/>
              <a:t>Main Heading (first level)</a:t>
            </a:r>
          </a:p>
          <a:p>
            <a:pPr lvl="1"/>
            <a:r>
              <a:rPr lang="en-GB" dirty="0"/>
              <a:t>Subheading (second level)</a:t>
            </a:r>
          </a:p>
        </p:txBody>
      </p:sp>
      <p:sp>
        <p:nvSpPr>
          <p:cNvPr id="6" name="Textplatzhalter 5">
            <a:extLst>
              <a:ext uri="{FF2B5EF4-FFF2-40B4-BE49-F238E27FC236}">
                <a16:creationId xmlns:a16="http://schemas.microsoft.com/office/drawing/2014/main" id="{D841628D-8C35-49D7-918F-14E23F51AD8B}"/>
              </a:ext>
            </a:extLst>
          </p:cNvPr>
          <p:cNvSpPr>
            <a:spLocks noGrp="1"/>
          </p:cNvSpPr>
          <p:nvPr>
            <p:ph type="body" sz="quarter" idx="14"/>
          </p:nvPr>
        </p:nvSpPr>
        <p:spPr>
          <a:xfrm>
            <a:off x="395288" y="1808164"/>
            <a:ext cx="8353425" cy="4033836"/>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24636951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I_Distr_CH">
    <p:spTree>
      <p:nvGrpSpPr>
        <p:cNvPr id="1" name=""/>
        <p:cNvGrpSpPr/>
        <p:nvPr/>
      </p:nvGrpSpPr>
      <p:grpSpPr>
        <a:xfrm>
          <a:off x="0" y="0"/>
          <a:ext cx="0" cy="0"/>
          <a:chOff x="0" y="0"/>
          <a:chExt cx="0" cy="0"/>
        </a:xfrm>
      </p:grpSpPr>
      <p:sp>
        <p:nvSpPr>
          <p:cNvPr id="2" name="TextBox 1"/>
          <p:cNvSpPr txBox="1"/>
          <p:nvPr userDrawn="1"/>
        </p:nvSpPr>
        <p:spPr bwMode="gray">
          <a:xfrm>
            <a:off x="396067"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0"/>
            <a:ext cx="8352631" cy="449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p>
          <a:p>
            <a:pPr marL="0" indent="0">
              <a:lnSpc>
                <a:spcPct val="100000"/>
              </a:lnSpc>
              <a:spcBef>
                <a:spcPts val="0"/>
              </a:spcBef>
              <a:spcAft>
                <a:spcPts val="600"/>
              </a:spcAft>
              <a:buNone/>
            </a:pPr>
            <a:r>
              <a:rPr lang="en-GB" sz="800" b="1" noProof="0" dirty="0"/>
              <a:t>Switzerland: </a:t>
            </a:r>
            <a:r>
              <a:rPr lang="en-GB" sz="800" b="0" noProof="0" dirty="0"/>
              <a:t>This publication is distributed by Bank Julius Baer &amp; Co. Ltd., Zurich, authorised and regulated by the Swiss Financial Market Supervisory Authority (</a:t>
            </a:r>
            <a:r>
              <a:rPr lang="en-GB" sz="800" b="0" noProof="0" dirty="0" err="1"/>
              <a:t>FINMA</a:t>
            </a:r>
            <a:r>
              <a:rPr lang="en-GB" sz="800" b="0" noProof="0" dirty="0"/>
              <a:t>).</a:t>
            </a: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GB"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p>
          <a:p>
            <a:pPr marL="0" indent="0">
              <a:lnSpc>
                <a:spcPct val="100000"/>
              </a:lnSpc>
              <a:spcBef>
                <a:spcPts val="0"/>
              </a:spcBef>
              <a:spcAft>
                <a:spcPts val="600"/>
              </a:spcAft>
              <a:buNone/>
            </a:pPr>
            <a:r>
              <a:rPr lang="en-GB" sz="800" noProof="0" dirty="0"/>
              <a:t>© Julius Baer Group, </a:t>
            </a:r>
            <a:r>
              <a:rPr lang="en-GB" sz="800" dirty="0"/>
              <a:t>2019</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240251671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I_Distr_CH_Instr">
    <p:spTree>
      <p:nvGrpSpPr>
        <p:cNvPr id="1" name=""/>
        <p:cNvGrpSpPr/>
        <p:nvPr/>
      </p:nvGrpSpPr>
      <p:grpSpPr>
        <a:xfrm>
          <a:off x="0" y="0"/>
          <a:ext cx="0" cy="0"/>
          <a:chOff x="0" y="0"/>
          <a:chExt cx="0" cy="0"/>
        </a:xfrm>
      </p:grpSpPr>
      <p:sp>
        <p:nvSpPr>
          <p:cNvPr id="2" name="TextBox 1"/>
          <p:cNvSpPr txBox="1"/>
          <p:nvPr userDrawn="1"/>
        </p:nvSpPr>
        <p:spPr bwMode="gray">
          <a:xfrm>
            <a:off x="396068"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2"/>
            <a:ext cx="8352631"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noProof="0" dirty="0"/>
              <a:t>Switzerland: </a:t>
            </a:r>
            <a:r>
              <a:rPr lang="en-GB" sz="800" b="0" noProof="0" dirty="0"/>
              <a:t>This publication is distributed by Bank Julius Baer &amp; Co. Ltd., Zurich, authorised and regulated by the Swiss Financial Market Supervisory Authority (</a:t>
            </a:r>
            <a:r>
              <a:rPr lang="en-GB" sz="800" b="0" noProof="0" dirty="0" err="1"/>
              <a:t>FINMA</a:t>
            </a:r>
            <a:r>
              <a:rPr lang="en-GB" sz="800" b="0" noProof="0" dirty="0"/>
              <a:t>).</a:t>
            </a: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GB"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and research from research providers such as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ESG</a:t>
            </a:r>
            <a:r>
              <a:rPr lang="en-GB" sz="800" kern="1200" dirty="0">
                <a:solidFill>
                  <a:schemeClr val="tx1"/>
                </a:solidFill>
                <a:effectLst/>
                <a:latin typeface="+mn-lt"/>
                <a:ea typeface="+mn-ea"/>
                <a:cs typeface="+mn-cs"/>
              </a:rPr>
              <a:t> Research LLC or its affiliates. Issuers mentioned or included in any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ESG</a:t>
            </a:r>
            <a:r>
              <a:rPr lang="en-GB" sz="800" kern="1200" dirty="0">
                <a:solidFill>
                  <a:schemeClr val="tx1"/>
                </a:solidFill>
                <a:effectLst/>
                <a:latin typeface="+mn-lt"/>
                <a:ea typeface="+mn-ea"/>
                <a:cs typeface="+mn-cs"/>
              </a:rPr>
              <a:t> Research LLC materials may be a client of or affiliated with a client of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Inc.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or another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subsidiary.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or research,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or research. Credit and/or research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p>
          <a:p>
            <a:pPr marL="0" indent="0">
              <a:lnSpc>
                <a:spcPct val="100000"/>
              </a:lnSpc>
              <a:spcBef>
                <a:spcPts val="0"/>
              </a:spcBef>
              <a:spcAft>
                <a:spcPts val="600"/>
              </a:spcAft>
              <a:buNone/>
            </a:pPr>
            <a:r>
              <a:rPr lang="en-GB" sz="800" noProof="0" dirty="0"/>
              <a:t>© Julius Baer Group, </a:t>
            </a:r>
            <a:r>
              <a:rPr lang="en-GB" sz="800" dirty="0"/>
              <a:t>2019</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226625594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I_Distr_DE">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5289" y="1485902"/>
            <a:ext cx="8353424"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Germany: </a:t>
            </a:r>
            <a:r>
              <a:rPr lang="en-GB" sz="800" kern="1200" dirty="0">
                <a:solidFill>
                  <a:schemeClr val="tx1"/>
                </a:solidFill>
                <a:effectLst/>
                <a:latin typeface="+mn-lt"/>
                <a:ea typeface="+mn-ea"/>
                <a:cs typeface="+mn-cs"/>
              </a:rPr>
              <a:t>Bank Julius </a:t>
            </a:r>
            <a:r>
              <a:rPr lang="en-GB" sz="800" kern="1200" dirty="0" err="1">
                <a:solidFill>
                  <a:schemeClr val="tx1"/>
                </a:solidFill>
                <a:effectLst/>
                <a:latin typeface="+mn-lt"/>
                <a:ea typeface="+mn-ea"/>
                <a:cs typeface="+mn-cs"/>
              </a:rPr>
              <a:t>Bär</a:t>
            </a:r>
            <a:r>
              <a:rPr lang="en-GB" sz="800" kern="1200" dirty="0">
                <a:solidFill>
                  <a:schemeClr val="tx1"/>
                </a:solidFill>
                <a:effectLst/>
                <a:latin typeface="+mn-lt"/>
                <a:ea typeface="+mn-ea"/>
                <a:cs typeface="+mn-cs"/>
              </a:rPr>
              <a:t> Deutschland AG, authorised and regulated by the German Federal Financial Supervisory Authority (</a:t>
            </a:r>
            <a:r>
              <a:rPr lang="en-GB" sz="800" kern="1200" dirty="0" err="1">
                <a:solidFill>
                  <a:schemeClr val="tx1"/>
                </a:solidFill>
                <a:effectLst/>
                <a:latin typeface="+mn-lt"/>
                <a:ea typeface="+mn-ea"/>
                <a:cs typeface="+mn-cs"/>
              </a:rPr>
              <a:t>BaFin</a:t>
            </a:r>
            <a:r>
              <a:rPr lang="en-GB" sz="800" kern="1200" dirty="0">
                <a:solidFill>
                  <a:schemeClr val="tx1"/>
                </a:solidFill>
                <a:effectLst/>
                <a:latin typeface="+mn-lt"/>
                <a:ea typeface="+mn-ea"/>
                <a:cs typeface="+mn-cs"/>
              </a:rPr>
              <a:t>), distributes this publication to its clients. If you have any queries concerning this publication, please contact your relationship manager.</a:t>
            </a: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GB"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p>
          <a:p>
            <a:pPr marL="0" indent="0">
              <a:lnSpc>
                <a:spcPct val="100000"/>
              </a:lnSpc>
              <a:spcBef>
                <a:spcPts val="0"/>
              </a:spcBef>
              <a:spcAft>
                <a:spcPts val="600"/>
              </a:spcAft>
              <a:buNone/>
            </a:pPr>
            <a:r>
              <a:rPr lang="en-GB" sz="800" noProof="0" dirty="0"/>
              <a:t>© Julius Baer Group, </a:t>
            </a:r>
            <a:r>
              <a:rPr lang="en-GB" sz="800" dirty="0"/>
              <a:t>2019</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5289" y="709200"/>
            <a:ext cx="8353423"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1221718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I_Distr_DE_Instr">
    <p:spTree>
      <p:nvGrpSpPr>
        <p:cNvPr id="1" name=""/>
        <p:cNvGrpSpPr/>
        <p:nvPr/>
      </p:nvGrpSpPr>
      <p:grpSpPr>
        <a:xfrm>
          <a:off x="0" y="0"/>
          <a:ext cx="0" cy="0"/>
          <a:chOff x="0" y="0"/>
          <a:chExt cx="0" cy="0"/>
        </a:xfrm>
      </p:grpSpPr>
      <p:sp>
        <p:nvSpPr>
          <p:cNvPr id="2" name="TextBox 1"/>
          <p:cNvSpPr txBox="1"/>
          <p:nvPr userDrawn="1"/>
        </p:nvSpPr>
        <p:spPr bwMode="gray">
          <a:xfrm>
            <a:off x="396067"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2"/>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Germany: </a:t>
            </a:r>
            <a:r>
              <a:rPr lang="en-GB" sz="800" kern="1200" dirty="0">
                <a:solidFill>
                  <a:schemeClr val="tx1"/>
                </a:solidFill>
                <a:effectLst/>
                <a:latin typeface="+mn-lt"/>
                <a:ea typeface="+mn-ea"/>
                <a:cs typeface="+mn-cs"/>
              </a:rPr>
              <a:t>Bank Julius </a:t>
            </a:r>
            <a:r>
              <a:rPr lang="en-GB" sz="800" kern="1200" dirty="0" err="1">
                <a:solidFill>
                  <a:schemeClr val="tx1"/>
                </a:solidFill>
                <a:effectLst/>
                <a:latin typeface="+mn-lt"/>
                <a:ea typeface="+mn-ea"/>
                <a:cs typeface="+mn-cs"/>
              </a:rPr>
              <a:t>Bär</a:t>
            </a:r>
            <a:r>
              <a:rPr lang="en-GB" sz="800" kern="1200" dirty="0">
                <a:solidFill>
                  <a:schemeClr val="tx1"/>
                </a:solidFill>
                <a:effectLst/>
                <a:latin typeface="+mn-lt"/>
                <a:ea typeface="+mn-ea"/>
                <a:cs typeface="+mn-cs"/>
              </a:rPr>
              <a:t> Deutschland AG, authorised and regulated by the German Federal Financial Supervisory Authority (</a:t>
            </a:r>
            <a:r>
              <a:rPr lang="en-GB" sz="800" kern="1200" dirty="0" err="1">
                <a:solidFill>
                  <a:schemeClr val="tx1"/>
                </a:solidFill>
                <a:effectLst/>
                <a:latin typeface="+mn-lt"/>
                <a:ea typeface="+mn-ea"/>
                <a:cs typeface="+mn-cs"/>
              </a:rPr>
              <a:t>BaFin</a:t>
            </a:r>
            <a:r>
              <a:rPr lang="en-GB" sz="800" kern="1200" dirty="0">
                <a:solidFill>
                  <a:schemeClr val="tx1"/>
                </a:solidFill>
                <a:effectLst/>
                <a:latin typeface="+mn-lt"/>
                <a:ea typeface="+mn-ea"/>
                <a:cs typeface="+mn-cs"/>
              </a:rPr>
              <a:t>), distributes this publication to its clients. If you have any queries concerning this publication, please contact your relationship manager.</a:t>
            </a: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GB"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and research from research providers such as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ESG</a:t>
            </a:r>
            <a:r>
              <a:rPr lang="en-GB" sz="800" kern="1200" dirty="0">
                <a:solidFill>
                  <a:schemeClr val="tx1"/>
                </a:solidFill>
                <a:effectLst/>
                <a:latin typeface="+mn-lt"/>
                <a:ea typeface="+mn-ea"/>
                <a:cs typeface="+mn-cs"/>
              </a:rPr>
              <a:t> Research LLC or its affiliates. Issuers mentioned or included in any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ESG</a:t>
            </a:r>
            <a:r>
              <a:rPr lang="en-GB" sz="800" kern="1200" dirty="0">
                <a:solidFill>
                  <a:schemeClr val="tx1"/>
                </a:solidFill>
                <a:effectLst/>
                <a:latin typeface="+mn-lt"/>
                <a:ea typeface="+mn-ea"/>
                <a:cs typeface="+mn-cs"/>
              </a:rPr>
              <a:t> Research LLC materials may be a client of or affiliated with a client of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Inc.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or another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subsidiary.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or research,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or research. Credit and/or research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p>
          <a:p>
            <a:pPr marL="0" indent="0">
              <a:lnSpc>
                <a:spcPct val="100000"/>
              </a:lnSpc>
              <a:spcBef>
                <a:spcPts val="0"/>
              </a:spcBef>
              <a:spcAft>
                <a:spcPts val="600"/>
              </a:spcAft>
              <a:buNone/>
            </a:pPr>
            <a:r>
              <a:rPr lang="en-GB" sz="800" noProof="0" dirty="0"/>
              <a:t>© Julius Baer Group, </a:t>
            </a:r>
            <a:r>
              <a:rPr lang="en-GB" sz="800" dirty="0"/>
              <a:t>2019</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2"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4456464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I_Distr_HK">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5289" y="1485901"/>
            <a:ext cx="8353424"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Hong Kong: </a:t>
            </a:r>
            <a:r>
              <a:rPr lang="en-GB" sz="800" b="0" kern="1200" dirty="0">
                <a:solidFill>
                  <a:schemeClr val="tx1"/>
                </a:solidFill>
                <a:effectLst/>
                <a:latin typeface="+mn-lt"/>
                <a:ea typeface="+mn-ea"/>
                <a:cs typeface="+mn-cs"/>
              </a:rPr>
              <a:t>This publication is distributed in Hong Kong by and on behalf of, and is attributable to, Bank Julius Baer &amp; Co. Ltd., Hong Kong branch, which holds a full banking licence issued by the Hong Kong Monetary Authority under the Banking Ordinance (Chapter 155 of the Laws of Hong Kong SAR). The Bank is also a registered institution under the Securities and Futures Ordinance (Chapter 571 of the Laws of Hong Kong SAR) licensed to carry on Type 1 (dealing in securities), Type 4 (advising on securities) and Type 9 (asset management) regulated activities with Central Entity number AUR302. The contents of this publication have not been reviewed by any regulatory authority. If you have any queries concerning this publication, please contact your Hong Kong relationship manager. Bank Julius Baer &amp; Co. Ltd. is incorporated in Switzerland with limited liability.</a:t>
            </a:r>
            <a:endParaRPr lang="en-GB" sz="800" noProof="0" dirty="0"/>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GB"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p>
          <a:p>
            <a:pPr marL="0" indent="0">
              <a:lnSpc>
                <a:spcPct val="100000"/>
              </a:lnSpc>
              <a:spcBef>
                <a:spcPts val="0"/>
              </a:spcBef>
              <a:spcAft>
                <a:spcPts val="600"/>
              </a:spcAft>
              <a:buNone/>
            </a:pPr>
            <a:r>
              <a:rPr lang="en-GB" sz="800" noProof="0" dirty="0"/>
              <a:t>© Julius Baer Group, </a:t>
            </a:r>
            <a:r>
              <a:rPr lang="en-GB" sz="800" dirty="0"/>
              <a:t>2019</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5288" y="709200"/>
            <a:ext cx="8353425"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17775209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I_Distr_HK_Instr">
    <p:spTree>
      <p:nvGrpSpPr>
        <p:cNvPr id="1" name=""/>
        <p:cNvGrpSpPr/>
        <p:nvPr/>
      </p:nvGrpSpPr>
      <p:grpSpPr>
        <a:xfrm>
          <a:off x="0" y="0"/>
          <a:ext cx="0" cy="0"/>
          <a:chOff x="0" y="0"/>
          <a:chExt cx="0" cy="0"/>
        </a:xfrm>
      </p:grpSpPr>
      <p:sp>
        <p:nvSpPr>
          <p:cNvPr id="2" name="TextBox 1"/>
          <p:cNvSpPr txBox="1"/>
          <p:nvPr userDrawn="1"/>
        </p:nvSpPr>
        <p:spPr bwMode="gray">
          <a:xfrm>
            <a:off x="396068"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Hong Kong: </a:t>
            </a:r>
            <a:r>
              <a:rPr lang="en-GB" sz="800" b="0" kern="1200" dirty="0">
                <a:solidFill>
                  <a:schemeClr val="tx1"/>
                </a:solidFill>
                <a:effectLst/>
                <a:latin typeface="+mn-lt"/>
                <a:ea typeface="+mn-ea"/>
                <a:cs typeface="+mn-cs"/>
              </a:rPr>
              <a:t>This publication is distributed in Hong Kong by and on behalf of, and is attributable to, Bank Julius Baer &amp; Co. Ltd., Hong Kong branch, which holds a full banking licence issued by the Hong Kong Monetary Authority under the Banking Ordinance (Chapter 155 of the Laws of Hong Kong SAR). The Bank is also a registered institution under the Securities and Futures Ordinance (Chapter 571 of the Laws of Hong Kong SAR) licensed to carry on Type 1 (dealing in securities), Type 4 (advising on securities) and Type 9 (asset management) regulated activities with Central Entity number AUR302. The contents of this publication have not been reviewed by any regulatory authority. If you have any queries concerning this publication, please contact your Hong Kong relationship manager. Bank Julius Baer &amp; Co. Ltd. is incorporated in Switzerland with limited liability.</a:t>
            </a:r>
            <a:endParaRPr lang="en-GB" sz="800" noProof="0" dirty="0"/>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GB"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and research from research providers such as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ESG</a:t>
            </a:r>
            <a:r>
              <a:rPr lang="en-GB" sz="800" kern="1200" dirty="0">
                <a:solidFill>
                  <a:schemeClr val="tx1"/>
                </a:solidFill>
                <a:effectLst/>
                <a:latin typeface="+mn-lt"/>
                <a:ea typeface="+mn-ea"/>
                <a:cs typeface="+mn-cs"/>
              </a:rPr>
              <a:t> Research LLC or its affiliates. Issuers mentioned or included in any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ESG</a:t>
            </a:r>
            <a:r>
              <a:rPr lang="en-GB" sz="800" kern="1200" dirty="0">
                <a:solidFill>
                  <a:schemeClr val="tx1"/>
                </a:solidFill>
                <a:effectLst/>
                <a:latin typeface="+mn-lt"/>
                <a:ea typeface="+mn-ea"/>
                <a:cs typeface="+mn-cs"/>
              </a:rPr>
              <a:t> Research LLC materials may be a client of or affiliated with a client of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Inc.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or another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subsidiary.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or research,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or research. Credit and/or research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p>
          <a:p>
            <a:pPr marL="0" indent="0">
              <a:lnSpc>
                <a:spcPct val="100000"/>
              </a:lnSpc>
              <a:spcBef>
                <a:spcPts val="0"/>
              </a:spcBef>
              <a:spcAft>
                <a:spcPts val="600"/>
              </a:spcAft>
              <a:buNone/>
            </a:pPr>
            <a:r>
              <a:rPr lang="en-GB" sz="800" noProof="0" dirty="0"/>
              <a:t>© Julius Baer Group, </a:t>
            </a:r>
            <a:r>
              <a:rPr lang="en-GB" sz="800" dirty="0"/>
              <a:t>2019</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2463231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I_Distr_SP">
    <p:spTree>
      <p:nvGrpSpPr>
        <p:cNvPr id="1" name=""/>
        <p:cNvGrpSpPr/>
        <p:nvPr/>
      </p:nvGrpSpPr>
      <p:grpSpPr>
        <a:xfrm>
          <a:off x="0" y="0"/>
          <a:ext cx="0" cy="0"/>
          <a:chOff x="0" y="0"/>
          <a:chExt cx="0" cy="0"/>
        </a:xfrm>
      </p:grpSpPr>
      <p:sp>
        <p:nvSpPr>
          <p:cNvPr id="2" name="TextBox 1"/>
          <p:cNvSpPr txBox="1"/>
          <p:nvPr userDrawn="1"/>
        </p:nvSpPr>
        <p:spPr bwMode="gray">
          <a:xfrm>
            <a:off x="396068"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Singapore: </a:t>
            </a:r>
            <a:r>
              <a:rPr lang="en-GB" sz="800" kern="1200" dirty="0">
                <a:solidFill>
                  <a:schemeClr val="tx1"/>
                </a:solidFill>
                <a:effectLst/>
                <a:latin typeface="+mn-lt"/>
                <a:ea typeface="+mn-ea"/>
                <a:cs typeface="+mn-cs"/>
              </a:rPr>
              <a:t>This publication is available from Bank Julius Baer &amp; Co. Ltd., Singapore branch, for accredited investors only. As Bank Julius Baer &amp; Co. Ltd., Singapore branch, has a Unit exemption under Section 100(2) of the Financial Advisers Act, Cap. 110 of Singapore (the FAA), it is exempted from many of the requirements of the FAA, amongst others, the requirement to disclose any interest in, or any interest in the acquisition or disposal of, any securities or financial instruments that may be referred to in this publication. Further details of these exemptions are available on request. This publication has not been reviewed by and is not endorsed by the Monetary Authority of Singapore (MAS). Any document or material relating to the offer or sale, or invitation for subscription or purchase, of securities or investment funds (i.e. collective investment schemes) may not be circulated or distributed, nor may such securities or investment funds be offered or sold, or be made the subject of an invitation for subscription or purchase, whether directly or indirectly, to persons in Singapore other than (</a:t>
            </a:r>
            <a:r>
              <a:rPr lang="en-GB" sz="800" kern="1200" dirty="0" err="1">
                <a:solidFill>
                  <a:schemeClr val="tx1"/>
                </a:solidFill>
                <a:effectLst/>
                <a:latin typeface="+mn-lt"/>
                <a:ea typeface="+mn-ea"/>
                <a:cs typeface="+mn-cs"/>
              </a:rPr>
              <a:t>i</a:t>
            </a:r>
            <a:r>
              <a:rPr lang="en-GB" sz="800" kern="1200" dirty="0">
                <a:solidFill>
                  <a:schemeClr val="tx1"/>
                </a:solidFill>
                <a:effectLst/>
                <a:latin typeface="+mn-lt"/>
                <a:ea typeface="+mn-ea"/>
                <a:cs typeface="+mn-cs"/>
              </a:rPr>
              <a:t>) to an institutional investor under Section 274 or 304 respectively of the Securities and Futures Act, Cap. 289 of Singapore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(ii) to a relevant person (which includes an accredited investor), or any person pursuant to Section 275(1A) or 305(2) respectively, and in accordance with the conditions, specified in Section 275 or 305 respectively of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or (iii) otherwise pursuant to, and in accordance with the conditions of, any other applicable provision of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In particular, for investment funds that are not authorised or recognised by the MAS, units in such funds are not allowed to be offered to the retail public; any written material issued to persons as aforementioned in connection with an offer is not a prospectus as defined in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and, accordingly, statutory liability under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in relation to the content of prospectuses does not apply, and investors should consider carefully whether the investment is suitable for them. Please contact a representative of Bank Julius Baer &amp; Co. Ltd., Singapore branch, with respect to any inquiries concerning this publication. Bank Julius Baer &amp; Co. Ltd. is incorporated in Switzerland with limited liability.</a:t>
            </a:r>
          </a:p>
          <a:p>
            <a:pPr marL="0" indent="0">
              <a:lnSpc>
                <a:spcPct val="100000"/>
              </a:lnSpc>
              <a:spcBef>
                <a:spcPts val="0"/>
              </a:spcBef>
              <a:spcAft>
                <a:spcPts val="600"/>
              </a:spcAft>
              <a:buNone/>
            </a:pPr>
            <a:endParaRPr lang="en-GB" sz="800" kern="1200" dirty="0">
              <a:solidFill>
                <a:schemeClr val="tx1"/>
              </a:solidFill>
              <a:effectLst/>
              <a:latin typeface="+mn-lt"/>
              <a:ea typeface="+mn-ea"/>
              <a:cs typeface="+mn-cs"/>
            </a:endParaRP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GB"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p>
          <a:p>
            <a:pPr marL="0" indent="0">
              <a:lnSpc>
                <a:spcPct val="100000"/>
              </a:lnSpc>
              <a:spcBef>
                <a:spcPts val="0"/>
              </a:spcBef>
              <a:spcAft>
                <a:spcPts val="600"/>
              </a:spcAft>
              <a:buNone/>
            </a:pPr>
            <a:r>
              <a:rPr lang="en-GB" sz="800" noProof="0" dirty="0"/>
              <a:t>© Julius Baer Group, </a:t>
            </a:r>
            <a:r>
              <a:rPr lang="en-GB" sz="800" dirty="0"/>
              <a:t>2019</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22499976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I_Distr_SP_Instr">
    <p:spTree>
      <p:nvGrpSpPr>
        <p:cNvPr id="1" name=""/>
        <p:cNvGrpSpPr/>
        <p:nvPr/>
      </p:nvGrpSpPr>
      <p:grpSpPr>
        <a:xfrm>
          <a:off x="0" y="0"/>
          <a:ext cx="0" cy="0"/>
          <a:chOff x="0" y="0"/>
          <a:chExt cx="0" cy="0"/>
        </a:xfrm>
      </p:grpSpPr>
      <p:sp>
        <p:nvSpPr>
          <p:cNvPr id="2" name="TextBox 1"/>
          <p:cNvSpPr txBox="1"/>
          <p:nvPr userDrawn="1"/>
        </p:nvSpPr>
        <p:spPr bwMode="gray">
          <a:xfrm>
            <a:off x="396068"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5" name="TextBox 4"/>
          <p:cNvSpPr txBox="1"/>
          <p:nvPr userDrawn="1"/>
        </p:nvSpPr>
        <p:spPr>
          <a:xfrm>
            <a:off x="396082" y="1485901"/>
            <a:ext cx="835263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marR="0" lvl="0" indent="0" algn="l" defTabSz="914400" rtl="0" eaLnBrk="1" fontAlgn="base" latinLnBrk="0" hangingPunct="1">
              <a:lnSpc>
                <a:spcPct val="100000"/>
              </a:lnSpc>
              <a:spcBef>
                <a:spcPts val="0"/>
              </a:spcBef>
              <a:spcAft>
                <a:spcPts val="600"/>
              </a:spcAft>
              <a:buClr>
                <a:schemeClr val="tx2"/>
              </a:buClr>
              <a:buSzTx/>
              <a:buFont typeface="Wingdings" pitchFamily="2" charset="2"/>
              <a:buNone/>
              <a:tabLst/>
              <a:defRPr/>
            </a:pPr>
            <a:r>
              <a:rPr lang="en-GB" sz="800" b="0" noProof="0" dirty="0"/>
              <a:t>This publication and any market data contained therein shall only be for the personal use of the intended recipient and shall not be redistributed to any third party, unless Julius Baer or the source of the relevant market data gives their approval. This publication is not directed to any person in any jurisdiction where (on the grounds of that person’s nationality, residence or otherwise) such publications are prohibited.</a:t>
            </a:r>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External Asset Managers/External Financial Advisors: </a:t>
            </a:r>
            <a:r>
              <a:rPr lang="en-GB" sz="800" kern="1200" dirty="0">
                <a:solidFill>
                  <a:schemeClr val="tx1"/>
                </a:solidFill>
                <a:effectLst/>
                <a:latin typeface="+mn-lt"/>
                <a:ea typeface="+mn-ea"/>
                <a:cs typeface="+mn-cs"/>
              </a:rPr>
              <a:t>In case this research publication is provided to an External Asset Manager or an External Financial Advisor, Julius Baer expressly prohibits that it is redistributed by the External Asset Manager or the External Financial Advisor and is made available to their clients and/or third parties. By receiving any research publication the External Asset Managers or the External Financial Advisors confirm that they will make their own independent analysis and investment decisions, if applicable.</a:t>
            </a:r>
            <a:endParaRPr lang="en-GB" sz="800" noProof="0" dirty="0"/>
          </a:p>
          <a:p>
            <a:pPr marL="0" indent="0">
              <a:lnSpc>
                <a:spcPct val="100000"/>
              </a:lnSpc>
              <a:spcBef>
                <a:spcPts val="0"/>
              </a:spcBef>
              <a:spcAft>
                <a:spcPts val="600"/>
              </a:spcAft>
              <a:buNone/>
            </a:pPr>
            <a:r>
              <a:rPr lang="en-GB" sz="800" b="1" kern="1200" dirty="0">
                <a:solidFill>
                  <a:schemeClr val="tx1"/>
                </a:solidFill>
                <a:effectLst/>
                <a:latin typeface="+mn-lt"/>
                <a:ea typeface="+mn-ea"/>
                <a:cs typeface="+mn-cs"/>
              </a:rPr>
              <a:t>Singapore: </a:t>
            </a:r>
            <a:r>
              <a:rPr lang="en-GB" sz="800" kern="1200" dirty="0">
                <a:solidFill>
                  <a:schemeClr val="tx1"/>
                </a:solidFill>
                <a:effectLst/>
                <a:latin typeface="+mn-lt"/>
                <a:ea typeface="+mn-ea"/>
                <a:cs typeface="+mn-cs"/>
              </a:rPr>
              <a:t>This publication is available from Bank Julius Baer &amp; Co. Ltd., Singapore branch, for accredited investors only. As Bank Julius Baer &amp; Co. Ltd., Singapore branch, has a Unit exemption under Section 100(2) of the Financial Advisers Act, Cap. 110 of Singapore (the FAA), it is exempted from many of the requirements of the FAA, amongst others, the requirement to disclose any interest in, or any interest in the acquisition or disposal of, any securities or financial instruments that may be referred to in this publication. Further details of these exemptions are available on request. This publication has not been reviewed by and is not endorsed by the Monetary Authority of Singapore (MAS). Any document or material relating to the offer or sale, or invitation for subscription or purchase, of securities or investment funds (i.e. collective investment schemes) may not be circulated or distributed, nor may such securities or investment funds be offered or sold, or be made the subject of an invitation for subscription or purchase, whether directly or indirectly, to persons in Singapore other than (</a:t>
            </a:r>
            <a:r>
              <a:rPr lang="en-GB" sz="800" kern="1200" dirty="0" err="1">
                <a:solidFill>
                  <a:schemeClr val="tx1"/>
                </a:solidFill>
                <a:effectLst/>
                <a:latin typeface="+mn-lt"/>
                <a:ea typeface="+mn-ea"/>
                <a:cs typeface="+mn-cs"/>
              </a:rPr>
              <a:t>i</a:t>
            </a:r>
            <a:r>
              <a:rPr lang="en-GB" sz="800" kern="1200" dirty="0">
                <a:solidFill>
                  <a:schemeClr val="tx1"/>
                </a:solidFill>
                <a:effectLst/>
                <a:latin typeface="+mn-lt"/>
                <a:ea typeface="+mn-ea"/>
                <a:cs typeface="+mn-cs"/>
              </a:rPr>
              <a:t>) to an institutional investor under Section 274 or 304 respectively of the Securities and Futures Act, Cap. 289 of Singapore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(ii) to a relevant person (which includes an accredited investor), or any person pursuant to Section 275(1A) or 305(2) respectively, and in accordance with the conditions, specified in Section 275 or 305 respectively of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or (iii) otherwise pursuant to, and in accordance with the conditions of, any other applicable provision of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In particular, for investment funds that are not authorised or recognised by the MAS, units in such funds are not allowed to be offered to the retail public; any written material issued to persons as aforementioned in connection with an offer is not a prospectus as defined in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and, accordingly, statutory liability under the </a:t>
            </a:r>
            <a:r>
              <a:rPr lang="en-GB" sz="800" kern="1200" dirty="0" err="1">
                <a:solidFill>
                  <a:schemeClr val="tx1"/>
                </a:solidFill>
                <a:effectLst/>
                <a:latin typeface="+mn-lt"/>
                <a:ea typeface="+mn-ea"/>
                <a:cs typeface="+mn-cs"/>
              </a:rPr>
              <a:t>SFA</a:t>
            </a:r>
            <a:r>
              <a:rPr lang="en-GB" sz="800" kern="1200" dirty="0">
                <a:solidFill>
                  <a:schemeClr val="tx1"/>
                </a:solidFill>
                <a:effectLst/>
                <a:latin typeface="+mn-lt"/>
                <a:ea typeface="+mn-ea"/>
                <a:cs typeface="+mn-cs"/>
              </a:rPr>
              <a:t> in relation to the content of prospectuses does not apply, and investors should consider carefully whether the investment is suitable for them. Please contact a representative of Bank Julius Baer &amp; Co. Ltd., Singapore branch, with respect to any inquiries concerning this publication. Bank Julius Baer &amp; Co. Ltd. is incorporated in Switzerland with limited liability.</a:t>
            </a:r>
          </a:p>
          <a:p>
            <a:pPr marL="0" indent="0">
              <a:lnSpc>
                <a:spcPct val="100000"/>
              </a:lnSpc>
              <a:spcBef>
                <a:spcPts val="0"/>
              </a:spcBef>
              <a:spcAft>
                <a:spcPts val="600"/>
              </a:spcAft>
              <a:buNone/>
            </a:pPr>
            <a:r>
              <a:rPr lang="en-GB" sz="800" b="1" noProof="0" dirty="0"/>
              <a:t>United States: </a:t>
            </a:r>
            <a:r>
              <a:rPr lang="en-GB" sz="800" noProof="0" dirty="0"/>
              <a:t>NEITHER THIS PUBLICATION NOR ANY COPY THEREOF MAY BE SENT, TAKEN INTO OR DISTRIBUTED IN THE UNITED STATES OR TO ANY US PERSON.</a:t>
            </a:r>
          </a:p>
          <a:p>
            <a:pPr marL="0" indent="0">
              <a:lnSpc>
                <a:spcPct val="100000"/>
              </a:lnSpc>
              <a:spcBef>
                <a:spcPts val="0"/>
              </a:spcBef>
              <a:spcAft>
                <a:spcPts val="600"/>
              </a:spcAft>
              <a:buNone/>
            </a:pPr>
            <a:r>
              <a:rPr lang="en-GB"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and research from research providers such as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ESG</a:t>
            </a:r>
            <a:r>
              <a:rPr lang="en-GB" sz="800" kern="1200" dirty="0">
                <a:solidFill>
                  <a:schemeClr val="tx1"/>
                </a:solidFill>
                <a:effectLst/>
                <a:latin typeface="+mn-lt"/>
                <a:ea typeface="+mn-ea"/>
                <a:cs typeface="+mn-cs"/>
              </a:rPr>
              <a:t> Research LLC or its affiliates. Issuers mentioned or included in any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a:t>
            </a:r>
            <a:r>
              <a:rPr lang="en-GB" sz="800" kern="1200" dirty="0" err="1">
                <a:solidFill>
                  <a:schemeClr val="tx1"/>
                </a:solidFill>
                <a:effectLst/>
                <a:latin typeface="+mn-lt"/>
                <a:ea typeface="+mn-ea"/>
                <a:cs typeface="+mn-cs"/>
              </a:rPr>
              <a:t>ESG</a:t>
            </a:r>
            <a:r>
              <a:rPr lang="en-GB" sz="800" kern="1200" dirty="0">
                <a:solidFill>
                  <a:schemeClr val="tx1"/>
                </a:solidFill>
                <a:effectLst/>
                <a:latin typeface="+mn-lt"/>
                <a:ea typeface="+mn-ea"/>
                <a:cs typeface="+mn-cs"/>
              </a:rPr>
              <a:t> Research LLC materials may be a client of or affiliated with a client of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Inc.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or another </a:t>
            </a:r>
            <a:r>
              <a:rPr lang="en-GB" sz="800" kern="1200" dirty="0" err="1">
                <a:solidFill>
                  <a:schemeClr val="tx1"/>
                </a:solidFill>
                <a:effectLst/>
                <a:latin typeface="+mn-lt"/>
                <a:ea typeface="+mn-ea"/>
                <a:cs typeface="+mn-cs"/>
              </a:rPr>
              <a:t>MSCI</a:t>
            </a:r>
            <a:r>
              <a:rPr lang="en-GB" sz="800" kern="1200" dirty="0">
                <a:solidFill>
                  <a:schemeClr val="tx1"/>
                </a:solidFill>
                <a:effectLst/>
                <a:latin typeface="+mn-lt"/>
                <a:ea typeface="+mn-ea"/>
                <a:cs typeface="+mn-cs"/>
              </a:rPr>
              <a:t> subsidiary.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or research,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or research. Credit and/or research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p>
          <a:p>
            <a:pPr marL="0" indent="0">
              <a:lnSpc>
                <a:spcPct val="100000"/>
              </a:lnSpc>
              <a:spcBef>
                <a:spcPts val="0"/>
              </a:spcBef>
              <a:spcAft>
                <a:spcPts val="600"/>
              </a:spcAft>
              <a:buNone/>
            </a:pPr>
            <a:r>
              <a:rPr lang="en-GB" sz="800" noProof="0" dirty="0"/>
              <a:t>© Julius Baer Group, </a:t>
            </a:r>
            <a:r>
              <a:rPr lang="en-GB" sz="800" dirty="0"/>
              <a:t>2019</a:t>
            </a:r>
            <a:endParaRPr lang="en-GB" sz="800" noProof="0" dirty="0"/>
          </a:p>
          <a:p>
            <a:pPr marL="0" indent="0">
              <a:lnSpc>
                <a:spcPct val="100000"/>
              </a:lnSpc>
              <a:spcBef>
                <a:spcPts val="0"/>
              </a:spcBef>
              <a:spcAft>
                <a:spcPts val="600"/>
              </a:spcAft>
              <a:buNone/>
            </a:pPr>
            <a:endParaRPr lang="en-GB" sz="800" noProof="0" dirty="0"/>
          </a:p>
        </p:txBody>
      </p:sp>
      <p:sp>
        <p:nvSpPr>
          <p:cNvPr id="8" name="Rectangle 7"/>
          <p:cNvSpPr/>
          <p:nvPr userDrawn="1"/>
        </p:nvSpPr>
        <p:spPr bwMode="gray">
          <a:xfrm>
            <a:off x="396082" y="709200"/>
            <a:ext cx="8352630"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7" name="Straight Connector 6">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25413048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I_Distr_Internal">
    <p:spTree>
      <p:nvGrpSpPr>
        <p:cNvPr id="1" name=""/>
        <p:cNvGrpSpPr/>
        <p:nvPr/>
      </p:nvGrpSpPr>
      <p:grpSpPr>
        <a:xfrm>
          <a:off x="0" y="0"/>
          <a:ext cx="0" cy="0"/>
          <a:chOff x="0" y="0"/>
          <a:chExt cx="0" cy="0"/>
        </a:xfrm>
      </p:grpSpPr>
      <p:sp>
        <p:nvSpPr>
          <p:cNvPr id="2" name="TextBox 1"/>
          <p:cNvSpPr txBox="1"/>
          <p:nvPr userDrawn="1"/>
        </p:nvSpPr>
        <p:spPr bwMode="gray">
          <a:xfrm>
            <a:off x="395275" y="349200"/>
            <a:ext cx="8352000" cy="360040"/>
          </a:xfrm>
          <a:prstGeom prst="rect">
            <a:avLst/>
          </a:prstGeom>
          <a:noFill/>
        </p:spPr>
        <p:txBody>
          <a:bodyPr wrap="none" lIns="0" tIns="0" rIns="0" bIns="0" rtlCol="0">
            <a:noAutofit/>
          </a:bodyPr>
          <a:lstStyle/>
          <a:p>
            <a:pPr marL="0" indent="0" algn="ctr">
              <a:spcBef>
                <a:spcPts val="300"/>
              </a:spcBef>
              <a:buClr>
                <a:schemeClr val="tx1"/>
              </a:buClr>
              <a:buFont typeface="Arial" panose="020B0604020202020204" pitchFamily="34" charset="0"/>
              <a:buNone/>
            </a:pPr>
            <a:r>
              <a:rPr lang="en-GB" sz="2200" dirty="0">
                <a:solidFill>
                  <a:schemeClr val="accent1"/>
                </a:solidFill>
                <a:latin typeface="+mn-lt"/>
              </a:rPr>
              <a:t>IMPORTANT LEGAL INFORMATION</a:t>
            </a:r>
          </a:p>
        </p:txBody>
      </p:sp>
      <p:sp>
        <p:nvSpPr>
          <p:cNvPr id="7" name="TextBox 6"/>
          <p:cNvSpPr txBox="1"/>
          <p:nvPr userDrawn="1"/>
        </p:nvSpPr>
        <p:spPr>
          <a:xfrm>
            <a:off x="396082" y="1485901"/>
            <a:ext cx="8352631"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288000" anchor="t" anchorCtr="0" compatLnSpc="1">
            <a:prstTxWarp prst="textNoShape">
              <a:avLst/>
            </a:prstTxWarp>
          </a:bodyPr>
          <a:lstStyle>
            <a:lvl1pPr marL="0" indent="0" algn="l" eaLnBrk="1" hangingPunct="1">
              <a:lnSpc>
                <a:spcPct val="100000"/>
              </a:lnSpc>
              <a:spcBef>
                <a:spcPts val="0"/>
              </a:spcBef>
              <a:spcAft>
                <a:spcPts val="600"/>
              </a:spcAft>
              <a:buClr>
                <a:schemeClr val="tx2"/>
              </a:buClr>
              <a:buNone/>
              <a:defRPr sz="800">
                <a:latin typeface="+mn-lt"/>
              </a:defRPr>
            </a:lvl1pPr>
            <a:lvl2pPr marL="538163" indent="-263525" algn="l" eaLnBrk="1" hangingPunct="1">
              <a:lnSpc>
                <a:spcPct val="110000"/>
              </a:lnSpc>
              <a:spcBef>
                <a:spcPct val="30000"/>
              </a:spcBef>
              <a:buClr>
                <a:schemeClr val="tx2"/>
              </a:buClr>
              <a:buFont typeface="Arial" pitchFamily="34" charset="0"/>
              <a:buChar char="–"/>
              <a:defRPr>
                <a:latin typeface="+mn-lt"/>
              </a:defRPr>
            </a:lvl2pPr>
            <a:lvl3pPr marL="801688" indent="-261938" algn="l" eaLnBrk="1" hangingPunct="1">
              <a:lnSpc>
                <a:spcPct val="110000"/>
              </a:lnSpc>
              <a:spcBef>
                <a:spcPct val="30000"/>
              </a:spcBef>
              <a:buClr>
                <a:schemeClr val="tx2"/>
              </a:buClr>
              <a:buFont typeface="Courier New" pitchFamily="49" charset="0"/>
              <a:buChar char="o"/>
              <a:defRPr>
                <a:latin typeface="+mn-lt"/>
              </a:defRPr>
            </a:lvl3pPr>
            <a:lvl4pPr marL="1074738" indent="-271463" algn="l" eaLnBrk="1" hangingPunct="1">
              <a:lnSpc>
                <a:spcPct val="110000"/>
              </a:lnSpc>
              <a:spcBef>
                <a:spcPct val="30000"/>
              </a:spcBef>
              <a:buClr>
                <a:schemeClr val="tx2"/>
              </a:buClr>
              <a:buChar char="§"/>
              <a:defRPr>
                <a:latin typeface="+mn-lt"/>
              </a:defRPr>
            </a:lvl4pPr>
            <a:lvl5pPr marL="1347788" indent="-271463" algn="l" eaLnBrk="1" hangingPunct="1">
              <a:lnSpc>
                <a:spcPct val="110000"/>
              </a:lnSpc>
              <a:spcBef>
                <a:spcPct val="30000"/>
              </a:spcBef>
              <a:buClr>
                <a:schemeClr val="tx2"/>
              </a:buClr>
              <a:buChar char="§"/>
              <a:defRPr>
                <a:latin typeface="+mn-lt"/>
              </a:defRPr>
            </a:lvl5pPr>
            <a:lvl6pPr marL="1804988" indent="-271463" fontAlgn="base">
              <a:lnSpc>
                <a:spcPct val="110000"/>
              </a:lnSpc>
              <a:spcBef>
                <a:spcPct val="30000"/>
              </a:spcBef>
              <a:spcAft>
                <a:spcPct val="0"/>
              </a:spcAft>
              <a:buClr>
                <a:schemeClr val="tx2"/>
              </a:buClr>
              <a:buFont typeface="Wingdings" pitchFamily="2" charset="2"/>
              <a:buChar char="§"/>
              <a:defRPr>
                <a:latin typeface="+mn-lt"/>
              </a:defRPr>
            </a:lvl6pPr>
            <a:lvl7pPr marL="2262188" indent="-271463" fontAlgn="base">
              <a:lnSpc>
                <a:spcPct val="110000"/>
              </a:lnSpc>
              <a:spcBef>
                <a:spcPct val="30000"/>
              </a:spcBef>
              <a:spcAft>
                <a:spcPct val="0"/>
              </a:spcAft>
              <a:buClr>
                <a:schemeClr val="tx2"/>
              </a:buClr>
              <a:buFont typeface="Wingdings" pitchFamily="2" charset="2"/>
              <a:buChar char="§"/>
              <a:defRPr>
                <a:latin typeface="+mn-lt"/>
              </a:defRPr>
            </a:lvl7pPr>
            <a:lvl8pPr marL="2719388" indent="-271463" fontAlgn="base">
              <a:lnSpc>
                <a:spcPct val="110000"/>
              </a:lnSpc>
              <a:spcBef>
                <a:spcPct val="30000"/>
              </a:spcBef>
              <a:spcAft>
                <a:spcPct val="0"/>
              </a:spcAft>
              <a:buClr>
                <a:schemeClr val="tx2"/>
              </a:buClr>
              <a:buFont typeface="Wingdings" pitchFamily="2" charset="2"/>
              <a:buChar char="§"/>
              <a:defRPr>
                <a:latin typeface="+mn-lt"/>
              </a:defRPr>
            </a:lvl8pPr>
            <a:lvl9pPr marL="3176588" indent="-271463" fontAlgn="base">
              <a:lnSpc>
                <a:spcPct val="110000"/>
              </a:lnSpc>
              <a:spcBef>
                <a:spcPct val="30000"/>
              </a:spcBef>
              <a:spcAft>
                <a:spcPct val="0"/>
              </a:spcAft>
              <a:buClr>
                <a:schemeClr val="tx2"/>
              </a:buClr>
              <a:buFont typeface="Wingdings" pitchFamily="2" charset="2"/>
              <a:buChar char="§"/>
              <a:defRPr>
                <a:latin typeface="+mn-lt"/>
              </a:defRPr>
            </a:lvl9pPr>
          </a:lstStyle>
          <a:p>
            <a:pPr marL="0" indent="0">
              <a:buNone/>
            </a:pPr>
            <a:r>
              <a:rPr lang="en-GB" sz="800" noProof="0" dirty="0"/>
              <a:t>The information and opinions expressed in this publication were produced as of the date of writing and are subject to change without notice. This publication is </a:t>
            </a:r>
            <a:r>
              <a:rPr lang="en-GB" sz="800" b="1" noProof="0" dirty="0"/>
              <a:t>for internal use only </a:t>
            </a:r>
            <a:r>
              <a:rPr lang="en-GB" sz="800" noProof="0" dirty="0"/>
              <a:t>and shall not be distributed to clients, prospects or other interested parties. </a:t>
            </a:r>
          </a:p>
          <a:p>
            <a:pPr marL="0" indent="0">
              <a:buNone/>
            </a:pPr>
            <a:r>
              <a:rPr lang="en-GB" sz="800" kern="1200" dirty="0">
                <a:solidFill>
                  <a:schemeClr val="tx1"/>
                </a:solidFill>
                <a:effectLst/>
                <a:latin typeface="+mn-lt"/>
                <a:ea typeface="+mn-ea"/>
                <a:cs typeface="+mn-cs"/>
              </a:rPr>
              <a:t>This publication may contain information obtained from third parties, including ratings from rating agencies such as Standard &amp; Poor’s, Moody’s, Fitch and other similar rating agencies. Reproduction and distribution of third-party content in any form is prohibited except with the prior written permission of the related third party. Third-party content providers do not guarantee the accuracy, completeness, timeliness or availability of any information, including ratings, and are not responsible for any errors or omissions (negligent or otherwise), regardless of the cause, or for the results obtained from the use of such content. Third-party content providers give no express or implied warranties, including, but not limited to, any warranties of merchantability or fitness for a particular purpose or use. Third-party content providers shall not be liable for any direct, indirect, incidental, exemplary, compensatory, punitive, special or consequential damages, costs, expenses, legal fees or losses (including lost income or profits and opportunity costs) in connection with any use of their content, including ratings. Credit ratings are statements of opinions and are not statements of fact or recommendations to purchase, hold or sell securities. They do not address the market value of securities or the suitability of securities for investment purposes and should not be relied on as investment advice.</a:t>
            </a:r>
          </a:p>
          <a:p>
            <a:pPr marL="0" indent="0">
              <a:buNone/>
            </a:pPr>
            <a:r>
              <a:rPr lang="en-GB" sz="800" noProof="0" dirty="0"/>
              <a:t>© Julius Baer Group, 2019</a:t>
            </a:r>
          </a:p>
        </p:txBody>
      </p:sp>
      <p:sp>
        <p:nvSpPr>
          <p:cNvPr id="8" name="Rectangle 7"/>
          <p:cNvSpPr/>
          <p:nvPr userDrawn="1"/>
        </p:nvSpPr>
        <p:spPr bwMode="gray">
          <a:xfrm>
            <a:off x="395289" y="709200"/>
            <a:ext cx="8353423" cy="64807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rtlCol="0" anchor="t" anchorCtr="0" compatLnSpc="1">
            <a:prstTxWarp prst="textNoShape">
              <a:avLst/>
            </a:prstTxWarp>
          </a:bodyPr>
          <a:lstStyle/>
          <a:p>
            <a:pPr algn="ctr"/>
            <a:r>
              <a:rPr lang="en-GB" sz="1600" dirty="0">
                <a:solidFill>
                  <a:srgbClr val="001489"/>
                </a:solidFill>
                <a:latin typeface="+mn-lt"/>
              </a:rPr>
              <a:t>Important distribution information</a:t>
            </a:r>
          </a:p>
        </p:txBody>
      </p:sp>
      <p:cxnSp>
        <p:nvCxnSpPr>
          <p:cNvPr id="9" name="Straight Connector 8">
            <a:extLst>
              <a:ext uri="{FF2B5EF4-FFF2-40B4-BE49-F238E27FC236}">
                <a16:creationId xmlns:a16="http://schemas.microsoft.com/office/drawing/2014/main" id="{C39A409F-83E8-4C88-B150-004E647F7D55}"/>
              </a:ext>
            </a:extLst>
          </p:cNvPr>
          <p:cNvCxnSpPr>
            <a:cxnSpLocks/>
          </p:cNvCxnSpPr>
          <p:nvPr userDrawn="1"/>
        </p:nvCxnSpPr>
        <p:spPr>
          <a:xfrm>
            <a:off x="396082" y="6384164"/>
            <a:ext cx="8352632" cy="0"/>
          </a:xfrm>
          <a:prstGeom prst="line">
            <a:avLst/>
          </a:prstGeom>
          <a:ln w="3175">
            <a:solidFill>
              <a:srgbClr val="99A1D0"/>
            </a:solidFill>
          </a:ln>
        </p:spPr>
        <p:style>
          <a:lnRef idx="1">
            <a:schemeClr val="accent1"/>
          </a:lnRef>
          <a:fillRef idx="0">
            <a:schemeClr val="accent1"/>
          </a:fillRef>
          <a:effectRef idx="0">
            <a:schemeClr val="accent1"/>
          </a:effectRef>
          <a:fontRef idx="minor">
            <a:schemeClr val="tx1"/>
          </a:fontRef>
        </p:style>
      </p:cxnSp>
      <p:sp>
        <p:nvSpPr>
          <p:cNvPr id="11"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Tree>
    <p:extLst>
      <p:ext uri="{BB962C8B-B14F-4D97-AF65-F5344CB8AC3E}">
        <p14:creationId xmlns:p14="http://schemas.microsoft.com/office/powerpoint/2010/main" val="35106888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Divide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BC7073-1DFA-4761-8761-8F78E9BF553C}"/>
              </a:ext>
            </a:extLst>
          </p:cNvPr>
          <p:cNvSpPr/>
          <p:nvPr userDrawn="1"/>
        </p:nvSpPr>
        <p:spPr>
          <a:xfrm>
            <a:off x="0" y="0"/>
            <a:ext cx="9144000" cy="6858000"/>
          </a:xfrm>
          <a:prstGeom prst="rect">
            <a:avLst/>
          </a:prstGeom>
          <a:solidFill>
            <a:srgbClr val="EF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200" dirty="0" err="1"/>
          </a:p>
        </p:txBody>
      </p:sp>
      <p:sp>
        <p:nvSpPr>
          <p:cNvPr id="7" name="Titel 1">
            <a:extLst>
              <a:ext uri="{FF2B5EF4-FFF2-40B4-BE49-F238E27FC236}">
                <a16:creationId xmlns:a16="http://schemas.microsoft.com/office/drawing/2014/main" id="{3BC2BF1C-2818-4BE2-AD92-4EBAC57B721E}"/>
              </a:ext>
            </a:extLst>
          </p:cNvPr>
          <p:cNvSpPr>
            <a:spLocks noGrp="1"/>
          </p:cNvSpPr>
          <p:nvPr>
            <p:ph type="title" hasCustomPrompt="1"/>
          </p:nvPr>
        </p:nvSpPr>
        <p:spPr>
          <a:xfrm>
            <a:off x="395288" y="762001"/>
            <a:ext cx="8353425" cy="5438775"/>
          </a:xfrm>
        </p:spPr>
        <p:txBody>
          <a:bodyPr anchor="ctr" anchorCtr="0"/>
          <a:lstStyle>
            <a:lvl1pPr>
              <a:lnSpc>
                <a:spcPts val="3900"/>
              </a:lnSpc>
              <a:defRPr sz="3500">
                <a:solidFill>
                  <a:srgbClr val="001489"/>
                </a:solidFill>
              </a:defRPr>
            </a:lvl1pPr>
          </a:lstStyle>
          <a:p>
            <a:r>
              <a:rPr lang="en-GB" dirty="0"/>
              <a:t>Divider </a:t>
            </a:r>
            <a:br>
              <a:rPr lang="en-GB" dirty="0"/>
            </a:br>
            <a:r>
              <a:rPr lang="en-GB" dirty="0"/>
              <a:t>Text</a:t>
            </a:r>
          </a:p>
        </p:txBody>
      </p:sp>
      <p:pic>
        <p:nvPicPr>
          <p:cNvPr id="5" name="Grafik 6">
            <a:extLst>
              <a:ext uri="{FF2B5EF4-FFF2-40B4-BE49-F238E27FC236}">
                <a16:creationId xmlns:a16="http://schemas.microsoft.com/office/drawing/2014/main" id="{A15DCFC2-B809-49D6-ACCC-48D83ABA5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805" y="684000"/>
            <a:ext cx="1452389" cy="352800"/>
          </a:xfrm>
          <a:prstGeom prst="rect">
            <a:avLst/>
          </a:prstGeom>
          <a:noFill/>
        </p:spPr>
      </p:pic>
    </p:spTree>
    <p:extLst>
      <p:ext uri="{BB962C8B-B14F-4D97-AF65-F5344CB8AC3E}">
        <p14:creationId xmlns:p14="http://schemas.microsoft.com/office/powerpoint/2010/main" val="1965910189"/>
      </p:ext>
    </p:extLst>
  </p:cSld>
  <p:clrMapOvr>
    <a:masterClrMapping/>
  </p:clrMapOvr>
  <p:extLst>
    <p:ext uri="{DCECCB84-F9BA-43D5-87BE-67443E8EF086}">
      <p15:sldGuideLst xmlns:p15="http://schemas.microsoft.com/office/powerpoint/2012/main">
        <p15:guide id="1" orient="horz" pos="482">
          <p15:clr>
            <a:srgbClr val="9FCC3B"/>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image" Target="../media/image1.emf"/><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8" Type="http://schemas.openxmlformats.org/officeDocument/2006/relationships/slideLayout" Target="../slideLayouts/slideLayout65.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theme" Target="../theme/theme4.xml"/><Relationship Id="rId20" Type="http://schemas.openxmlformats.org/officeDocument/2006/relationships/slideLayout" Target="../slideLayouts/slideLayout77.xml"/><Relationship Id="rId41"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slideLayout" Target="../slideLayouts/slideLayout144.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45" Type="http://schemas.openxmlformats.org/officeDocument/2006/relationships/theme" Target="../theme/theme5.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slideLayout" Target="../slideLayouts/slideLayout145.xml"/><Relationship Id="rId8" Type="http://schemas.openxmlformats.org/officeDocument/2006/relationships/slideLayout" Target="../slideLayouts/slideLayout110.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image" Target="../media/image1.emf"/><Relationship Id="rId20" Type="http://schemas.openxmlformats.org/officeDocument/2006/relationships/slideLayout" Target="../slideLayouts/slideLayout122.xml"/><Relationship Id="rId41" Type="http://schemas.openxmlformats.org/officeDocument/2006/relationships/slideLayout" Target="../slideLayouts/slideLayout1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image" Target="../media/image1.emf"/><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6.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B907FC-8EEA-4706-98EB-1F20D0D83E28}"/>
              </a:ext>
            </a:extLst>
          </p:cNvPr>
          <p:cNvSpPr>
            <a:spLocks noGrp="1"/>
          </p:cNvSpPr>
          <p:nvPr>
            <p:ph type="title"/>
          </p:nvPr>
        </p:nvSpPr>
        <p:spPr>
          <a:xfrm>
            <a:off x="395288" y="368300"/>
            <a:ext cx="8352900" cy="720000"/>
          </a:xfrm>
          <a:prstGeom prst="rect">
            <a:avLst/>
          </a:prstGeom>
        </p:spPr>
        <p:txBody>
          <a:bodyPr vert="horz" lIns="0" tIns="0" rIns="0" bIns="0" rtlCol="0" anchor="ctr" anchorCtr="0">
            <a:noAutofit/>
          </a:bodyPr>
          <a:lstStyle/>
          <a:p>
            <a:r>
              <a:rPr lang="en-GB" dirty="0"/>
              <a:t>Main Heading (Not Used in the Layouts)</a:t>
            </a:r>
          </a:p>
        </p:txBody>
      </p:sp>
      <p:sp>
        <p:nvSpPr>
          <p:cNvPr id="3" name="Textplatzhalter 2">
            <a:extLst>
              <a:ext uri="{FF2B5EF4-FFF2-40B4-BE49-F238E27FC236}">
                <a16:creationId xmlns:a16="http://schemas.microsoft.com/office/drawing/2014/main" id="{CBCB51EB-182E-4020-8D86-3EF8848E6CB1}"/>
              </a:ext>
            </a:extLst>
          </p:cNvPr>
          <p:cNvSpPr>
            <a:spLocks noGrp="1"/>
          </p:cNvSpPr>
          <p:nvPr>
            <p:ph type="body" idx="1"/>
          </p:nvPr>
        </p:nvSpPr>
        <p:spPr>
          <a:xfrm>
            <a:off x="395813" y="1816768"/>
            <a:ext cx="8352900" cy="4384007"/>
          </a:xfrm>
          <a:prstGeom prst="rect">
            <a:avLst/>
          </a:prstGeom>
        </p:spPr>
        <p:txBody>
          <a:bodyPr vert="horz" lIns="0" tIns="0" rIns="0" bIns="0" rtlCol="0">
            <a:noAutofit/>
          </a:body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4"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defRPr>
            </a:lvl1pPr>
          </a:lstStyle>
          <a:p>
            <a:r>
              <a:rPr lang="de-DE"/>
              <a:t>March 2021</a:t>
            </a:r>
            <a:endParaRPr lang="en-GB" dirty="0"/>
          </a:p>
        </p:txBody>
      </p:sp>
      <p:sp>
        <p:nvSpPr>
          <p:cNvPr id="5"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defRPr>
            </a:lvl1pPr>
          </a:lstStyle>
          <a:p>
            <a:r>
              <a:rPr lang="en-GB"/>
              <a:t>Investment Promotion &amp; Solutions</a:t>
            </a:r>
            <a:endParaRPr lang="en-GB" dirty="0"/>
          </a:p>
        </p:txBody>
      </p:sp>
      <p:sp>
        <p:nvSpPr>
          <p:cNvPr id="6"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defRPr>
            </a:lvl1pPr>
          </a:lstStyle>
          <a:p>
            <a:fld id="{0A6ABA92-B65E-42F5-BB28-73DA50746AED}" type="slidenum">
              <a:rPr lang="en-GB" smtClean="0"/>
              <a:pPr/>
              <a:t>‹#›</a:t>
            </a:fld>
            <a:endParaRPr lang="en-GB" dirty="0"/>
          </a:p>
        </p:txBody>
      </p:sp>
      <p:sp>
        <p:nvSpPr>
          <p:cNvPr id="10"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pic>
        <p:nvPicPr>
          <p:cNvPr id="9" name="Grafik 8">
            <a:extLst>
              <a:ext uri="{FF2B5EF4-FFF2-40B4-BE49-F238E27FC236}">
                <a16:creationId xmlns:a16="http://schemas.microsoft.com/office/drawing/2014/main" id="{430F9099-8DAB-4304-B4C5-22AB43152D9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173222" y="6495933"/>
            <a:ext cx="797555" cy="218400"/>
          </a:xfrm>
          <a:prstGeom prst="rect">
            <a:avLst/>
          </a:prstGeom>
        </p:spPr>
      </p:pic>
    </p:spTree>
    <p:extLst>
      <p:ext uri="{BB962C8B-B14F-4D97-AF65-F5344CB8AC3E}">
        <p14:creationId xmlns:p14="http://schemas.microsoft.com/office/powerpoint/2010/main" val="226125263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4" r:id="rId3"/>
    <p:sldLayoutId id="2147483654" r:id="rId4"/>
    <p:sldLayoutId id="2147483685" r:id="rId5"/>
    <p:sldLayoutId id="2147483686" r:id="rId6"/>
    <p:sldLayoutId id="2147483689" r:id="rId7"/>
    <p:sldLayoutId id="2147483687" r:id="rId8"/>
    <p:sldLayoutId id="2147483683" r:id="rId9"/>
    <p:sldLayoutId id="2147483661" r:id="rId10"/>
    <p:sldLayoutId id="2147483677" r:id="rId11"/>
    <p:sldLayoutId id="2147483688" r:id="rId12"/>
    <p:sldLayoutId id="2147483655" r:id="rId13"/>
    <p:sldLayoutId id="2147483821" r:id="rId14"/>
    <p:sldLayoutId id="2147483822" r:id="rId15"/>
    <p:sldLayoutId id="2147483823" r:id="rId16"/>
    <p:sldLayoutId id="2147483824" r:id="rId17"/>
  </p:sldLayoutIdLst>
  <p:hf hdr="0" ftr="0" dt="0"/>
  <p:txStyles>
    <p:titleStyle>
      <a:lvl1pPr algn="ctr" defTabSz="685800" rtl="0" eaLnBrk="1" latinLnBrk="0" hangingPunct="1">
        <a:lnSpc>
          <a:spcPts val="2500"/>
        </a:lnSpc>
        <a:spcBef>
          <a:spcPct val="0"/>
        </a:spcBef>
        <a:buNone/>
        <a:defRPr sz="2200" kern="1200" cap="all" baseline="0">
          <a:solidFill>
            <a:schemeClr val="accent1"/>
          </a:solidFill>
          <a:latin typeface="+mj-lt"/>
          <a:ea typeface="+mj-ea"/>
          <a:cs typeface="+mj-cs"/>
        </a:defRPr>
      </a:lvl1pPr>
    </p:titleStyle>
    <p:bodyStyle>
      <a:lvl1pPr marL="0" indent="0" algn="l" defTabSz="685800" rtl="0" eaLnBrk="1" latinLnBrk="0" hangingPunct="1">
        <a:lnSpc>
          <a:spcPts val="1300"/>
        </a:lnSpc>
        <a:spcBef>
          <a:spcPts val="0"/>
        </a:spcBef>
        <a:spcAft>
          <a:spcPts val="567"/>
        </a:spcAft>
        <a:buFont typeface="Arial" panose="020B0604020202020204" pitchFamily="34" charset="0"/>
        <a:buNone/>
        <a:defRPr sz="1000" kern="1200" cap="all" baseline="0">
          <a:solidFill>
            <a:schemeClr val="accent1"/>
          </a:solidFill>
          <a:latin typeface="+mn-lt"/>
          <a:ea typeface="+mn-ea"/>
          <a:cs typeface="+mn-cs"/>
        </a:defRPr>
      </a:lvl1pPr>
      <a:lvl2pPr marL="0" indent="0" algn="l" defTabSz="685800" rtl="0" eaLnBrk="1" latinLnBrk="0" hangingPunct="1">
        <a:lnSpc>
          <a:spcPts val="1300"/>
        </a:lnSpc>
        <a:spcBef>
          <a:spcPts val="0"/>
        </a:spcBef>
        <a:spcAft>
          <a:spcPts val="567"/>
        </a:spcAft>
        <a:buFont typeface="Arial" panose="020B0604020202020204" pitchFamily="34" charset="0"/>
        <a:buNone/>
        <a:defRPr sz="1000" kern="1200">
          <a:solidFill>
            <a:schemeClr val="tx1"/>
          </a:solidFill>
          <a:latin typeface="+mn-lt"/>
          <a:ea typeface="+mn-ea"/>
          <a:cs typeface="+mn-cs"/>
        </a:defRPr>
      </a:lvl2pPr>
      <a:lvl3pPr marL="180000" indent="-180000" algn="l" defTabSz="685800" rtl="0" eaLnBrk="1" latinLnBrk="0" hangingPunct="1">
        <a:lnSpc>
          <a:spcPts val="1300"/>
        </a:lnSpc>
        <a:spcBef>
          <a:spcPts val="0"/>
        </a:spcBef>
        <a:spcAft>
          <a:spcPts val="567"/>
        </a:spcAft>
        <a:buFont typeface="Verlag Office" pitchFamily="2" charset="0"/>
        <a:buChar char="•"/>
        <a:defRPr sz="1000" kern="1200">
          <a:solidFill>
            <a:schemeClr val="tx1"/>
          </a:solidFill>
          <a:latin typeface="+mn-lt"/>
          <a:ea typeface="+mn-ea"/>
          <a:cs typeface="+mn-cs"/>
        </a:defRPr>
      </a:lvl3pPr>
      <a:lvl4pPr marL="360000" indent="-180000" algn="l" defTabSz="685800" rtl="0" eaLnBrk="1" latinLnBrk="0" hangingPunct="1">
        <a:lnSpc>
          <a:spcPts val="1300"/>
        </a:lnSpc>
        <a:spcBef>
          <a:spcPts val="0"/>
        </a:spcBef>
        <a:spcAft>
          <a:spcPts val="567"/>
        </a:spcAft>
        <a:buFont typeface="Verlag Office" pitchFamily="2" charset="0"/>
        <a:buChar char="–"/>
        <a:defRPr sz="1000" kern="1200">
          <a:solidFill>
            <a:schemeClr val="tx1"/>
          </a:solidFill>
          <a:latin typeface="+mn-lt"/>
          <a:ea typeface="+mn-ea"/>
          <a:cs typeface="+mn-cs"/>
        </a:defRPr>
      </a:lvl4pPr>
      <a:lvl5pPr marL="540000" indent="-180000" algn="l" defTabSz="685800" rtl="0" eaLnBrk="1" latinLnBrk="0" hangingPunct="1">
        <a:lnSpc>
          <a:spcPts val="1300"/>
        </a:lnSpc>
        <a:spcBef>
          <a:spcPts val="0"/>
        </a:spcBef>
        <a:spcAft>
          <a:spcPts val="567"/>
        </a:spcAft>
        <a:buFont typeface="Verlag Office" pitchFamily="2" charset="0"/>
        <a:buChar char="&g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914400" rtl="0" eaLnBrk="1" latinLnBrk="0" hangingPunct="1">
        <a:lnSpc>
          <a:spcPts val="1300"/>
        </a:lnSpc>
        <a:spcBef>
          <a:spcPts val="0"/>
        </a:spcBef>
        <a:spcAft>
          <a:spcPts val="0"/>
        </a:spcAft>
        <a:buFont typeface="Arial" panose="020B0604020202020204" pitchFamily="34" charset="0"/>
        <a:buNone/>
        <a:defRPr sz="1000" kern="1200">
          <a:solidFill>
            <a:schemeClr val="tx1"/>
          </a:solidFill>
          <a:latin typeface="+mn-lt"/>
          <a:ea typeface="+mn-ea"/>
          <a:cs typeface="+mn-cs"/>
        </a:defRPr>
      </a:lvl1pPr>
      <a:lvl2pPr marL="180000" indent="-180000" algn="l" defTabSz="914400" rtl="0" eaLnBrk="1" latinLnBrk="0" hangingPunct="1">
        <a:lnSpc>
          <a:spcPts val="1300"/>
        </a:lnSpc>
        <a:spcBef>
          <a:spcPts val="0"/>
        </a:spcBef>
        <a:spcAft>
          <a:spcPts val="567"/>
        </a:spcAft>
        <a:buFont typeface="Verlag Office" pitchFamily="2" charset="0"/>
        <a:buChar char="•"/>
        <a:defRPr sz="1000" kern="1200">
          <a:solidFill>
            <a:schemeClr val="tx1"/>
          </a:solidFill>
          <a:latin typeface="+mn-lt"/>
          <a:ea typeface="+mn-ea"/>
          <a:cs typeface="+mn-cs"/>
        </a:defRPr>
      </a:lvl2pPr>
      <a:lvl3pPr marL="360000" indent="-180000" algn="l" defTabSz="914400" rtl="0" eaLnBrk="1" latinLnBrk="0" hangingPunct="1">
        <a:lnSpc>
          <a:spcPts val="1300"/>
        </a:lnSpc>
        <a:spcBef>
          <a:spcPts val="0"/>
        </a:spcBef>
        <a:spcAft>
          <a:spcPts val="567"/>
        </a:spcAft>
        <a:buFont typeface="Verlag Office" pitchFamily="2" charset="0"/>
        <a:buChar char="–"/>
        <a:defRPr sz="1000" kern="1200">
          <a:solidFill>
            <a:schemeClr val="tx1"/>
          </a:solidFill>
          <a:latin typeface="+mn-lt"/>
          <a:ea typeface="+mn-ea"/>
          <a:cs typeface="+mn-cs"/>
        </a:defRPr>
      </a:lvl3pPr>
      <a:lvl4pPr marL="540000" indent="-180000" algn="l" defTabSz="914400" rtl="0" eaLnBrk="1" latinLnBrk="0" hangingPunct="1">
        <a:lnSpc>
          <a:spcPts val="1300"/>
        </a:lnSpc>
        <a:spcBef>
          <a:spcPts val="0"/>
        </a:spcBef>
        <a:spcAft>
          <a:spcPts val="567"/>
        </a:spcAft>
        <a:buFont typeface="Verlag Office" pitchFamily="2" charset="0"/>
        <a:buChar char="&gt;"/>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userDrawn="1">
          <p15:clr>
            <a:srgbClr val="A4A3A4"/>
          </p15:clr>
        </p15:guide>
        <p15:guide id="2" pos="5511" userDrawn="1">
          <p15:clr>
            <a:srgbClr val="A4A3A4"/>
          </p15:clr>
        </p15:guide>
        <p15:guide id="3" orient="horz" pos="232" userDrawn="1">
          <p15:clr>
            <a:srgbClr val="F26B43"/>
          </p15:clr>
        </p15:guide>
        <p15:guide id="4" orient="horz" pos="1139" userDrawn="1">
          <p15:clr>
            <a:srgbClr val="F26B43"/>
          </p15:clr>
        </p15:guide>
        <p15:guide id="5" orient="horz" pos="3929" userDrawn="1">
          <p15:clr>
            <a:srgbClr val="F26B43"/>
          </p15:clr>
        </p15:guide>
        <p15:guide id="6" orient="horz" pos="4110" userDrawn="1">
          <p15:clr>
            <a:srgbClr val="F26B43"/>
          </p15:clr>
        </p15:guide>
        <p15:guide id="7" pos="2971" userDrawn="1">
          <p15:clr>
            <a:srgbClr val="A4A3A4"/>
          </p15:clr>
        </p15:guide>
        <p15:guide id="8" pos="2789" userDrawn="1">
          <p15:clr>
            <a:srgbClr val="A4A3A4"/>
          </p15:clr>
        </p15:guide>
        <p15:guide id="9" pos="2064" userDrawn="1">
          <p15:clr>
            <a:srgbClr val="A4A3A4"/>
          </p15:clr>
        </p15:guide>
        <p15:guide id="10" pos="1882" userDrawn="1">
          <p15:clr>
            <a:srgbClr val="A4A3A4"/>
          </p15:clr>
        </p15:guide>
        <p15:guide id="11" pos="1156" userDrawn="1">
          <p15:clr>
            <a:srgbClr val="A4A3A4"/>
          </p15:clr>
        </p15:guide>
        <p15:guide id="12" pos="975" userDrawn="1">
          <p15:clr>
            <a:srgbClr val="A4A3A4"/>
          </p15:clr>
        </p15:guide>
        <p15:guide id="13" pos="3696" userDrawn="1">
          <p15:clr>
            <a:srgbClr val="A4A3A4"/>
          </p15:clr>
        </p15:guide>
        <p15:guide id="14" pos="3878" userDrawn="1">
          <p15:clr>
            <a:srgbClr val="A4A3A4"/>
          </p15:clr>
        </p15:guide>
        <p15:guide id="15" pos="4604" userDrawn="1">
          <p15:clr>
            <a:srgbClr val="A4A3A4"/>
          </p15:clr>
        </p15:guide>
        <p15:guide id="16" pos="4785" userDrawn="1">
          <p15:clr>
            <a:srgbClr val="A4A3A4"/>
          </p15:clr>
        </p15:guide>
        <p15:guide id="17" orient="horz" pos="686" userDrawn="1">
          <p15:clr>
            <a:srgbClr val="F26B43"/>
          </p15:clr>
        </p15:guide>
        <p15:guide id="20" orient="horz" pos="4133" userDrawn="1">
          <p15:clr>
            <a:srgbClr val="FBAE40"/>
          </p15:clr>
        </p15:guide>
        <p15:guide id="21" pos="1066" userDrawn="1">
          <p15:clr>
            <a:srgbClr val="A4A3A4"/>
          </p15:clr>
        </p15:guide>
        <p15:guide id="22" pos="1973" userDrawn="1">
          <p15:clr>
            <a:srgbClr val="A4A3A4"/>
          </p15:clr>
        </p15:guide>
        <p15:guide id="23" pos="2880" userDrawn="1">
          <p15:clr>
            <a:srgbClr val="A4A3A4"/>
          </p15:clr>
        </p15:guide>
        <p15:guide id="24" pos="3787" userDrawn="1">
          <p15:clr>
            <a:srgbClr val="A4A3A4"/>
          </p15:clr>
        </p15:guide>
        <p15:guide id="25" pos="4694" userDrawn="1">
          <p15:clr>
            <a:srgbClr val="A4A3A4"/>
          </p15:clr>
        </p15:guide>
        <p15:guide id="26" orient="horz" pos="731" userDrawn="1">
          <p15:clr>
            <a:srgbClr val="F26B43"/>
          </p15:clr>
        </p15:guide>
        <p15:guide id="27" orient="horz" pos="3906" userDrawn="1">
          <p15:clr>
            <a:srgbClr val="FBAE40"/>
          </p15:clr>
        </p15:guide>
        <p15:guide id="28" orient="horz" pos="36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B907FC-8EEA-4706-98EB-1F20D0D83E28}"/>
              </a:ext>
            </a:extLst>
          </p:cNvPr>
          <p:cNvSpPr>
            <a:spLocks noGrp="1"/>
          </p:cNvSpPr>
          <p:nvPr>
            <p:ph type="title"/>
          </p:nvPr>
        </p:nvSpPr>
        <p:spPr>
          <a:xfrm>
            <a:off x="395813" y="333376"/>
            <a:ext cx="8352900" cy="539751"/>
          </a:xfrm>
          <a:prstGeom prst="rect">
            <a:avLst/>
          </a:prstGeom>
        </p:spPr>
        <p:txBody>
          <a:bodyPr vert="horz" lIns="0" tIns="0" rIns="0" bIns="0" rtlCol="0" anchor="t" anchorCtr="0">
            <a:noAutofit/>
          </a:bodyPr>
          <a:lstStyle/>
          <a:p>
            <a:r>
              <a:rPr lang="en-GB" dirty="0"/>
              <a:t>Main Heading (Not Used in the Layouts)</a:t>
            </a:r>
          </a:p>
        </p:txBody>
      </p:sp>
      <p:sp>
        <p:nvSpPr>
          <p:cNvPr id="3" name="Textplatzhalter 2">
            <a:extLst>
              <a:ext uri="{FF2B5EF4-FFF2-40B4-BE49-F238E27FC236}">
                <a16:creationId xmlns:a16="http://schemas.microsoft.com/office/drawing/2014/main" id="{CBCB51EB-182E-4020-8D86-3EF8848E6CB1}"/>
              </a:ext>
            </a:extLst>
          </p:cNvPr>
          <p:cNvSpPr>
            <a:spLocks noGrp="1"/>
          </p:cNvSpPr>
          <p:nvPr>
            <p:ph type="body" idx="1"/>
          </p:nvPr>
        </p:nvSpPr>
        <p:spPr>
          <a:xfrm>
            <a:off x="395813" y="1484313"/>
            <a:ext cx="8352900" cy="4716462"/>
          </a:xfrm>
          <a:prstGeom prst="rect">
            <a:avLst/>
          </a:prstGeom>
        </p:spPr>
        <p:txBody>
          <a:bodyPr vert="horz" lIns="0" tIns="0" rIns="0" bIns="0" rtlCol="0">
            <a:noAutofit/>
          </a:body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4"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defRPr>
            </a:lvl1pPr>
          </a:lstStyle>
          <a:p>
            <a:fld id="{0E857E89-7D97-426E-B220-E455B60125E9}" type="datetime1">
              <a:rPr lang="en-GB" smtClean="0"/>
              <a:t>22/08/2022</a:t>
            </a:fld>
            <a:endParaRPr lang="en-GB" dirty="0"/>
          </a:p>
        </p:txBody>
      </p:sp>
      <p:sp>
        <p:nvSpPr>
          <p:cNvPr id="5"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defRPr>
            </a:lvl1pPr>
          </a:lstStyle>
          <a:p>
            <a:r>
              <a:rPr lang="en-GB" dirty="0"/>
              <a:t>Presentation title</a:t>
            </a:r>
          </a:p>
        </p:txBody>
      </p:sp>
      <p:sp>
        <p:nvSpPr>
          <p:cNvPr id="6"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defRPr>
            </a:lvl1pPr>
          </a:lstStyle>
          <a:p>
            <a:fld id="{0A6ABA92-B65E-42F5-BB28-73DA50746AED}" type="slidenum">
              <a:rPr lang="en-GB" smtClean="0"/>
              <a:pPr/>
              <a:t>‹#›</a:t>
            </a:fld>
            <a:endParaRPr lang="en-GB" dirty="0"/>
          </a:p>
        </p:txBody>
      </p:sp>
      <p:sp>
        <p:nvSpPr>
          <p:cNvPr id="10"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spTree>
    <p:extLst>
      <p:ext uri="{BB962C8B-B14F-4D97-AF65-F5344CB8AC3E}">
        <p14:creationId xmlns:p14="http://schemas.microsoft.com/office/powerpoint/2010/main" val="15282584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Lst>
  <p:hf hdr="0"/>
  <p:txStyles>
    <p:titleStyle>
      <a:lvl1pPr algn="ctr" defTabSz="685800" rtl="0" eaLnBrk="1" latinLnBrk="0" hangingPunct="1">
        <a:lnSpc>
          <a:spcPts val="2500"/>
        </a:lnSpc>
        <a:spcBef>
          <a:spcPct val="0"/>
        </a:spcBef>
        <a:buNone/>
        <a:defRPr sz="2200" kern="1200" cap="all" baseline="0">
          <a:solidFill>
            <a:schemeClr val="accent1"/>
          </a:solidFill>
          <a:latin typeface="+mj-lt"/>
          <a:ea typeface="+mj-ea"/>
          <a:cs typeface="+mj-cs"/>
        </a:defRPr>
      </a:lvl1pPr>
    </p:titleStyle>
    <p:bodyStyle>
      <a:lvl1pPr marL="0" indent="0" algn="l" defTabSz="685800" rtl="0" eaLnBrk="1" latinLnBrk="0" hangingPunct="1">
        <a:lnSpc>
          <a:spcPts val="1800"/>
        </a:lnSpc>
        <a:spcBef>
          <a:spcPts val="0"/>
        </a:spcBef>
        <a:spcAft>
          <a:spcPts val="567"/>
        </a:spcAft>
        <a:buFont typeface="Arial" panose="020B0604020202020204" pitchFamily="34" charset="0"/>
        <a:buNone/>
        <a:defRPr sz="1400" kern="1200" cap="all" baseline="0">
          <a:solidFill>
            <a:schemeClr val="accent1"/>
          </a:solidFill>
          <a:latin typeface="+mn-lt"/>
          <a:ea typeface="+mn-ea"/>
          <a:cs typeface="+mn-cs"/>
        </a:defRPr>
      </a:lvl1pPr>
      <a:lvl2pPr marL="0" indent="0" algn="l" defTabSz="685800" rtl="0" eaLnBrk="1" latinLnBrk="0" hangingPunct="1">
        <a:lnSpc>
          <a:spcPts val="1800"/>
        </a:lnSpc>
        <a:spcBef>
          <a:spcPts val="0"/>
        </a:spcBef>
        <a:spcAft>
          <a:spcPts val="567"/>
        </a:spcAft>
        <a:buFont typeface="Arial" panose="020B0604020202020204" pitchFamily="34" charset="0"/>
        <a:buNone/>
        <a:defRPr sz="1200" kern="1200">
          <a:solidFill>
            <a:schemeClr val="tx1"/>
          </a:solidFill>
          <a:latin typeface="+mn-lt"/>
          <a:ea typeface="+mn-ea"/>
          <a:cs typeface="+mn-cs"/>
        </a:defRPr>
      </a:lvl2pPr>
      <a:lvl3pPr marL="18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3pPr>
      <a:lvl4pPr marL="36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4pPr>
      <a:lvl5pPr marL="540000" indent="-180000" algn="l" defTabSz="685800" rtl="0" eaLnBrk="1" latinLnBrk="0" hangingPunct="1">
        <a:lnSpc>
          <a:spcPts val="1800"/>
        </a:lnSpc>
        <a:spcBef>
          <a:spcPts val="0"/>
        </a:spcBef>
        <a:spcAft>
          <a:spcPts val="567"/>
        </a:spcAft>
        <a:buFont typeface="Verlag Office" pitchFamily="2" charset="0"/>
        <a:buChar char="&g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userDrawn="1">
          <p15:clr>
            <a:srgbClr val="A4A3A4"/>
          </p15:clr>
        </p15:guide>
        <p15:guide id="2" pos="5511" userDrawn="1">
          <p15:clr>
            <a:srgbClr val="A4A3A4"/>
          </p15:clr>
        </p15:guide>
        <p15:guide id="3" orient="horz" pos="210" userDrawn="1">
          <p15:clr>
            <a:srgbClr val="F26B43"/>
          </p15:clr>
        </p15:guide>
        <p15:guide id="4" orient="horz" pos="935" userDrawn="1">
          <p15:clr>
            <a:srgbClr val="F26B43"/>
          </p15:clr>
        </p15:guide>
        <p15:guide id="5" orient="horz" pos="3906" userDrawn="1">
          <p15:clr>
            <a:srgbClr val="F26B43"/>
          </p15:clr>
        </p15:guide>
        <p15:guide id="6" orient="horz" pos="4110" userDrawn="1">
          <p15:clr>
            <a:srgbClr val="F26B43"/>
          </p15:clr>
        </p15:guide>
        <p15:guide id="7" pos="2971" userDrawn="1">
          <p15:clr>
            <a:srgbClr val="A4A3A4"/>
          </p15:clr>
        </p15:guide>
        <p15:guide id="8" pos="2789" userDrawn="1">
          <p15:clr>
            <a:srgbClr val="A4A3A4"/>
          </p15:clr>
        </p15:guide>
        <p15:guide id="9" pos="2064" userDrawn="1">
          <p15:clr>
            <a:srgbClr val="A4A3A4"/>
          </p15:clr>
        </p15:guide>
        <p15:guide id="10" pos="1882" userDrawn="1">
          <p15:clr>
            <a:srgbClr val="A4A3A4"/>
          </p15:clr>
        </p15:guide>
        <p15:guide id="11" pos="1156" userDrawn="1">
          <p15:clr>
            <a:srgbClr val="A4A3A4"/>
          </p15:clr>
        </p15:guide>
        <p15:guide id="12" pos="975" userDrawn="1">
          <p15:clr>
            <a:srgbClr val="A4A3A4"/>
          </p15:clr>
        </p15:guide>
        <p15:guide id="13" pos="3696" userDrawn="1">
          <p15:clr>
            <a:srgbClr val="A4A3A4"/>
          </p15:clr>
        </p15:guide>
        <p15:guide id="14" pos="3878" userDrawn="1">
          <p15:clr>
            <a:srgbClr val="A4A3A4"/>
          </p15:clr>
        </p15:guide>
        <p15:guide id="15" pos="4604" userDrawn="1">
          <p15:clr>
            <a:srgbClr val="A4A3A4"/>
          </p15:clr>
        </p15:guide>
        <p15:guide id="16" pos="4785" userDrawn="1">
          <p15:clr>
            <a:srgbClr val="A4A3A4"/>
          </p15:clr>
        </p15:guide>
        <p15:guide id="17" orient="horz" pos="550" userDrawn="1">
          <p15:clr>
            <a:srgbClr val="F26B43"/>
          </p15:clr>
        </p15:guide>
        <p15:guide id="18" orient="horz" pos="958" userDrawn="1">
          <p15:clr>
            <a:srgbClr val="FBAE40"/>
          </p15:clr>
        </p15:guide>
        <p15:guide id="19" orient="horz" pos="232" userDrawn="1">
          <p15:clr>
            <a:srgbClr val="FBAE40"/>
          </p15:clr>
        </p15:guide>
        <p15:guide id="20" orient="horz" pos="4133" userDrawn="1">
          <p15:clr>
            <a:srgbClr val="FBAE40"/>
          </p15:clr>
        </p15:guide>
        <p15:guide id="21" pos="1066" userDrawn="1">
          <p15:clr>
            <a:srgbClr val="A4A3A4"/>
          </p15:clr>
        </p15:guide>
        <p15:guide id="22" pos="1973" userDrawn="1">
          <p15:clr>
            <a:srgbClr val="A4A3A4"/>
          </p15:clr>
        </p15:guide>
        <p15:guide id="23" pos="2880" userDrawn="1">
          <p15:clr>
            <a:srgbClr val="A4A3A4"/>
          </p15:clr>
        </p15:guide>
        <p15:guide id="24" pos="3787" userDrawn="1">
          <p15:clr>
            <a:srgbClr val="A4A3A4"/>
          </p15:clr>
        </p15:guide>
        <p15:guide id="25" pos="4694"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BE86EC0-7256-4DF8-8FD8-91B31DAFF1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558AF5D7-D2AF-4876-89FE-0232E6374B3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845ABC87-EADC-46FE-9834-0F55BC939B5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0C8B3-5940-48E7-B6C3-BF6BC5F61074}" type="datetimeFigureOut">
              <a:rPr lang="de-CH" smtClean="0"/>
              <a:t>22.08.2022</a:t>
            </a:fld>
            <a:endParaRPr lang="de-CH"/>
          </a:p>
        </p:txBody>
      </p:sp>
      <p:sp>
        <p:nvSpPr>
          <p:cNvPr id="5" name="Fußzeilenplatzhalter 4">
            <a:extLst>
              <a:ext uri="{FF2B5EF4-FFF2-40B4-BE49-F238E27FC236}">
                <a16:creationId xmlns:a16="http://schemas.microsoft.com/office/drawing/2014/main" id="{96695F3D-1336-4280-8B9F-45C3DEC4022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sp>
        <p:nvSpPr>
          <p:cNvPr id="6" name="Foliennummernplatzhalter 5">
            <a:extLst>
              <a:ext uri="{FF2B5EF4-FFF2-40B4-BE49-F238E27FC236}">
                <a16:creationId xmlns:a16="http://schemas.microsoft.com/office/drawing/2014/main" id="{CDA4590E-CFBD-4AB0-BB2A-53353E3846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9DE69-626E-450D-8077-B74755DE07B1}" type="slidenum">
              <a:rPr lang="de-CH" smtClean="0"/>
              <a:t>‹#›</a:t>
            </a:fld>
            <a:endParaRPr lang="de-CH"/>
          </a:p>
        </p:txBody>
      </p:sp>
      <p:pic>
        <p:nvPicPr>
          <p:cNvPr id="7" name="Grafik 8">
            <a:extLst>
              <a:ext uri="{FF2B5EF4-FFF2-40B4-BE49-F238E27FC236}">
                <a16:creationId xmlns:a16="http://schemas.microsoft.com/office/drawing/2014/main" id="{0500579C-E67F-4FC0-883B-CC46B8CA01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173222" y="6495933"/>
            <a:ext cx="797555" cy="218400"/>
          </a:xfrm>
          <a:prstGeom prst="rect">
            <a:avLst/>
          </a:prstGeom>
        </p:spPr>
      </p:pic>
    </p:spTree>
    <p:extLst>
      <p:ext uri="{BB962C8B-B14F-4D97-AF65-F5344CB8AC3E}">
        <p14:creationId xmlns:p14="http://schemas.microsoft.com/office/powerpoint/2010/main" val="13410099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platzhalter 4"/>
          <p:cNvSpPr>
            <a:spLocks noGrp="1"/>
          </p:cNvSpPr>
          <p:nvPr>
            <p:ph type="body" idx="1"/>
          </p:nvPr>
        </p:nvSpPr>
        <p:spPr>
          <a:xfrm>
            <a:off x="395288" y="1484314"/>
            <a:ext cx="8353425" cy="4716461"/>
          </a:xfrm>
          <a:prstGeom prst="rect">
            <a:avLst/>
          </a:prstGeom>
        </p:spPr>
        <p:txBody>
          <a:bodyPr vert="horz" lIns="0" tIns="0" rIns="0" bIns="0" rtlCol="0">
            <a:noAutofit/>
          </a:bodyPr>
          <a:lstStyle/>
          <a:p>
            <a:pPr lvl="0"/>
            <a:r>
              <a:rPr lang="en-GB" noProof="0" dirty="0"/>
              <a:t>MAIN TITLE (FIRST LEVEL)</a:t>
            </a:r>
          </a:p>
          <a:p>
            <a:pPr lvl="1"/>
            <a:r>
              <a:rPr lang="en-GB" noProof="0" dirty="0"/>
              <a:t>Text/Subtitle (second level)</a:t>
            </a:r>
          </a:p>
          <a:p>
            <a:pPr lvl="2"/>
            <a:r>
              <a:rPr lang="en-GB" noProof="0" dirty="0"/>
              <a:t>List item (third level)</a:t>
            </a:r>
          </a:p>
          <a:p>
            <a:pPr lvl="3"/>
            <a:r>
              <a:rPr lang="en-GB" noProof="0" dirty="0"/>
              <a:t>List item (fourth level)</a:t>
            </a:r>
          </a:p>
          <a:p>
            <a:pPr lvl="4"/>
            <a:r>
              <a:rPr lang="en-GB" dirty="0"/>
              <a:t>List item (fifth level)</a:t>
            </a:r>
          </a:p>
        </p:txBody>
      </p:sp>
      <p:sp>
        <p:nvSpPr>
          <p:cNvPr id="7" name="Titelplatzhalter 6"/>
          <p:cNvSpPr>
            <a:spLocks noGrp="1"/>
          </p:cNvSpPr>
          <p:nvPr>
            <p:ph type="title"/>
          </p:nvPr>
        </p:nvSpPr>
        <p:spPr>
          <a:xfrm>
            <a:off x="395289" y="333375"/>
            <a:ext cx="8353424" cy="719360"/>
          </a:xfrm>
          <a:prstGeom prst="rect">
            <a:avLst/>
          </a:prstGeom>
        </p:spPr>
        <p:txBody>
          <a:bodyPr vert="horz" lIns="0" tIns="0" rIns="0" bIns="0" rtlCol="0" anchor="t" anchorCtr="0">
            <a:noAutofit/>
          </a:bodyPr>
          <a:lstStyle/>
          <a:p>
            <a:r>
              <a:rPr lang="en-GB" noProof="0" dirty="0"/>
              <a:t>Click to edit Master title style</a:t>
            </a:r>
          </a:p>
        </p:txBody>
      </p:sp>
      <p:sp>
        <p:nvSpPr>
          <p:cNvPr id="8"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endParaRPr lang="en-GB" dirty="0"/>
          </a:p>
        </p:txBody>
      </p:sp>
      <p:sp>
        <p:nvSpPr>
          <p:cNvPr id="9"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endParaRPr lang="en-GB" dirty="0"/>
          </a:p>
        </p:txBody>
      </p: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sp>
        <p:nvSpPr>
          <p:cNvPr id="13"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pic>
        <p:nvPicPr>
          <p:cNvPr id="12" name="Grafik 8">
            <a:extLst>
              <a:ext uri="{FF2B5EF4-FFF2-40B4-BE49-F238E27FC236}">
                <a16:creationId xmlns:a16="http://schemas.microsoft.com/office/drawing/2014/main" id="{A880C70F-6EF2-4EB9-A30B-B2D729E1B923}"/>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4173222" y="6495933"/>
            <a:ext cx="797555" cy="218400"/>
          </a:xfrm>
          <a:prstGeom prst="rect">
            <a:avLst/>
          </a:prstGeom>
        </p:spPr>
      </p:pic>
    </p:spTree>
    <p:extLst>
      <p:ext uri="{BB962C8B-B14F-4D97-AF65-F5344CB8AC3E}">
        <p14:creationId xmlns:p14="http://schemas.microsoft.com/office/powerpoint/2010/main" val="374378898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 id="2147483770" r:id="rId36"/>
    <p:sldLayoutId id="2147483771" r:id="rId37"/>
    <p:sldLayoutId id="2147483772" r:id="rId38"/>
    <p:sldLayoutId id="2147483773" r:id="rId39"/>
    <p:sldLayoutId id="2147483774" r:id="rId40"/>
    <p:sldLayoutId id="2147483775" r:id="rId41"/>
    <p:sldLayoutId id="2147483878" r:id="rId42"/>
    <p:sldLayoutId id="2147483879" r:id="rId43"/>
    <p:sldLayoutId id="2147483880" r:id="rId44"/>
    <p:sldLayoutId id="2147483881" r:id="rId45"/>
  </p:sldLayoutIdLst>
  <p:hf hdr="0" ftr="0" dt="0"/>
  <p:txStyles>
    <p:titleStyle>
      <a:lvl1pPr algn="ctr" rtl="0" eaLnBrk="1" fontAlgn="base" hangingPunct="1">
        <a:spcBef>
          <a:spcPct val="0"/>
        </a:spcBef>
        <a:spcAft>
          <a:spcPct val="0"/>
        </a:spcAft>
        <a:defRPr sz="2200" b="0" cap="all" baseline="0">
          <a:solidFill>
            <a:srgbClr val="001489"/>
          </a:solidFill>
          <a:latin typeface="+mn-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0" indent="0" algn="l" rtl="0" eaLnBrk="1" fontAlgn="base" hangingPunct="1">
        <a:lnSpc>
          <a:spcPct val="110000"/>
        </a:lnSpc>
        <a:spcBef>
          <a:spcPts val="300"/>
        </a:spcBef>
        <a:spcAft>
          <a:spcPts val="300"/>
        </a:spcAft>
        <a:buClr>
          <a:schemeClr val="tx1"/>
        </a:buClr>
        <a:buFont typeface="Arial" panose="020B0604020202020204" pitchFamily="34" charset="0"/>
        <a:buNone/>
        <a:defRPr sz="1400" b="0">
          <a:solidFill>
            <a:schemeClr val="accent1"/>
          </a:solidFill>
          <a:latin typeface="+mj-lt"/>
          <a:ea typeface="+mn-ea"/>
          <a:cs typeface="+mn-cs"/>
        </a:defRPr>
      </a:lvl1pPr>
      <a:lvl2pPr marL="0" indent="0" algn="l" rtl="0" eaLnBrk="1" fontAlgn="base" hangingPunct="1">
        <a:lnSpc>
          <a:spcPct val="110000"/>
        </a:lnSpc>
        <a:spcBef>
          <a:spcPts val="300"/>
        </a:spcBef>
        <a:spcAft>
          <a:spcPts val="300"/>
        </a:spcAft>
        <a:buClr>
          <a:schemeClr val="tx1"/>
        </a:buClr>
        <a:buFont typeface="Arial" panose="020B0604020202020204" pitchFamily="34" charset="0"/>
        <a:buNone/>
        <a:defRPr sz="1400">
          <a:solidFill>
            <a:schemeClr val="tx1"/>
          </a:solidFill>
          <a:latin typeface="+mn-lt"/>
        </a:defRPr>
      </a:lvl2pPr>
      <a:lvl3pPr marL="180975" indent="-180975" algn="l" rtl="0" eaLnBrk="1" fontAlgn="base" hangingPunct="1">
        <a:lnSpc>
          <a:spcPct val="110000"/>
        </a:lnSpc>
        <a:spcBef>
          <a:spcPts val="300"/>
        </a:spcBef>
        <a:spcAft>
          <a:spcPts val="300"/>
        </a:spcAft>
        <a:buClr>
          <a:schemeClr val="tx1"/>
        </a:buClr>
        <a:buFont typeface="Arial" panose="020B0604020202020204" pitchFamily="34" charset="0"/>
        <a:buChar char="•"/>
        <a:defRPr sz="1400">
          <a:solidFill>
            <a:schemeClr val="tx1"/>
          </a:solidFill>
          <a:latin typeface="+mn-lt"/>
        </a:defRPr>
      </a:lvl3pPr>
      <a:lvl4pPr marL="360000" indent="-180975" algn="l" rtl="0" eaLnBrk="1" fontAlgn="base" hangingPunct="1">
        <a:lnSpc>
          <a:spcPct val="110000"/>
        </a:lnSpc>
        <a:spcBef>
          <a:spcPts val="300"/>
        </a:spcBef>
        <a:spcAft>
          <a:spcPts val="300"/>
        </a:spcAft>
        <a:buClr>
          <a:schemeClr val="tx1"/>
        </a:buClr>
        <a:buFont typeface="Verlag Office" pitchFamily="2" charset="0"/>
        <a:buChar char="–"/>
        <a:defRPr sz="1400" baseline="0">
          <a:solidFill>
            <a:schemeClr val="tx1"/>
          </a:solidFill>
          <a:latin typeface="+mn-lt"/>
        </a:defRPr>
      </a:lvl4pPr>
      <a:lvl5pPr marL="540000" indent="-180975" algn="l" rtl="0" eaLnBrk="1" fontAlgn="base" hangingPunct="1">
        <a:lnSpc>
          <a:spcPct val="110000"/>
        </a:lnSpc>
        <a:spcBef>
          <a:spcPts val="300"/>
        </a:spcBef>
        <a:spcAft>
          <a:spcPts val="300"/>
        </a:spcAft>
        <a:buClr>
          <a:schemeClr val="tx1"/>
        </a:buClr>
        <a:buFont typeface="Verlag Office" pitchFamily="2" charset="0"/>
        <a:buChar char="&gt;"/>
        <a:defRPr sz="1400">
          <a:solidFill>
            <a:schemeClr val="tx1"/>
          </a:solidFill>
          <a:latin typeface="+mn-lt"/>
        </a:defRPr>
      </a:lvl5pPr>
      <a:lvl6pPr marL="720000" indent="-180975" algn="l" rtl="0" eaLnBrk="1" fontAlgn="base" hangingPunct="1">
        <a:lnSpc>
          <a:spcPct val="110000"/>
        </a:lnSpc>
        <a:spcBef>
          <a:spcPts val="300"/>
        </a:spcBef>
        <a:spcAft>
          <a:spcPts val="300"/>
        </a:spcAft>
        <a:buClr>
          <a:schemeClr val="tx1"/>
        </a:buClr>
        <a:buFont typeface="Verlag Office" pitchFamily="2" charset="0"/>
        <a:buChar char="–"/>
        <a:defRPr sz="1500">
          <a:solidFill>
            <a:schemeClr val="tx1"/>
          </a:solidFill>
          <a:latin typeface="+mn-lt"/>
        </a:defRPr>
      </a:lvl6pPr>
      <a:lvl7pPr marL="900000" indent="-180975" algn="l" rtl="0" eaLnBrk="1" fontAlgn="base" hangingPunct="1">
        <a:lnSpc>
          <a:spcPct val="110000"/>
        </a:lnSpc>
        <a:spcBef>
          <a:spcPts val="300"/>
        </a:spcBef>
        <a:spcAft>
          <a:spcPts val="300"/>
        </a:spcAft>
        <a:buClr>
          <a:schemeClr val="tx1"/>
        </a:buClr>
        <a:buFont typeface="Verlag Office" pitchFamily="2" charset="0"/>
        <a:buChar char="–"/>
        <a:defRPr sz="1500">
          <a:solidFill>
            <a:schemeClr val="tx1"/>
          </a:solidFill>
          <a:latin typeface="+mn-lt"/>
        </a:defRPr>
      </a:lvl7pPr>
      <a:lvl8pPr marL="1080000" indent="-180975" algn="l" rtl="0" eaLnBrk="1" fontAlgn="base" hangingPunct="1">
        <a:lnSpc>
          <a:spcPct val="110000"/>
        </a:lnSpc>
        <a:spcBef>
          <a:spcPts val="300"/>
        </a:spcBef>
        <a:spcAft>
          <a:spcPts val="300"/>
        </a:spcAft>
        <a:buClr>
          <a:schemeClr val="tx1"/>
        </a:buClr>
        <a:buFont typeface="Verlag Office" pitchFamily="2" charset="0"/>
        <a:buChar char="–"/>
        <a:defRPr sz="1500">
          <a:solidFill>
            <a:schemeClr val="tx1"/>
          </a:solidFill>
          <a:latin typeface="+mn-lt"/>
        </a:defRPr>
      </a:lvl8pPr>
      <a:lvl9pPr marL="1260000" indent="-180975" algn="l" rtl="0" eaLnBrk="1" fontAlgn="base" hangingPunct="1">
        <a:lnSpc>
          <a:spcPct val="110000"/>
        </a:lnSpc>
        <a:spcBef>
          <a:spcPts val="300"/>
        </a:spcBef>
        <a:spcAft>
          <a:spcPts val="300"/>
        </a:spcAft>
        <a:buClr>
          <a:schemeClr val="tx1"/>
        </a:buClr>
        <a:buFont typeface="Verlag Office" pitchFamily="2" charset="0"/>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89" userDrawn="1">
          <p15:clr>
            <a:srgbClr val="F26B43"/>
          </p15:clr>
        </p15:guide>
        <p15:guide id="2" pos="2971" userDrawn="1">
          <p15:clr>
            <a:srgbClr val="F26B43"/>
          </p15:clr>
        </p15:guide>
        <p15:guide id="3" pos="249" userDrawn="1">
          <p15:clr>
            <a:srgbClr val="F26B43"/>
          </p15:clr>
        </p15:guide>
        <p15:guide id="4" pos="5511" userDrawn="1">
          <p15:clr>
            <a:srgbClr val="F26B43"/>
          </p15:clr>
        </p15:guide>
        <p15:guide id="6" orient="horz" pos="4110" userDrawn="1">
          <p15:clr>
            <a:srgbClr val="F26B43"/>
          </p15:clr>
        </p15:guide>
        <p15:guide id="7" orient="horz" pos="3906" userDrawn="1">
          <p15:clr>
            <a:srgbClr val="F26B43"/>
          </p15:clr>
        </p15:guide>
        <p15:guide id="8" orient="horz" pos="935" userDrawn="1">
          <p15:clr>
            <a:srgbClr val="F26B43"/>
          </p15:clr>
        </p15:guide>
        <p15:guide id="9" orient="horz" pos="210" userDrawn="1">
          <p15:clr>
            <a:srgbClr val="F26B43"/>
          </p15:clr>
        </p15:guide>
        <p15:guide id="10" orient="horz" pos="3770" userDrawn="1">
          <p15:clr>
            <a:srgbClr val="F26B43"/>
          </p15:clr>
        </p15:guide>
        <p15:guide id="11" orient="horz" pos="4020" userDrawn="1">
          <p15:clr>
            <a:srgbClr val="F26B43"/>
          </p15:clr>
        </p15:guide>
        <p15:guide id="12" orient="horz" pos="123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platzhalter 4"/>
          <p:cNvSpPr>
            <a:spLocks noGrp="1"/>
          </p:cNvSpPr>
          <p:nvPr>
            <p:ph type="body" idx="1"/>
          </p:nvPr>
        </p:nvSpPr>
        <p:spPr>
          <a:xfrm>
            <a:off x="395288" y="1484314"/>
            <a:ext cx="8353425" cy="4716461"/>
          </a:xfrm>
          <a:prstGeom prst="rect">
            <a:avLst/>
          </a:prstGeom>
        </p:spPr>
        <p:txBody>
          <a:bodyPr vert="horz" lIns="0" tIns="0" rIns="0" bIns="0" rtlCol="0">
            <a:noAutofit/>
          </a:bodyPr>
          <a:lstStyle/>
          <a:p>
            <a:pPr lvl="0"/>
            <a:r>
              <a:rPr lang="en-US" noProof="0" dirty="0"/>
              <a:t>MAIN TITLE (FIRST LEVEL)</a:t>
            </a:r>
          </a:p>
          <a:p>
            <a:pPr lvl="1"/>
            <a:r>
              <a:rPr lang="en-US" noProof="0" dirty="0"/>
              <a:t>Text/Subtitle (second level)</a:t>
            </a:r>
          </a:p>
          <a:p>
            <a:pPr lvl="2"/>
            <a:r>
              <a:rPr lang="en-US" noProof="0" dirty="0"/>
              <a:t>List item (third level)</a:t>
            </a:r>
          </a:p>
          <a:p>
            <a:pPr lvl="3"/>
            <a:r>
              <a:rPr lang="en-US" noProof="0" dirty="0"/>
              <a:t>List item (fourth level)</a:t>
            </a:r>
          </a:p>
          <a:p>
            <a:pPr lvl="4"/>
            <a:r>
              <a:rPr lang="en-GB" dirty="0"/>
              <a:t>List item (fifth level)</a:t>
            </a:r>
          </a:p>
        </p:txBody>
      </p:sp>
      <p:sp>
        <p:nvSpPr>
          <p:cNvPr id="7" name="Titelplatzhalter 6"/>
          <p:cNvSpPr>
            <a:spLocks noGrp="1"/>
          </p:cNvSpPr>
          <p:nvPr>
            <p:ph type="title"/>
          </p:nvPr>
        </p:nvSpPr>
        <p:spPr>
          <a:xfrm>
            <a:off x="395289" y="333375"/>
            <a:ext cx="8353424" cy="71936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8"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7"/>
            <a:ext cx="792162" cy="196851"/>
          </a:xfrm>
          <a:prstGeom prst="rect">
            <a:avLst/>
          </a:prstGeom>
        </p:spPr>
        <p:txBody>
          <a:bodyPr vert="horz" lIns="0" tIns="18000" rIns="0" bIns="0" rtlCol="0" anchor="t" anchorCtr="0"/>
          <a:lstStyle>
            <a:lvl1pPr algn="l">
              <a:lnSpc>
                <a:spcPts val="1100"/>
              </a:lnSpc>
              <a:defRPr sz="800">
                <a:solidFill>
                  <a:schemeClr val="tx1"/>
                </a:solidFill>
                <a:latin typeface="+mj-lt"/>
              </a:defRPr>
            </a:lvl1pPr>
          </a:lstStyle>
          <a:p>
            <a:fld id="{0E857E89-7D97-426E-B220-E455B60125E9}" type="datetime1">
              <a:rPr lang="en-GB" smtClean="0"/>
              <a:pPr/>
              <a:t>22/08/2022</a:t>
            </a:fld>
            <a:endParaRPr lang="en-GB" dirty="0"/>
          </a:p>
        </p:txBody>
      </p:sp>
      <p:sp>
        <p:nvSpPr>
          <p:cNvPr id="9"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7"/>
            <a:ext cx="2520600"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r>
              <a:rPr lang="en-GB"/>
              <a:t>Presentation title</a:t>
            </a:r>
            <a:endParaRPr lang="en-GB" dirty="0"/>
          </a:p>
        </p:txBody>
      </p:sp>
      <p:sp>
        <p:nvSpPr>
          <p:cNvPr id="10"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7"/>
            <a:ext cx="360712" cy="196851"/>
          </a:xfrm>
          <a:prstGeom prst="rect">
            <a:avLst/>
          </a:prstGeom>
        </p:spPr>
        <p:txBody>
          <a:bodyPr vert="horz" lIns="0" tIns="18000" rIns="0" bIns="0" rtlCol="0" anchor="t" anchorCtr="0"/>
          <a:lstStyle>
            <a:lvl1pPr algn="r">
              <a:lnSpc>
                <a:spcPts val="1100"/>
              </a:lnSpc>
              <a:defRPr sz="800">
                <a:solidFill>
                  <a:schemeClr val="tx1"/>
                </a:solidFill>
                <a:latin typeface="+mj-lt"/>
              </a:defRPr>
            </a:lvl1pPr>
          </a:lstStyle>
          <a:p>
            <a:fld id="{0A6ABA92-B65E-42F5-BB28-73DA50746AED}" type="slidenum">
              <a:rPr lang="en-GB" smtClean="0"/>
              <a:pPr/>
              <a:t>‹#›</a:t>
            </a:fld>
            <a:endParaRPr lang="en-GB" dirty="0"/>
          </a:p>
        </p:txBody>
      </p:sp>
      <p:pic>
        <p:nvPicPr>
          <p:cNvPr id="12" name="Grafik 8">
            <a:extLst>
              <a:ext uri="{FF2B5EF4-FFF2-40B4-BE49-F238E27FC236}">
                <a16:creationId xmlns:a16="http://schemas.microsoft.com/office/drawing/2014/main" id="{6A323667-5B83-4D69-8A2F-E18555CFAEAE}"/>
              </a:ext>
            </a:extLst>
          </p:cNvPr>
          <p:cNvPicPr>
            <a:picLocks noChangeAspect="1"/>
          </p:cNvPicPr>
          <p:nvPr userDrawn="1"/>
        </p:nvPicPr>
        <p:blipFill>
          <a:blip r:embed="rId46">
            <a:extLst>
              <a:ext uri="{28A0092B-C50C-407E-A947-70E740481C1C}">
                <a14:useLocalDpi xmlns:a14="http://schemas.microsoft.com/office/drawing/2010/main" val="0"/>
              </a:ext>
            </a:extLst>
          </a:blip>
          <a:stretch>
            <a:fillRect/>
          </a:stretch>
        </p:blipFill>
        <p:spPr>
          <a:xfrm>
            <a:off x="4173223" y="6495933"/>
            <a:ext cx="797555" cy="218400"/>
          </a:xfrm>
          <a:prstGeom prst="rect">
            <a:avLst/>
          </a:prstGeom>
        </p:spPr>
      </p:pic>
      <p:sp>
        <p:nvSpPr>
          <p:cNvPr id="13" name="jb_classification">
            <a:extLst>
              <a:ext uri="{FF2B5EF4-FFF2-40B4-BE49-F238E27FC236}">
                <a16:creationId xmlns:a16="http://schemas.microsoft.com/office/drawing/2014/main" id="{72A75FDB-04E2-40DE-AE58-471F502E8AE9}"/>
              </a:ext>
            </a:extLst>
          </p:cNvPr>
          <p:cNvSpPr txBox="1"/>
          <p:nvPr userDrawn="1"/>
        </p:nvSpPr>
        <p:spPr>
          <a:xfrm>
            <a:off x="1187452" y="6524626"/>
            <a:ext cx="1800224" cy="196850"/>
          </a:xfrm>
          <a:prstGeom prst="rect">
            <a:avLst/>
          </a:prstGeom>
          <a:noFill/>
          <a:ln>
            <a:noFill/>
          </a:ln>
        </p:spPr>
        <p:txBody>
          <a:bodyPr wrap="square" lIns="0" tIns="18000" rIns="0" bIns="0" rtlCol="0" anchor="t" anchorCtr="0">
            <a:noAutofit/>
          </a:bodyPr>
          <a:lstStyle/>
          <a:p>
            <a:pPr algn="l">
              <a:lnSpc>
                <a:spcPts val="1100"/>
              </a:lnSpc>
            </a:pPr>
            <a:r>
              <a:rPr lang="en-GB" sz="800" dirty="0">
                <a:latin typeface="+mn-lt"/>
              </a:rPr>
              <a:t> </a:t>
            </a:r>
          </a:p>
        </p:txBody>
      </p:sp>
    </p:spTree>
    <p:extLst>
      <p:ext uri="{BB962C8B-B14F-4D97-AF65-F5344CB8AC3E}">
        <p14:creationId xmlns:p14="http://schemas.microsoft.com/office/powerpoint/2010/main" val="313649531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 id="2147483820" r:id="rId44"/>
  </p:sldLayoutIdLst>
  <p:hf hdr="0" dt="0"/>
  <p:txStyles>
    <p:titleStyle>
      <a:lvl1pPr algn="ctr" rtl="0" eaLnBrk="1" fontAlgn="base" hangingPunct="1">
        <a:spcBef>
          <a:spcPct val="0"/>
        </a:spcBef>
        <a:spcAft>
          <a:spcPct val="0"/>
        </a:spcAft>
        <a:defRPr sz="2200" b="0" cap="all" baseline="0">
          <a:solidFill>
            <a:srgbClr val="001489"/>
          </a:solidFill>
          <a:latin typeface="+mn-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0" indent="0" algn="l" rtl="0" eaLnBrk="1" fontAlgn="base" hangingPunct="1">
        <a:lnSpc>
          <a:spcPct val="110000"/>
        </a:lnSpc>
        <a:spcBef>
          <a:spcPts val="300"/>
        </a:spcBef>
        <a:spcAft>
          <a:spcPts val="300"/>
        </a:spcAft>
        <a:buClr>
          <a:schemeClr val="tx1"/>
        </a:buClr>
        <a:buFont typeface="Arial" panose="020B0604020202020204" pitchFamily="34" charset="0"/>
        <a:buNone/>
        <a:defRPr sz="1400" b="0">
          <a:solidFill>
            <a:schemeClr val="accent1"/>
          </a:solidFill>
          <a:latin typeface="+mj-lt"/>
          <a:ea typeface="+mn-ea"/>
          <a:cs typeface="+mn-cs"/>
        </a:defRPr>
      </a:lvl1pPr>
      <a:lvl2pPr marL="0" indent="0" algn="l" rtl="0" eaLnBrk="1" fontAlgn="base" hangingPunct="1">
        <a:lnSpc>
          <a:spcPct val="110000"/>
        </a:lnSpc>
        <a:spcBef>
          <a:spcPts val="300"/>
        </a:spcBef>
        <a:spcAft>
          <a:spcPts val="300"/>
        </a:spcAft>
        <a:buClr>
          <a:schemeClr val="tx1"/>
        </a:buClr>
        <a:buFont typeface="Arial" panose="020B0604020202020204" pitchFamily="34" charset="0"/>
        <a:buNone/>
        <a:defRPr sz="1400">
          <a:solidFill>
            <a:schemeClr val="tx1"/>
          </a:solidFill>
          <a:latin typeface="+mn-lt"/>
        </a:defRPr>
      </a:lvl2pPr>
      <a:lvl3pPr marL="180975" indent="-180975" algn="l" rtl="0" eaLnBrk="1" fontAlgn="base" hangingPunct="1">
        <a:lnSpc>
          <a:spcPct val="110000"/>
        </a:lnSpc>
        <a:spcBef>
          <a:spcPts val="300"/>
        </a:spcBef>
        <a:spcAft>
          <a:spcPts val="300"/>
        </a:spcAft>
        <a:buClr>
          <a:schemeClr val="tx1"/>
        </a:buClr>
        <a:buFont typeface="Arial" panose="020B0604020202020204" pitchFamily="34" charset="0"/>
        <a:buChar char="•"/>
        <a:defRPr sz="1400">
          <a:solidFill>
            <a:schemeClr val="tx1"/>
          </a:solidFill>
          <a:latin typeface="+mn-lt"/>
        </a:defRPr>
      </a:lvl3pPr>
      <a:lvl4pPr marL="360000" indent="-180975" algn="l" rtl="0" eaLnBrk="1" fontAlgn="base" hangingPunct="1">
        <a:lnSpc>
          <a:spcPct val="110000"/>
        </a:lnSpc>
        <a:spcBef>
          <a:spcPts val="300"/>
        </a:spcBef>
        <a:spcAft>
          <a:spcPts val="300"/>
        </a:spcAft>
        <a:buClr>
          <a:schemeClr val="tx1"/>
        </a:buClr>
        <a:buFont typeface="Verlag Office" pitchFamily="2" charset="0"/>
        <a:buChar char="–"/>
        <a:defRPr sz="1400" baseline="0">
          <a:solidFill>
            <a:schemeClr val="tx1"/>
          </a:solidFill>
          <a:latin typeface="+mn-lt"/>
        </a:defRPr>
      </a:lvl4pPr>
      <a:lvl5pPr marL="540000" indent="-180975" algn="l" rtl="0" eaLnBrk="1" fontAlgn="base" hangingPunct="1">
        <a:lnSpc>
          <a:spcPct val="110000"/>
        </a:lnSpc>
        <a:spcBef>
          <a:spcPts val="300"/>
        </a:spcBef>
        <a:spcAft>
          <a:spcPts val="300"/>
        </a:spcAft>
        <a:buClr>
          <a:schemeClr val="tx1"/>
        </a:buClr>
        <a:buFont typeface="Verlag Office" pitchFamily="2" charset="0"/>
        <a:buChar char="&gt;"/>
        <a:defRPr sz="1400">
          <a:solidFill>
            <a:schemeClr val="tx1"/>
          </a:solidFill>
          <a:latin typeface="+mn-lt"/>
        </a:defRPr>
      </a:lvl5pPr>
      <a:lvl6pPr marL="720000" indent="-180975" algn="l" rtl="0" eaLnBrk="1" fontAlgn="base" hangingPunct="1">
        <a:lnSpc>
          <a:spcPct val="110000"/>
        </a:lnSpc>
        <a:spcBef>
          <a:spcPts val="300"/>
        </a:spcBef>
        <a:spcAft>
          <a:spcPts val="300"/>
        </a:spcAft>
        <a:buClr>
          <a:schemeClr val="tx1"/>
        </a:buClr>
        <a:buFont typeface="Verlag Office" pitchFamily="2" charset="0"/>
        <a:buChar char="–"/>
        <a:defRPr sz="1500">
          <a:solidFill>
            <a:schemeClr val="tx1"/>
          </a:solidFill>
          <a:latin typeface="+mn-lt"/>
        </a:defRPr>
      </a:lvl6pPr>
      <a:lvl7pPr marL="900000" indent="-180975" algn="l" rtl="0" eaLnBrk="1" fontAlgn="base" hangingPunct="1">
        <a:lnSpc>
          <a:spcPct val="110000"/>
        </a:lnSpc>
        <a:spcBef>
          <a:spcPts val="300"/>
        </a:spcBef>
        <a:spcAft>
          <a:spcPts val="300"/>
        </a:spcAft>
        <a:buClr>
          <a:schemeClr val="tx1"/>
        </a:buClr>
        <a:buFont typeface="Verlag Office" pitchFamily="2" charset="0"/>
        <a:buChar char="–"/>
        <a:defRPr sz="1500">
          <a:solidFill>
            <a:schemeClr val="tx1"/>
          </a:solidFill>
          <a:latin typeface="+mn-lt"/>
        </a:defRPr>
      </a:lvl7pPr>
      <a:lvl8pPr marL="1080000" indent="-180975" algn="l" rtl="0" eaLnBrk="1" fontAlgn="base" hangingPunct="1">
        <a:lnSpc>
          <a:spcPct val="110000"/>
        </a:lnSpc>
        <a:spcBef>
          <a:spcPts val="300"/>
        </a:spcBef>
        <a:spcAft>
          <a:spcPts val="300"/>
        </a:spcAft>
        <a:buClr>
          <a:schemeClr val="tx1"/>
        </a:buClr>
        <a:buFont typeface="Verlag Office" pitchFamily="2" charset="0"/>
        <a:buChar char="–"/>
        <a:defRPr sz="1500">
          <a:solidFill>
            <a:schemeClr val="tx1"/>
          </a:solidFill>
          <a:latin typeface="+mn-lt"/>
        </a:defRPr>
      </a:lvl8pPr>
      <a:lvl9pPr marL="1260000" indent="-180975" algn="l" rtl="0" eaLnBrk="1" fontAlgn="base" hangingPunct="1">
        <a:lnSpc>
          <a:spcPct val="110000"/>
        </a:lnSpc>
        <a:spcBef>
          <a:spcPts val="300"/>
        </a:spcBef>
        <a:spcAft>
          <a:spcPts val="300"/>
        </a:spcAft>
        <a:buClr>
          <a:schemeClr val="tx1"/>
        </a:buClr>
        <a:buFont typeface="Verlag Office" pitchFamily="2" charset="0"/>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89" userDrawn="1">
          <p15:clr>
            <a:srgbClr val="F26B43"/>
          </p15:clr>
        </p15:guide>
        <p15:guide id="2" pos="2971" userDrawn="1">
          <p15:clr>
            <a:srgbClr val="F26B43"/>
          </p15:clr>
        </p15:guide>
        <p15:guide id="3" pos="249" userDrawn="1">
          <p15:clr>
            <a:srgbClr val="F26B43"/>
          </p15:clr>
        </p15:guide>
        <p15:guide id="4" pos="5511" userDrawn="1">
          <p15:clr>
            <a:srgbClr val="F26B43"/>
          </p15:clr>
        </p15:guide>
        <p15:guide id="6" orient="horz" pos="4110" userDrawn="1">
          <p15:clr>
            <a:srgbClr val="F26B43"/>
          </p15:clr>
        </p15:guide>
        <p15:guide id="7" orient="horz" pos="3906" userDrawn="1">
          <p15:clr>
            <a:srgbClr val="F26B43"/>
          </p15:clr>
        </p15:guide>
        <p15:guide id="8" orient="horz" pos="935" userDrawn="1">
          <p15:clr>
            <a:srgbClr val="F26B43"/>
          </p15:clr>
        </p15:guide>
        <p15:guide id="9" orient="horz" pos="210" userDrawn="1">
          <p15:clr>
            <a:srgbClr val="F26B43"/>
          </p15:clr>
        </p15:guide>
        <p15:guide id="10" orient="horz" pos="3770" userDrawn="1">
          <p15:clr>
            <a:srgbClr val="F26B43"/>
          </p15:clr>
        </p15:guide>
        <p15:guide id="11" orient="horz" pos="4020" userDrawn="1">
          <p15:clr>
            <a:srgbClr val="F26B43"/>
          </p15:clr>
        </p15:guide>
        <p15:guide id="12" orient="horz" pos="123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B907FC-8EEA-4706-98EB-1F20D0D83E28}"/>
              </a:ext>
            </a:extLst>
          </p:cNvPr>
          <p:cNvSpPr>
            <a:spLocks noGrp="1"/>
          </p:cNvSpPr>
          <p:nvPr>
            <p:ph type="title"/>
          </p:nvPr>
        </p:nvSpPr>
        <p:spPr>
          <a:xfrm>
            <a:off x="395288" y="368300"/>
            <a:ext cx="8352900" cy="720000"/>
          </a:xfrm>
          <a:prstGeom prst="rect">
            <a:avLst/>
          </a:prstGeom>
        </p:spPr>
        <p:txBody>
          <a:bodyPr vert="horz" lIns="0" tIns="0" rIns="0" bIns="0" rtlCol="0" anchor="ctr" anchorCtr="0">
            <a:noAutofit/>
          </a:bodyPr>
          <a:lstStyle/>
          <a:p>
            <a:r>
              <a:rPr lang="en-GB" dirty="0"/>
              <a:t>Main Heading (Not Used in the Layouts)</a:t>
            </a:r>
          </a:p>
        </p:txBody>
      </p:sp>
      <p:sp>
        <p:nvSpPr>
          <p:cNvPr id="3" name="Textplatzhalter 2">
            <a:extLst>
              <a:ext uri="{FF2B5EF4-FFF2-40B4-BE49-F238E27FC236}">
                <a16:creationId xmlns:a16="http://schemas.microsoft.com/office/drawing/2014/main" id="{CBCB51EB-182E-4020-8D86-3EF8848E6CB1}"/>
              </a:ext>
            </a:extLst>
          </p:cNvPr>
          <p:cNvSpPr>
            <a:spLocks noGrp="1"/>
          </p:cNvSpPr>
          <p:nvPr>
            <p:ph type="body" idx="1"/>
          </p:nvPr>
        </p:nvSpPr>
        <p:spPr>
          <a:xfrm>
            <a:off x="395813" y="1816767"/>
            <a:ext cx="8352900" cy="4384007"/>
          </a:xfrm>
          <a:prstGeom prst="rect">
            <a:avLst/>
          </a:prstGeom>
        </p:spPr>
        <p:txBody>
          <a:bodyPr vert="horz" lIns="0" tIns="0" rIns="0" bIns="0" rtlCol="0">
            <a:noAutofit/>
          </a:bodyPr>
          <a:lstStyle/>
          <a:p>
            <a:pPr lvl="0"/>
            <a:r>
              <a:rPr lang="en-GB" dirty="0"/>
              <a:t>Main Title (First level)</a:t>
            </a:r>
          </a:p>
          <a:p>
            <a:pPr lvl="1"/>
            <a:r>
              <a:rPr lang="en-GB" dirty="0"/>
              <a:t>Text/Subtitle (second level)</a:t>
            </a:r>
          </a:p>
          <a:p>
            <a:pPr lvl="2"/>
            <a:r>
              <a:rPr lang="en-GB" dirty="0"/>
              <a:t>List item (third level)</a:t>
            </a:r>
          </a:p>
          <a:p>
            <a:pPr lvl="3"/>
            <a:r>
              <a:rPr lang="en-GB" dirty="0"/>
              <a:t>List item (fourth level)</a:t>
            </a:r>
          </a:p>
          <a:p>
            <a:pPr lvl="4"/>
            <a:r>
              <a:rPr lang="en-GB" dirty="0"/>
              <a:t>List item (fifth level)</a:t>
            </a:r>
          </a:p>
        </p:txBody>
      </p:sp>
      <p:sp>
        <p:nvSpPr>
          <p:cNvPr id="4" name="Datumsplatzhalter 3">
            <a:extLst>
              <a:ext uri="{FF2B5EF4-FFF2-40B4-BE49-F238E27FC236}">
                <a16:creationId xmlns:a16="http://schemas.microsoft.com/office/drawing/2014/main" id="{86B66F5F-246B-41C3-A7EF-74B5848C435E}"/>
              </a:ext>
            </a:extLst>
          </p:cNvPr>
          <p:cNvSpPr>
            <a:spLocks noGrp="1"/>
          </p:cNvSpPr>
          <p:nvPr>
            <p:ph type="dt" sz="half" idx="2"/>
          </p:nvPr>
        </p:nvSpPr>
        <p:spPr>
          <a:xfrm>
            <a:off x="395288" y="6524625"/>
            <a:ext cx="792162" cy="196851"/>
          </a:xfrm>
          <a:prstGeom prst="rect">
            <a:avLst/>
          </a:prstGeom>
        </p:spPr>
        <p:txBody>
          <a:bodyPr vert="horz" lIns="0" tIns="18000" rIns="0" bIns="0" rtlCol="0" anchor="t" anchorCtr="0"/>
          <a:lstStyle>
            <a:lvl1pPr algn="l">
              <a:lnSpc>
                <a:spcPts val="1100"/>
              </a:lnSpc>
              <a:defRPr sz="800">
                <a:solidFill>
                  <a:schemeClr val="tx1"/>
                </a:solidFill>
              </a:defRPr>
            </a:lvl1pPr>
          </a:lstStyle>
          <a:p>
            <a:r>
              <a:rPr lang="de-DE" dirty="0"/>
              <a:t>March 2021</a:t>
            </a:r>
            <a:endParaRPr lang="en-GB" dirty="0"/>
          </a:p>
        </p:txBody>
      </p:sp>
      <p:sp>
        <p:nvSpPr>
          <p:cNvPr id="5" name="Fußzeilenplatzhalter 4">
            <a:extLst>
              <a:ext uri="{FF2B5EF4-FFF2-40B4-BE49-F238E27FC236}">
                <a16:creationId xmlns:a16="http://schemas.microsoft.com/office/drawing/2014/main" id="{BA7469D3-D758-4D66-B52B-335D0B004E98}"/>
              </a:ext>
            </a:extLst>
          </p:cNvPr>
          <p:cNvSpPr>
            <a:spLocks noGrp="1"/>
          </p:cNvSpPr>
          <p:nvPr>
            <p:ph type="ftr" sz="quarter" idx="3"/>
          </p:nvPr>
        </p:nvSpPr>
        <p:spPr>
          <a:xfrm>
            <a:off x="5867400" y="6524625"/>
            <a:ext cx="2520600" cy="196851"/>
          </a:xfrm>
          <a:prstGeom prst="rect">
            <a:avLst/>
          </a:prstGeom>
        </p:spPr>
        <p:txBody>
          <a:bodyPr vert="horz" lIns="0" tIns="18000" rIns="0" bIns="0" rtlCol="0" anchor="t" anchorCtr="0"/>
          <a:lstStyle>
            <a:lvl1pPr algn="r">
              <a:lnSpc>
                <a:spcPts val="1100"/>
              </a:lnSpc>
              <a:defRPr sz="800">
                <a:solidFill>
                  <a:schemeClr val="tx1"/>
                </a:solidFill>
              </a:defRPr>
            </a:lvl1pPr>
          </a:lstStyle>
          <a:p>
            <a:r>
              <a:rPr lang="en-GB" dirty="0"/>
              <a:t>Investment Promotion &amp; Solutions</a:t>
            </a:r>
          </a:p>
        </p:txBody>
      </p:sp>
      <p:sp>
        <p:nvSpPr>
          <p:cNvPr id="6"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8388000" y="6524625"/>
            <a:ext cx="360712" cy="196851"/>
          </a:xfrm>
          <a:prstGeom prst="rect">
            <a:avLst/>
          </a:prstGeom>
        </p:spPr>
        <p:txBody>
          <a:bodyPr vert="horz" lIns="0" tIns="18000" rIns="0" bIns="0" rtlCol="0" anchor="t" anchorCtr="0"/>
          <a:lstStyle>
            <a:lvl1pPr algn="r">
              <a:lnSpc>
                <a:spcPts val="1100"/>
              </a:lnSpc>
              <a:defRPr sz="800">
                <a:solidFill>
                  <a:schemeClr val="tx1"/>
                </a:solidFill>
              </a:defRPr>
            </a:lvl1pPr>
          </a:lstStyle>
          <a:p>
            <a:fld id="{0A6ABA92-B65E-42F5-BB28-73DA50746AED}" type="slidenum">
              <a:rPr lang="en-GB" smtClean="0"/>
              <a:pPr/>
              <a:t>‹#›</a:t>
            </a:fld>
            <a:endParaRPr lang="en-GB" dirty="0"/>
          </a:p>
        </p:txBody>
      </p:sp>
      <p:pic>
        <p:nvPicPr>
          <p:cNvPr id="9" name="Grafik 8">
            <a:extLst>
              <a:ext uri="{FF2B5EF4-FFF2-40B4-BE49-F238E27FC236}">
                <a16:creationId xmlns:a16="http://schemas.microsoft.com/office/drawing/2014/main" id="{6A323667-5B83-4D69-8A2F-E18555CFAEA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173222" y="6495933"/>
            <a:ext cx="797555" cy="218400"/>
          </a:xfrm>
          <a:prstGeom prst="rect">
            <a:avLst/>
          </a:prstGeom>
        </p:spPr>
      </p:pic>
      <p:sp>
        <p:nvSpPr>
          <p:cNvPr id="10" name="jb_classification">
            <a:extLst>
              <a:ext uri="{FF2B5EF4-FFF2-40B4-BE49-F238E27FC236}">
                <a16:creationId xmlns:a16="http://schemas.microsoft.com/office/drawing/2014/main" id="{72A75FDB-04E2-40DE-AE58-471F502E8AE9}"/>
              </a:ext>
            </a:extLst>
          </p:cNvPr>
          <p:cNvSpPr txBox="1"/>
          <p:nvPr userDrawn="1"/>
        </p:nvSpPr>
        <p:spPr>
          <a:xfrm>
            <a:off x="1187451" y="6524626"/>
            <a:ext cx="1800224" cy="196850"/>
          </a:xfrm>
          <a:prstGeom prst="rect">
            <a:avLst/>
          </a:prstGeom>
          <a:noFill/>
        </p:spPr>
        <p:txBody>
          <a:bodyPr wrap="square" lIns="0" tIns="18000" rIns="0" bIns="0" rtlCol="0" anchor="t" anchorCtr="0">
            <a:noAutofit/>
          </a:bodyPr>
          <a:lstStyle/>
          <a:p>
            <a:pPr algn="l">
              <a:lnSpc>
                <a:spcPts val="1100"/>
              </a:lnSpc>
            </a:pPr>
            <a:r>
              <a:rPr lang="en-GB" sz="800" dirty="0"/>
              <a:t> </a:t>
            </a:r>
          </a:p>
        </p:txBody>
      </p:sp>
    </p:spTree>
    <p:extLst>
      <p:ext uri="{BB962C8B-B14F-4D97-AF65-F5344CB8AC3E}">
        <p14:creationId xmlns:p14="http://schemas.microsoft.com/office/powerpoint/2010/main" val="553529483"/>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Lst>
  <p:hf hdr="0" ftr="0" dt="0"/>
  <p:txStyles>
    <p:titleStyle>
      <a:lvl1pPr algn="ctr" defTabSz="685800" rtl="0" eaLnBrk="1" latinLnBrk="0" hangingPunct="1">
        <a:lnSpc>
          <a:spcPts val="2500"/>
        </a:lnSpc>
        <a:spcBef>
          <a:spcPct val="0"/>
        </a:spcBef>
        <a:buNone/>
        <a:defRPr sz="2200" kern="1200" cap="all" baseline="0">
          <a:solidFill>
            <a:schemeClr val="accent1"/>
          </a:solidFill>
          <a:latin typeface="+mj-lt"/>
          <a:ea typeface="+mj-ea"/>
          <a:cs typeface="+mj-cs"/>
        </a:defRPr>
      </a:lvl1pPr>
    </p:titleStyle>
    <p:bodyStyle>
      <a:lvl1pPr marL="0" indent="0" algn="l" defTabSz="685800" rtl="0" eaLnBrk="1" latinLnBrk="0" hangingPunct="1">
        <a:lnSpc>
          <a:spcPts val="1300"/>
        </a:lnSpc>
        <a:spcBef>
          <a:spcPts val="0"/>
        </a:spcBef>
        <a:spcAft>
          <a:spcPts val="567"/>
        </a:spcAft>
        <a:buFont typeface="Arial" panose="020B0604020202020204" pitchFamily="34" charset="0"/>
        <a:buNone/>
        <a:defRPr sz="1000" kern="1200" cap="all" baseline="0">
          <a:solidFill>
            <a:schemeClr val="accent1"/>
          </a:solidFill>
          <a:latin typeface="+mn-lt"/>
          <a:ea typeface="+mn-ea"/>
          <a:cs typeface="+mn-cs"/>
        </a:defRPr>
      </a:lvl1pPr>
      <a:lvl2pPr marL="0" indent="0" algn="l" defTabSz="685800" rtl="0" eaLnBrk="1" latinLnBrk="0" hangingPunct="1">
        <a:lnSpc>
          <a:spcPts val="1300"/>
        </a:lnSpc>
        <a:spcBef>
          <a:spcPts val="0"/>
        </a:spcBef>
        <a:spcAft>
          <a:spcPts val="567"/>
        </a:spcAft>
        <a:buFont typeface="Arial" panose="020B0604020202020204" pitchFamily="34" charset="0"/>
        <a:buNone/>
        <a:defRPr sz="1000" kern="1200">
          <a:solidFill>
            <a:schemeClr val="tx1"/>
          </a:solidFill>
          <a:latin typeface="+mn-lt"/>
          <a:ea typeface="+mn-ea"/>
          <a:cs typeface="+mn-cs"/>
        </a:defRPr>
      </a:lvl2pPr>
      <a:lvl3pPr marL="180000" indent="-180000" algn="l" defTabSz="685800" rtl="0" eaLnBrk="1" latinLnBrk="0" hangingPunct="1">
        <a:lnSpc>
          <a:spcPts val="1300"/>
        </a:lnSpc>
        <a:spcBef>
          <a:spcPts val="0"/>
        </a:spcBef>
        <a:spcAft>
          <a:spcPts val="567"/>
        </a:spcAft>
        <a:buFont typeface="Verlag Office" pitchFamily="2" charset="0"/>
        <a:buChar char="•"/>
        <a:defRPr sz="1000" kern="1200">
          <a:solidFill>
            <a:schemeClr val="tx1"/>
          </a:solidFill>
          <a:latin typeface="+mn-lt"/>
          <a:ea typeface="+mn-ea"/>
          <a:cs typeface="+mn-cs"/>
        </a:defRPr>
      </a:lvl3pPr>
      <a:lvl4pPr marL="360000" indent="-180000" algn="l" defTabSz="685800" rtl="0" eaLnBrk="1" latinLnBrk="0" hangingPunct="1">
        <a:lnSpc>
          <a:spcPts val="1300"/>
        </a:lnSpc>
        <a:spcBef>
          <a:spcPts val="0"/>
        </a:spcBef>
        <a:spcAft>
          <a:spcPts val="567"/>
        </a:spcAft>
        <a:buFont typeface="Verlag Office" pitchFamily="2" charset="0"/>
        <a:buChar char="–"/>
        <a:defRPr sz="1000" kern="1200">
          <a:solidFill>
            <a:schemeClr val="tx1"/>
          </a:solidFill>
          <a:latin typeface="+mn-lt"/>
          <a:ea typeface="+mn-ea"/>
          <a:cs typeface="+mn-cs"/>
        </a:defRPr>
      </a:lvl4pPr>
      <a:lvl5pPr marL="540000" indent="-180000" algn="l" defTabSz="685800" rtl="0" eaLnBrk="1" latinLnBrk="0" hangingPunct="1">
        <a:lnSpc>
          <a:spcPts val="1300"/>
        </a:lnSpc>
        <a:spcBef>
          <a:spcPts val="0"/>
        </a:spcBef>
        <a:spcAft>
          <a:spcPts val="567"/>
        </a:spcAft>
        <a:buFont typeface="Verlag Office" pitchFamily="2" charset="0"/>
        <a:buChar char="&g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914400" rtl="0" eaLnBrk="1" latinLnBrk="0" hangingPunct="1">
        <a:lnSpc>
          <a:spcPts val="1300"/>
        </a:lnSpc>
        <a:spcBef>
          <a:spcPts val="0"/>
        </a:spcBef>
        <a:spcAft>
          <a:spcPts val="0"/>
        </a:spcAft>
        <a:buFont typeface="Arial" panose="020B0604020202020204" pitchFamily="34" charset="0"/>
        <a:buNone/>
        <a:defRPr sz="1000" kern="1200">
          <a:solidFill>
            <a:schemeClr val="tx1"/>
          </a:solidFill>
          <a:latin typeface="+mn-lt"/>
          <a:ea typeface="+mn-ea"/>
          <a:cs typeface="+mn-cs"/>
        </a:defRPr>
      </a:lvl1pPr>
      <a:lvl2pPr marL="180000" indent="-180000" algn="l" defTabSz="914400" rtl="0" eaLnBrk="1" latinLnBrk="0" hangingPunct="1">
        <a:lnSpc>
          <a:spcPts val="1300"/>
        </a:lnSpc>
        <a:spcBef>
          <a:spcPts val="0"/>
        </a:spcBef>
        <a:spcAft>
          <a:spcPts val="567"/>
        </a:spcAft>
        <a:buFont typeface="Verlag Office" pitchFamily="2" charset="0"/>
        <a:buChar char="•"/>
        <a:defRPr sz="1000" kern="1200">
          <a:solidFill>
            <a:schemeClr val="tx1"/>
          </a:solidFill>
          <a:latin typeface="+mn-lt"/>
          <a:ea typeface="+mn-ea"/>
          <a:cs typeface="+mn-cs"/>
        </a:defRPr>
      </a:lvl2pPr>
      <a:lvl3pPr marL="360000" indent="-180000" algn="l" defTabSz="914400" rtl="0" eaLnBrk="1" latinLnBrk="0" hangingPunct="1">
        <a:lnSpc>
          <a:spcPts val="1300"/>
        </a:lnSpc>
        <a:spcBef>
          <a:spcPts val="0"/>
        </a:spcBef>
        <a:spcAft>
          <a:spcPts val="567"/>
        </a:spcAft>
        <a:buFont typeface="Verlag Office" pitchFamily="2" charset="0"/>
        <a:buChar char="–"/>
        <a:defRPr sz="1000" kern="1200">
          <a:solidFill>
            <a:schemeClr val="tx1"/>
          </a:solidFill>
          <a:latin typeface="+mn-lt"/>
          <a:ea typeface="+mn-ea"/>
          <a:cs typeface="+mn-cs"/>
        </a:defRPr>
      </a:lvl3pPr>
      <a:lvl4pPr marL="540000" indent="-180000" algn="l" defTabSz="914400" rtl="0" eaLnBrk="1" latinLnBrk="0" hangingPunct="1">
        <a:lnSpc>
          <a:spcPts val="1300"/>
        </a:lnSpc>
        <a:spcBef>
          <a:spcPts val="0"/>
        </a:spcBef>
        <a:spcAft>
          <a:spcPts val="567"/>
        </a:spcAft>
        <a:buFont typeface="Verlag Office" pitchFamily="2" charset="0"/>
        <a:buChar char="&gt;"/>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p15:clr>
            <a:srgbClr val="A4A3A4"/>
          </p15:clr>
        </p15:guide>
        <p15:guide id="2" pos="5511">
          <p15:clr>
            <a:srgbClr val="A4A3A4"/>
          </p15:clr>
        </p15:guide>
        <p15:guide id="3" orient="horz" pos="232">
          <p15:clr>
            <a:srgbClr val="F26B43"/>
          </p15:clr>
        </p15:guide>
        <p15:guide id="4" orient="horz" pos="1139">
          <p15:clr>
            <a:srgbClr val="F26B43"/>
          </p15:clr>
        </p15:guide>
        <p15:guide id="5" orient="horz" pos="3929">
          <p15:clr>
            <a:srgbClr val="F26B43"/>
          </p15:clr>
        </p15:guide>
        <p15:guide id="6" orient="horz" pos="4110">
          <p15:clr>
            <a:srgbClr val="F26B43"/>
          </p15:clr>
        </p15:guide>
        <p15:guide id="7" pos="2971">
          <p15:clr>
            <a:srgbClr val="A4A3A4"/>
          </p15:clr>
        </p15:guide>
        <p15:guide id="8" pos="2789">
          <p15:clr>
            <a:srgbClr val="A4A3A4"/>
          </p15:clr>
        </p15:guide>
        <p15:guide id="9" pos="2064">
          <p15:clr>
            <a:srgbClr val="A4A3A4"/>
          </p15:clr>
        </p15:guide>
        <p15:guide id="10" pos="1882">
          <p15:clr>
            <a:srgbClr val="A4A3A4"/>
          </p15:clr>
        </p15:guide>
        <p15:guide id="11" pos="1156">
          <p15:clr>
            <a:srgbClr val="A4A3A4"/>
          </p15:clr>
        </p15:guide>
        <p15:guide id="12" pos="975">
          <p15:clr>
            <a:srgbClr val="A4A3A4"/>
          </p15:clr>
        </p15:guide>
        <p15:guide id="13" pos="3696">
          <p15:clr>
            <a:srgbClr val="A4A3A4"/>
          </p15:clr>
        </p15:guide>
        <p15:guide id="14" pos="3878">
          <p15:clr>
            <a:srgbClr val="A4A3A4"/>
          </p15:clr>
        </p15:guide>
        <p15:guide id="15" pos="4604">
          <p15:clr>
            <a:srgbClr val="A4A3A4"/>
          </p15:clr>
        </p15:guide>
        <p15:guide id="16" pos="4785">
          <p15:clr>
            <a:srgbClr val="A4A3A4"/>
          </p15:clr>
        </p15:guide>
        <p15:guide id="17" orient="horz" pos="686">
          <p15:clr>
            <a:srgbClr val="F26B43"/>
          </p15:clr>
        </p15:guide>
        <p15:guide id="20" orient="horz" pos="4133">
          <p15:clr>
            <a:srgbClr val="FBAE40"/>
          </p15:clr>
        </p15:guide>
        <p15:guide id="21" pos="1066">
          <p15:clr>
            <a:srgbClr val="A4A3A4"/>
          </p15:clr>
        </p15:guide>
        <p15:guide id="22" pos="1973">
          <p15:clr>
            <a:srgbClr val="A4A3A4"/>
          </p15:clr>
        </p15:guide>
        <p15:guide id="23" pos="2880">
          <p15:clr>
            <a:srgbClr val="A4A3A4"/>
          </p15:clr>
        </p15:guide>
        <p15:guide id="24" pos="3787">
          <p15:clr>
            <a:srgbClr val="A4A3A4"/>
          </p15:clr>
        </p15:guide>
        <p15:guide id="25" pos="4694">
          <p15:clr>
            <a:srgbClr val="A4A3A4"/>
          </p15:clr>
        </p15:guide>
        <p15:guide id="26" orient="horz" pos="731">
          <p15:clr>
            <a:srgbClr val="F26B43"/>
          </p15:clr>
        </p15:guide>
        <p15:guide id="27" orient="horz" pos="3906">
          <p15:clr>
            <a:srgbClr val="FBAE40"/>
          </p15:clr>
        </p15:guide>
        <p15:guide id="28" orient="horz" pos="36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2" Type="http://schemas.openxmlformats.org/officeDocument/2006/relationships/hyperlink" Target="https://www.juliusbaer.com/en/legal/methodologies-and-glossary/" TargetMode="Externa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hyperlink" Target="https://www.juliusbaer.com/legal-information-en" TargetMode="External"/><Relationship Id="rId2" Type="http://schemas.openxmlformats.org/officeDocument/2006/relationships/hyperlink" Target="https://www.juliusbaer.com/esg-disclaimer-en" TargetMode="Externa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6" name="Textplatzhalter 1">
            <a:extLst>
              <a:ext uri="{FF2B5EF4-FFF2-40B4-BE49-F238E27FC236}">
                <a16:creationId xmlns:a16="http://schemas.microsoft.com/office/drawing/2014/main" id="{85407D00-94E4-4F20-93EF-5A2DDA82F93C}"/>
              </a:ext>
            </a:extLst>
          </p:cNvPr>
          <p:cNvSpPr>
            <a:spLocks noGrp="1"/>
          </p:cNvSpPr>
          <p:nvPr>
            <p:ph type="body" sz="quarter" idx="10"/>
          </p:nvPr>
        </p:nvSpPr>
        <p:spPr>
          <a:xfrm>
            <a:off x="1047750" y="1272010"/>
            <a:ext cx="7048500" cy="1534115"/>
          </a:xfrm>
        </p:spPr>
        <p:txBody>
          <a:bodyPr/>
          <a:lstStyle/>
          <a:p>
            <a:pPr>
              <a:lnSpc>
                <a:spcPct val="100000"/>
              </a:lnSpc>
            </a:pPr>
            <a:r>
              <a:rPr lang="en-GB" sz="3000" dirty="0">
                <a:solidFill>
                  <a:srgbClr val="001489"/>
                </a:solidFill>
              </a:rPr>
              <a:t>Market Outlook</a:t>
            </a:r>
          </a:p>
        </p:txBody>
      </p:sp>
      <p:sp>
        <p:nvSpPr>
          <p:cNvPr id="8" name="Textplatzhalter 2">
            <a:extLst>
              <a:ext uri="{FF2B5EF4-FFF2-40B4-BE49-F238E27FC236}">
                <a16:creationId xmlns:a16="http://schemas.microsoft.com/office/drawing/2014/main" id="{1D065E93-8AA9-4B26-B575-D2F701487AAB}"/>
              </a:ext>
            </a:extLst>
          </p:cNvPr>
          <p:cNvSpPr txBox="1">
            <a:spLocks/>
          </p:cNvSpPr>
          <p:nvPr/>
        </p:nvSpPr>
        <p:spPr>
          <a:xfrm>
            <a:off x="5138744" y="6268089"/>
            <a:ext cx="4172456" cy="189225"/>
          </a:xfrm>
          <a:prstGeom prst="rect">
            <a:avLst/>
          </a:prstGeom>
          <a:solidFill>
            <a:srgbClr val="C6CBCB">
              <a:alpha val="8000"/>
            </a:srgbClr>
          </a:solidFill>
        </p:spPr>
        <p:txBody>
          <a:bodyPr vert="horz" lIns="0" tIns="0" rIns="0" bIns="0" rtlCol="0" anchor="b" anchorCtr="0">
            <a:noAutofit/>
          </a:bodyPr>
          <a:lstStyle>
            <a:lvl1pPr marL="0" indent="0" algn="ctr" defTabSz="685800" rtl="0" eaLnBrk="1" latinLnBrk="0" hangingPunct="1">
              <a:lnSpc>
                <a:spcPts val="1100"/>
              </a:lnSpc>
              <a:spcBef>
                <a:spcPts val="0"/>
              </a:spcBef>
              <a:spcAft>
                <a:spcPts val="0"/>
              </a:spcAft>
              <a:buFont typeface="Arial" panose="020B0604020202020204" pitchFamily="34" charset="0"/>
              <a:buNone/>
              <a:defRPr sz="800" kern="1200" cap="none" baseline="0">
                <a:solidFill>
                  <a:schemeClr val="tx1"/>
                </a:solidFill>
                <a:latin typeface="+mn-lt"/>
                <a:ea typeface="+mn-ea"/>
                <a:cs typeface="+mn-cs"/>
              </a:defRPr>
            </a:lvl1pPr>
            <a:lvl2pPr marL="0" indent="0" algn="l" defTabSz="685800" rtl="0" eaLnBrk="1" latinLnBrk="0" hangingPunct="1">
              <a:lnSpc>
                <a:spcPts val="1800"/>
              </a:lnSpc>
              <a:spcBef>
                <a:spcPts val="0"/>
              </a:spcBef>
              <a:spcAft>
                <a:spcPts val="567"/>
              </a:spcAft>
              <a:buFont typeface="Arial" panose="020B0604020202020204" pitchFamily="34" charset="0"/>
              <a:buNone/>
              <a:defRPr sz="1200" kern="1200">
                <a:solidFill>
                  <a:schemeClr val="tx1"/>
                </a:solidFill>
                <a:latin typeface="+mn-lt"/>
                <a:ea typeface="+mn-ea"/>
                <a:cs typeface="+mn-cs"/>
              </a:defRPr>
            </a:lvl2pPr>
            <a:lvl3pPr marL="18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3pPr>
            <a:lvl4pPr marL="36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4pPr>
            <a:lvl5pPr marL="540000" indent="-180000" algn="l" defTabSz="685800" rtl="0" eaLnBrk="1" latinLnBrk="0" hangingPunct="1">
              <a:lnSpc>
                <a:spcPts val="1800"/>
              </a:lnSpc>
              <a:spcBef>
                <a:spcPts val="0"/>
              </a:spcBef>
              <a:spcAft>
                <a:spcPts val="567"/>
              </a:spcAft>
              <a:buFont typeface="Verlag Office" pitchFamily="2" charset="0"/>
              <a:buChar char="&g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ts val="1200"/>
              </a:lnSpc>
              <a:defRPr/>
            </a:pPr>
            <a:endParaRPr lang="en-GB" sz="900" dirty="0">
              <a:solidFill>
                <a:srgbClr val="001489"/>
              </a:solidFill>
              <a:highlight>
                <a:srgbClr val="FF0000"/>
              </a:highlight>
              <a:latin typeface="Verlag Office"/>
            </a:endParaRPr>
          </a:p>
        </p:txBody>
      </p:sp>
      <p:sp>
        <p:nvSpPr>
          <p:cNvPr id="5" name="Textplatzhalter 2">
            <a:extLst>
              <a:ext uri="{FF2B5EF4-FFF2-40B4-BE49-F238E27FC236}">
                <a16:creationId xmlns:a16="http://schemas.microsoft.com/office/drawing/2014/main" id="{225862E9-CC14-479E-B606-1B9E9017AEE1}"/>
              </a:ext>
            </a:extLst>
          </p:cNvPr>
          <p:cNvSpPr txBox="1">
            <a:spLocks/>
          </p:cNvSpPr>
          <p:nvPr/>
        </p:nvSpPr>
        <p:spPr>
          <a:xfrm>
            <a:off x="0" y="1760384"/>
            <a:ext cx="9227820" cy="323850"/>
          </a:xfrm>
          <a:prstGeom prst="rect">
            <a:avLst/>
          </a:prstGeom>
          <a:solidFill>
            <a:srgbClr val="C6CBCB">
              <a:alpha val="8000"/>
            </a:srgbClr>
          </a:solidFill>
        </p:spPr>
        <p:txBody>
          <a:bodyPr vert="horz" lIns="0" tIns="0" rIns="0" bIns="0" rtlCol="0" anchor="b" anchorCtr="0">
            <a:noAutofit/>
          </a:bodyPr>
          <a:lstStyle>
            <a:lvl1pPr marL="0" indent="0" algn="ctr" defTabSz="685800" rtl="0" eaLnBrk="1" latinLnBrk="0" hangingPunct="1">
              <a:lnSpc>
                <a:spcPts val="1100"/>
              </a:lnSpc>
              <a:spcBef>
                <a:spcPts val="0"/>
              </a:spcBef>
              <a:spcAft>
                <a:spcPts val="0"/>
              </a:spcAft>
              <a:buFont typeface="Arial" panose="020B0604020202020204" pitchFamily="34" charset="0"/>
              <a:buNone/>
              <a:defRPr sz="800" kern="1200" cap="none" baseline="0">
                <a:solidFill>
                  <a:schemeClr val="tx1"/>
                </a:solidFill>
                <a:latin typeface="+mn-lt"/>
                <a:ea typeface="+mn-ea"/>
                <a:cs typeface="+mn-cs"/>
              </a:defRPr>
            </a:lvl1pPr>
            <a:lvl2pPr marL="0" indent="0" algn="l" defTabSz="685800" rtl="0" eaLnBrk="1" latinLnBrk="0" hangingPunct="1">
              <a:lnSpc>
                <a:spcPts val="1800"/>
              </a:lnSpc>
              <a:spcBef>
                <a:spcPts val="0"/>
              </a:spcBef>
              <a:spcAft>
                <a:spcPts val="567"/>
              </a:spcAft>
              <a:buFont typeface="Arial" panose="020B0604020202020204" pitchFamily="34" charset="0"/>
              <a:buNone/>
              <a:defRPr sz="1200" kern="1200">
                <a:solidFill>
                  <a:schemeClr val="tx1"/>
                </a:solidFill>
                <a:latin typeface="+mn-lt"/>
                <a:ea typeface="+mn-ea"/>
                <a:cs typeface="+mn-cs"/>
              </a:defRPr>
            </a:lvl2pPr>
            <a:lvl3pPr marL="18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3pPr>
            <a:lvl4pPr marL="36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4pPr>
            <a:lvl5pPr marL="540000" indent="-180000" algn="l" defTabSz="685800" rtl="0" eaLnBrk="1" latinLnBrk="0" hangingPunct="1">
              <a:lnSpc>
                <a:spcPts val="1800"/>
              </a:lnSpc>
              <a:spcBef>
                <a:spcPts val="0"/>
              </a:spcBef>
              <a:spcAft>
                <a:spcPts val="567"/>
              </a:spcAft>
              <a:buFont typeface="Verlag Office" pitchFamily="2" charset="0"/>
              <a:buChar char="&g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ts val="1200"/>
              </a:lnSpc>
              <a:defRPr/>
            </a:pPr>
            <a:endParaRPr lang="en-US" sz="900" dirty="0">
              <a:solidFill>
                <a:srgbClr val="001489"/>
              </a:solidFill>
              <a:latin typeface="Verlag Office"/>
            </a:endParaRPr>
          </a:p>
          <a:p>
            <a:pPr algn="r">
              <a:lnSpc>
                <a:spcPts val="1200"/>
              </a:lnSpc>
              <a:defRPr/>
            </a:pPr>
            <a:endParaRPr lang="en-US" sz="900" dirty="0">
              <a:solidFill>
                <a:srgbClr val="001489"/>
              </a:solidFill>
              <a:latin typeface="Verlag Office"/>
            </a:endParaRPr>
          </a:p>
          <a:p>
            <a:pPr>
              <a:lnSpc>
                <a:spcPct val="100000"/>
              </a:lnSpc>
              <a:defRPr/>
            </a:pPr>
            <a:r>
              <a:rPr lang="en-GB" sz="1800" dirty="0">
                <a:solidFill>
                  <a:srgbClr val="001489"/>
                </a:solidFill>
                <a:latin typeface="Verlag Office" pitchFamily="2" charset="0"/>
              </a:rPr>
              <a:t>Marketing material</a:t>
            </a:r>
            <a:endParaRPr lang="en-GB" sz="1800" dirty="0">
              <a:solidFill>
                <a:srgbClr val="FF0000"/>
              </a:solidFill>
              <a:latin typeface="Verlag Office" pitchFamily="2" charset="0"/>
            </a:endParaRPr>
          </a:p>
        </p:txBody>
      </p:sp>
      <p:sp>
        <p:nvSpPr>
          <p:cNvPr id="9" name="Textplatzhalter 2">
            <a:extLst>
              <a:ext uri="{FF2B5EF4-FFF2-40B4-BE49-F238E27FC236}">
                <a16:creationId xmlns:a16="http://schemas.microsoft.com/office/drawing/2014/main" id="{33D6C133-291E-4A9E-BF42-B194341A38FB}"/>
              </a:ext>
            </a:extLst>
          </p:cNvPr>
          <p:cNvSpPr txBox="1">
            <a:spLocks/>
          </p:cNvSpPr>
          <p:nvPr/>
        </p:nvSpPr>
        <p:spPr>
          <a:xfrm>
            <a:off x="2279765" y="5772796"/>
            <a:ext cx="4584470" cy="323850"/>
          </a:xfrm>
          <a:prstGeom prst="rect">
            <a:avLst/>
          </a:prstGeom>
          <a:solidFill>
            <a:srgbClr val="C6CBCB">
              <a:alpha val="8000"/>
            </a:srgbClr>
          </a:solidFill>
        </p:spPr>
        <p:txBody>
          <a:bodyPr vert="horz" lIns="0" tIns="0" rIns="0" bIns="0" rtlCol="0" anchor="b" anchorCtr="0">
            <a:noAutofit/>
          </a:bodyPr>
          <a:lstStyle>
            <a:lvl1pPr marL="0" indent="0" algn="ctr" defTabSz="685800" rtl="0" eaLnBrk="1" latinLnBrk="0" hangingPunct="1">
              <a:lnSpc>
                <a:spcPts val="1100"/>
              </a:lnSpc>
              <a:spcBef>
                <a:spcPts val="0"/>
              </a:spcBef>
              <a:spcAft>
                <a:spcPts val="0"/>
              </a:spcAft>
              <a:buFont typeface="Arial" panose="020B0604020202020204" pitchFamily="34" charset="0"/>
              <a:buNone/>
              <a:defRPr sz="800" kern="1200" cap="none" baseline="0">
                <a:solidFill>
                  <a:schemeClr val="tx1"/>
                </a:solidFill>
                <a:latin typeface="+mn-lt"/>
                <a:ea typeface="+mn-ea"/>
                <a:cs typeface="+mn-cs"/>
              </a:defRPr>
            </a:lvl1pPr>
            <a:lvl2pPr marL="0" indent="0" algn="l" defTabSz="685800" rtl="0" eaLnBrk="1" latinLnBrk="0" hangingPunct="1">
              <a:lnSpc>
                <a:spcPts val="1800"/>
              </a:lnSpc>
              <a:spcBef>
                <a:spcPts val="0"/>
              </a:spcBef>
              <a:spcAft>
                <a:spcPts val="567"/>
              </a:spcAft>
              <a:buFont typeface="Arial" panose="020B0604020202020204" pitchFamily="34" charset="0"/>
              <a:buNone/>
              <a:defRPr sz="1200" kern="1200">
                <a:solidFill>
                  <a:schemeClr val="tx1"/>
                </a:solidFill>
                <a:latin typeface="+mn-lt"/>
                <a:ea typeface="+mn-ea"/>
                <a:cs typeface="+mn-cs"/>
              </a:defRPr>
            </a:lvl2pPr>
            <a:lvl3pPr marL="18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3pPr>
            <a:lvl4pPr marL="36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4pPr>
            <a:lvl5pPr marL="540000" indent="-180000" algn="l" defTabSz="685800" rtl="0" eaLnBrk="1" latinLnBrk="0" hangingPunct="1">
              <a:lnSpc>
                <a:spcPts val="1800"/>
              </a:lnSpc>
              <a:spcBef>
                <a:spcPts val="0"/>
              </a:spcBef>
              <a:spcAft>
                <a:spcPts val="567"/>
              </a:spcAft>
              <a:buFont typeface="Verlag Office" pitchFamily="2" charset="0"/>
              <a:buChar char="&g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pPr>
            <a:endParaRPr lang="de-CH" sz="2000" dirty="0"/>
          </a:p>
        </p:txBody>
      </p:sp>
      <p:sp>
        <p:nvSpPr>
          <p:cNvPr id="10" name="Textplatzhalter 2">
            <a:extLst>
              <a:ext uri="{FF2B5EF4-FFF2-40B4-BE49-F238E27FC236}">
                <a16:creationId xmlns:a16="http://schemas.microsoft.com/office/drawing/2014/main" id="{B1B7F1F6-07E0-475A-B087-93C0AD4CFBBB}"/>
              </a:ext>
            </a:extLst>
          </p:cNvPr>
          <p:cNvSpPr txBox="1">
            <a:spLocks/>
          </p:cNvSpPr>
          <p:nvPr/>
        </p:nvSpPr>
        <p:spPr>
          <a:xfrm>
            <a:off x="2101647" y="6200775"/>
            <a:ext cx="4943678" cy="323850"/>
          </a:xfrm>
          <a:prstGeom prst="rect">
            <a:avLst/>
          </a:prstGeom>
          <a:solidFill>
            <a:srgbClr val="C6CBCB">
              <a:alpha val="8000"/>
            </a:srgbClr>
          </a:solidFill>
        </p:spPr>
        <p:txBody>
          <a:bodyPr vert="horz" lIns="0" tIns="0" rIns="0" bIns="0" rtlCol="0" anchor="b" anchorCtr="0">
            <a:noAutofit/>
          </a:bodyPr>
          <a:lstStyle>
            <a:lvl1pPr marL="0" indent="0" algn="ctr" defTabSz="685800" rtl="0" eaLnBrk="1" latinLnBrk="0" hangingPunct="1">
              <a:lnSpc>
                <a:spcPts val="1100"/>
              </a:lnSpc>
              <a:spcBef>
                <a:spcPts val="0"/>
              </a:spcBef>
              <a:spcAft>
                <a:spcPts val="0"/>
              </a:spcAft>
              <a:buFont typeface="Arial" panose="020B0604020202020204" pitchFamily="34" charset="0"/>
              <a:buNone/>
              <a:defRPr sz="800" kern="1200" cap="none" baseline="0">
                <a:solidFill>
                  <a:schemeClr val="tx1"/>
                </a:solidFill>
                <a:latin typeface="+mn-lt"/>
                <a:ea typeface="+mn-ea"/>
                <a:cs typeface="+mn-cs"/>
              </a:defRPr>
            </a:lvl1pPr>
            <a:lvl2pPr marL="0" indent="0" algn="l" defTabSz="685800" rtl="0" eaLnBrk="1" latinLnBrk="0" hangingPunct="1">
              <a:lnSpc>
                <a:spcPts val="1800"/>
              </a:lnSpc>
              <a:spcBef>
                <a:spcPts val="0"/>
              </a:spcBef>
              <a:spcAft>
                <a:spcPts val="567"/>
              </a:spcAft>
              <a:buFont typeface="Arial" panose="020B0604020202020204" pitchFamily="34" charset="0"/>
              <a:buNone/>
              <a:defRPr sz="1200" kern="1200">
                <a:solidFill>
                  <a:schemeClr val="tx1"/>
                </a:solidFill>
                <a:latin typeface="+mn-lt"/>
                <a:ea typeface="+mn-ea"/>
                <a:cs typeface="+mn-cs"/>
              </a:defRPr>
            </a:lvl2pPr>
            <a:lvl3pPr marL="18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3pPr>
            <a:lvl4pPr marL="36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4pPr>
            <a:lvl5pPr marL="540000" indent="-180000" algn="l" defTabSz="685800" rtl="0" eaLnBrk="1" latinLnBrk="0" hangingPunct="1">
              <a:lnSpc>
                <a:spcPts val="1800"/>
              </a:lnSpc>
              <a:spcBef>
                <a:spcPts val="0"/>
              </a:spcBef>
              <a:spcAft>
                <a:spcPts val="567"/>
              </a:spcAft>
              <a:buFont typeface="Verlag Office" pitchFamily="2" charset="0"/>
              <a:buChar char="&g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ts val="1200"/>
              </a:lnSpc>
              <a:defRPr/>
            </a:pPr>
            <a:endParaRPr lang="en-US" sz="900" dirty="0">
              <a:solidFill>
                <a:srgbClr val="001489"/>
              </a:solidFill>
              <a:latin typeface="Verlag Office"/>
            </a:endParaRPr>
          </a:p>
          <a:p>
            <a:pPr algn="r">
              <a:lnSpc>
                <a:spcPts val="1200"/>
              </a:lnSpc>
              <a:defRPr/>
            </a:pPr>
            <a:endParaRPr lang="en-US" sz="900" dirty="0">
              <a:solidFill>
                <a:srgbClr val="001489"/>
              </a:solidFill>
              <a:latin typeface="Verlag Office"/>
            </a:endParaRPr>
          </a:p>
          <a:p>
            <a:pPr>
              <a:lnSpc>
                <a:spcPts val="1200"/>
              </a:lnSpc>
              <a:defRPr/>
            </a:pPr>
            <a:r>
              <a:rPr lang="en-GB" sz="900" dirty="0">
                <a:solidFill>
                  <a:srgbClr val="001489"/>
                </a:solidFill>
                <a:latin typeface="Verlag Office"/>
              </a:rPr>
              <a:t>08.06.2022, 16:00 CET</a:t>
            </a:r>
          </a:p>
          <a:p>
            <a:pPr>
              <a:lnSpc>
                <a:spcPts val="1200"/>
              </a:lnSpc>
              <a:defRPr/>
            </a:pPr>
            <a:r>
              <a:rPr lang="en-US" sz="900" dirty="0">
                <a:solidFill>
                  <a:srgbClr val="001489"/>
                </a:solidFill>
                <a:latin typeface="Verlag Office"/>
              </a:rPr>
              <a:t>Please find important legal information at the end of this document.</a:t>
            </a:r>
            <a:endParaRPr lang="en-GB" sz="900" dirty="0">
              <a:solidFill>
                <a:srgbClr val="001489"/>
              </a:solidFill>
              <a:highlight>
                <a:srgbClr val="FF0000"/>
              </a:highlight>
              <a:latin typeface="Verlag Office"/>
            </a:endParaRPr>
          </a:p>
          <a:p>
            <a:pPr algn="r">
              <a:lnSpc>
                <a:spcPts val="1200"/>
              </a:lnSpc>
              <a:defRPr/>
            </a:pPr>
            <a:r>
              <a:rPr lang="en-US" sz="900" dirty="0">
                <a:solidFill>
                  <a:srgbClr val="001489"/>
                </a:solidFill>
                <a:latin typeface="Verlag Office"/>
              </a:rPr>
              <a:t>Source: Bank Julius Baer &amp; Co. Ltd. (Julius Baer), unless explicitly stated otherwise.</a:t>
            </a:r>
            <a:endParaRPr lang="en-GB" sz="900" dirty="0">
              <a:solidFill>
                <a:srgbClr val="001489"/>
              </a:solidFill>
              <a:highlight>
                <a:srgbClr val="FF0000"/>
              </a:highlight>
              <a:latin typeface="Verlag Office"/>
            </a:endParaRPr>
          </a:p>
        </p:txBody>
      </p:sp>
    </p:spTree>
    <p:extLst>
      <p:ext uri="{BB962C8B-B14F-4D97-AF65-F5344CB8AC3E}">
        <p14:creationId xmlns:p14="http://schemas.microsoft.com/office/powerpoint/2010/main" val="373961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BBA085E-07B3-4867-98C4-8EEDC3465485}"/>
              </a:ext>
            </a:extLst>
          </p:cNvPr>
          <p:cNvSpPr>
            <a:spLocks noGrp="1"/>
          </p:cNvSpPr>
          <p:nvPr>
            <p:ph type="title"/>
          </p:nvPr>
        </p:nvSpPr>
        <p:spPr>
          <a:xfrm>
            <a:off x="129381" y="333375"/>
            <a:ext cx="8885238" cy="430618"/>
          </a:xfrm>
        </p:spPr>
        <p:txBody>
          <a:bodyPr/>
          <a:lstStyle/>
          <a:p>
            <a:r>
              <a:rPr lang="en-US" dirty="0"/>
              <a:t>Growth linked to us and </a:t>
            </a:r>
            <a:r>
              <a:rPr lang="en-US" dirty="0" err="1"/>
              <a:t>china</a:t>
            </a:r>
            <a:endParaRPr lang="en-US" dirty="0"/>
          </a:p>
        </p:txBody>
      </p:sp>
      <p:sp>
        <p:nvSpPr>
          <p:cNvPr id="53" name="Text Placeholder 3"/>
          <p:cNvSpPr>
            <a:spLocks noGrp="1"/>
          </p:cNvSpPr>
          <p:nvPr>
            <p:ph type="body" sz="quarter" idx="18"/>
          </p:nvPr>
        </p:nvSpPr>
        <p:spPr>
          <a:xfrm>
            <a:off x="395289" y="5987395"/>
            <a:ext cx="8228012" cy="396875"/>
          </a:xfrm>
        </p:spPr>
        <p:txBody>
          <a:bodyPr/>
          <a:lstStyle/>
          <a:p>
            <a:r>
              <a:rPr lang="en-US" b="1" dirty="0"/>
              <a:t>Source: </a:t>
            </a:r>
            <a:r>
              <a:rPr lang="en-US" dirty="0"/>
              <a:t>Bloomberg Finance L.P., Julius Baer Research. * Average real GDP growth over the 25 years prior to the pandemic (1995-2019); GDP = gross domestic product, E = estimate, m = month</a:t>
            </a:r>
          </a:p>
        </p:txBody>
      </p:sp>
      <p:sp>
        <p:nvSpPr>
          <p:cNvPr id="7" name="Slide Number Placeholder 6"/>
          <p:cNvSpPr>
            <a:spLocks noGrp="1"/>
          </p:cNvSpPr>
          <p:nvPr>
            <p:ph type="sldNum" sz="quarter" idx="4"/>
          </p:nvPr>
        </p:nvSpPr>
        <p:spPr>
          <a:xfrm>
            <a:off x="8281816" y="6524625"/>
            <a:ext cx="480949" cy="196851"/>
          </a:xfrm>
        </p:spPr>
        <p:txBody>
          <a:bodyPr/>
          <a:lstStyle/>
          <a:p>
            <a:pPr marL="0" marR="0" lvl="0" indent="0" algn="r" defTabSz="914400" rtl="0" eaLnBrk="1" fontAlgn="auto" latinLnBrk="0" hangingPunct="1">
              <a:lnSpc>
                <a:spcPts val="1100"/>
              </a:lnSpc>
              <a:spcBef>
                <a:spcPts val="0"/>
              </a:spcBef>
              <a:spcAft>
                <a:spcPts val="567"/>
              </a:spcAft>
              <a:buClrTx/>
              <a:buSzTx/>
              <a:buFont typeface="Arial" panose="020B0604020202020204" pitchFamily="34" charset="0"/>
              <a:buNone/>
              <a:tabLst/>
              <a:defRPr/>
            </a:pPr>
            <a:fld id="{0A6ABA92-B65E-42F5-BB28-73DA50746AED}" type="slidenum">
              <a:rPr kumimoji="0" lang="en-GB" sz="800" b="0" i="0" u="none" strike="noStrike" kern="1200" cap="none" spc="0" normalizeH="0" baseline="0" noProof="0">
                <a:ln>
                  <a:noFill/>
                </a:ln>
                <a:solidFill>
                  <a:srgbClr val="000000"/>
                </a:solidFill>
                <a:effectLst/>
                <a:uLnTx/>
                <a:uFillTx/>
                <a:latin typeface="Verlag Office"/>
                <a:ea typeface="+mn-ea"/>
                <a:cs typeface="+mn-cs"/>
              </a:rPr>
              <a:pPr marL="0" marR="0" lvl="0" indent="0" algn="r" defTabSz="914400" rtl="0" eaLnBrk="1" fontAlgn="auto" latinLnBrk="0" hangingPunct="1">
                <a:lnSpc>
                  <a:spcPts val="1100"/>
                </a:lnSpc>
                <a:spcBef>
                  <a:spcPts val="0"/>
                </a:spcBef>
                <a:spcAft>
                  <a:spcPts val="567"/>
                </a:spcAft>
                <a:buClrTx/>
                <a:buSzTx/>
                <a:buFont typeface="Arial" panose="020B0604020202020204" pitchFamily="34" charset="0"/>
                <a:buNone/>
                <a:tabLst/>
                <a:defRPr/>
              </a:pPr>
              <a:t>10</a:t>
            </a:fld>
            <a:endParaRPr kumimoji="0" lang="en-GB" sz="800" b="0" i="0" u="none" strike="noStrike" kern="1200" cap="none" spc="0" normalizeH="0" baseline="0" noProof="0" dirty="0">
              <a:ln>
                <a:noFill/>
              </a:ln>
              <a:solidFill>
                <a:srgbClr val="000000"/>
              </a:solidFill>
              <a:effectLst/>
              <a:uLnTx/>
              <a:uFillTx/>
              <a:latin typeface="Verlag Office"/>
              <a:ea typeface="+mn-ea"/>
              <a:cs typeface="+mn-cs"/>
            </a:endParaRPr>
          </a:p>
        </p:txBody>
      </p:sp>
      <p:sp>
        <p:nvSpPr>
          <p:cNvPr id="9" name="Textplatzhalter 3">
            <a:extLst>
              <a:ext uri="{FF2B5EF4-FFF2-40B4-BE49-F238E27FC236}">
                <a16:creationId xmlns:a16="http://schemas.microsoft.com/office/drawing/2014/main" id="{07E2C3B0-EFD8-4DE1-BF89-A9EB89B0BE1E}"/>
              </a:ext>
            </a:extLst>
          </p:cNvPr>
          <p:cNvSpPr>
            <a:spLocks noGrp="1"/>
          </p:cNvSpPr>
          <p:nvPr>
            <p:ph type="body" sz="quarter" idx="11"/>
          </p:nvPr>
        </p:nvSpPr>
        <p:spPr>
          <a:xfrm>
            <a:off x="629185" y="820607"/>
            <a:ext cx="7885631" cy="360042"/>
          </a:xfrm>
        </p:spPr>
        <p:txBody>
          <a:bodyPr/>
          <a:lstStyle/>
          <a:p>
            <a:r>
              <a:rPr lang="en-US" sz="1600" dirty="0"/>
              <a:t>GDP of several countries remains below pre-pandemic trend</a:t>
            </a:r>
            <a:endParaRPr lang="de-CH" dirty="0"/>
          </a:p>
        </p:txBody>
      </p:sp>
      <p:pic>
        <p:nvPicPr>
          <p:cNvPr id="3" name="Picture 2">
            <a:extLst>
              <a:ext uri="{FF2B5EF4-FFF2-40B4-BE49-F238E27FC236}">
                <a16:creationId xmlns:a16="http://schemas.microsoft.com/office/drawing/2014/main" id="{B2AB2304-C715-4143-A631-9A5DF7C793D2}"/>
              </a:ext>
            </a:extLst>
          </p:cNvPr>
          <p:cNvPicPr>
            <a:picLocks noChangeAspect="1"/>
          </p:cNvPicPr>
          <p:nvPr/>
        </p:nvPicPr>
        <p:blipFill>
          <a:blip r:embed="rId2"/>
          <a:stretch>
            <a:fillRect/>
          </a:stretch>
        </p:blipFill>
        <p:spPr>
          <a:xfrm>
            <a:off x="1577487" y="1689177"/>
            <a:ext cx="6133928" cy="3763770"/>
          </a:xfrm>
          <a:prstGeom prst="rect">
            <a:avLst/>
          </a:prstGeom>
        </p:spPr>
      </p:pic>
    </p:spTree>
    <p:extLst>
      <p:ext uri="{BB962C8B-B14F-4D97-AF65-F5344CB8AC3E}">
        <p14:creationId xmlns:p14="http://schemas.microsoft.com/office/powerpoint/2010/main" val="2284718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BBA085E-07B3-4867-98C4-8EEDC3465485}"/>
              </a:ext>
            </a:extLst>
          </p:cNvPr>
          <p:cNvSpPr>
            <a:spLocks noGrp="1"/>
          </p:cNvSpPr>
          <p:nvPr>
            <p:ph type="title"/>
          </p:nvPr>
        </p:nvSpPr>
        <p:spPr>
          <a:xfrm>
            <a:off x="129381" y="333375"/>
            <a:ext cx="8885238" cy="430618"/>
          </a:xfrm>
        </p:spPr>
        <p:txBody>
          <a:bodyPr/>
          <a:lstStyle/>
          <a:p>
            <a:r>
              <a:rPr lang="en-US" dirty="0"/>
              <a:t>Inflation needs to be controlled</a:t>
            </a:r>
          </a:p>
        </p:txBody>
      </p:sp>
      <p:sp>
        <p:nvSpPr>
          <p:cNvPr id="53" name="Text Placeholder 3"/>
          <p:cNvSpPr>
            <a:spLocks noGrp="1"/>
          </p:cNvSpPr>
          <p:nvPr>
            <p:ph type="body" sz="quarter" idx="18"/>
          </p:nvPr>
        </p:nvSpPr>
        <p:spPr>
          <a:xfrm>
            <a:off x="395289" y="6107969"/>
            <a:ext cx="8228012" cy="276301"/>
          </a:xfrm>
        </p:spPr>
        <p:txBody>
          <a:bodyPr/>
          <a:lstStyle/>
          <a:p>
            <a:r>
              <a:rPr lang="en-US" b="1" dirty="0"/>
              <a:t>Source: </a:t>
            </a:r>
            <a:r>
              <a:rPr lang="en-US" dirty="0"/>
              <a:t>Bloomberg Finance L.P., Julius Baer</a:t>
            </a:r>
          </a:p>
        </p:txBody>
      </p:sp>
      <p:sp>
        <p:nvSpPr>
          <p:cNvPr id="7" name="Slide Number Placeholder 6"/>
          <p:cNvSpPr>
            <a:spLocks noGrp="1"/>
          </p:cNvSpPr>
          <p:nvPr>
            <p:ph type="sldNum" sz="quarter" idx="4"/>
          </p:nvPr>
        </p:nvSpPr>
        <p:spPr>
          <a:xfrm>
            <a:off x="8281816" y="6524625"/>
            <a:ext cx="480949" cy="196851"/>
          </a:xfrm>
        </p:spPr>
        <p:txBody>
          <a:bodyPr/>
          <a:lstStyle/>
          <a:p>
            <a:pPr marL="0" marR="0" lvl="0" indent="0" algn="r" defTabSz="914400" rtl="0" eaLnBrk="1" fontAlgn="auto" latinLnBrk="0" hangingPunct="1">
              <a:lnSpc>
                <a:spcPts val="1100"/>
              </a:lnSpc>
              <a:spcBef>
                <a:spcPts val="0"/>
              </a:spcBef>
              <a:spcAft>
                <a:spcPts val="567"/>
              </a:spcAft>
              <a:buClrTx/>
              <a:buSzTx/>
              <a:buFont typeface="Arial" panose="020B0604020202020204" pitchFamily="34" charset="0"/>
              <a:buNone/>
              <a:tabLst/>
              <a:defRPr/>
            </a:pPr>
            <a:fld id="{0A6ABA92-B65E-42F5-BB28-73DA50746AED}" type="slidenum">
              <a:rPr kumimoji="0" lang="en-GB" sz="800" b="0" i="0" u="none" strike="noStrike" kern="1200" cap="none" spc="0" normalizeH="0" baseline="0" noProof="0">
                <a:ln>
                  <a:noFill/>
                </a:ln>
                <a:solidFill>
                  <a:srgbClr val="000000"/>
                </a:solidFill>
                <a:effectLst/>
                <a:uLnTx/>
                <a:uFillTx/>
                <a:latin typeface="Verlag Office"/>
                <a:ea typeface="+mn-ea"/>
                <a:cs typeface="+mn-cs"/>
              </a:rPr>
              <a:pPr marL="0" marR="0" lvl="0" indent="0" algn="r" defTabSz="914400" rtl="0" eaLnBrk="1" fontAlgn="auto" latinLnBrk="0" hangingPunct="1">
                <a:lnSpc>
                  <a:spcPts val="1100"/>
                </a:lnSpc>
                <a:spcBef>
                  <a:spcPts val="0"/>
                </a:spcBef>
                <a:spcAft>
                  <a:spcPts val="567"/>
                </a:spcAft>
                <a:buClrTx/>
                <a:buSzTx/>
                <a:buFont typeface="Arial" panose="020B0604020202020204" pitchFamily="34" charset="0"/>
                <a:buNone/>
                <a:tabLst/>
                <a:defRPr/>
              </a:pPr>
              <a:t>11</a:t>
            </a:fld>
            <a:endParaRPr kumimoji="0" lang="en-GB" sz="800" b="0" i="0" u="none" strike="noStrike" kern="1200" cap="none" spc="0" normalizeH="0" baseline="0" noProof="0" dirty="0">
              <a:ln>
                <a:noFill/>
              </a:ln>
              <a:solidFill>
                <a:srgbClr val="000000"/>
              </a:solidFill>
              <a:effectLst/>
              <a:uLnTx/>
              <a:uFillTx/>
              <a:latin typeface="Verlag Office"/>
              <a:ea typeface="+mn-ea"/>
              <a:cs typeface="+mn-cs"/>
            </a:endParaRPr>
          </a:p>
        </p:txBody>
      </p:sp>
      <p:sp>
        <p:nvSpPr>
          <p:cNvPr id="9" name="Textplatzhalter 3">
            <a:extLst>
              <a:ext uri="{FF2B5EF4-FFF2-40B4-BE49-F238E27FC236}">
                <a16:creationId xmlns:a16="http://schemas.microsoft.com/office/drawing/2014/main" id="{07E2C3B0-EFD8-4DE1-BF89-A9EB89B0BE1E}"/>
              </a:ext>
            </a:extLst>
          </p:cNvPr>
          <p:cNvSpPr>
            <a:spLocks noGrp="1"/>
          </p:cNvSpPr>
          <p:nvPr>
            <p:ph type="body" sz="quarter" idx="11"/>
          </p:nvPr>
        </p:nvSpPr>
        <p:spPr>
          <a:xfrm>
            <a:off x="629185" y="820607"/>
            <a:ext cx="7885631" cy="360042"/>
          </a:xfrm>
        </p:spPr>
        <p:txBody>
          <a:bodyPr/>
          <a:lstStyle/>
          <a:p>
            <a:r>
              <a:rPr lang="en-US" sz="1600" dirty="0"/>
              <a:t>A slowdown of persistent inflation is expected in H2 2022</a:t>
            </a:r>
            <a:endParaRPr lang="de-CH" dirty="0"/>
          </a:p>
        </p:txBody>
      </p:sp>
      <p:pic>
        <p:nvPicPr>
          <p:cNvPr id="3" name="Picture 2">
            <a:extLst>
              <a:ext uri="{FF2B5EF4-FFF2-40B4-BE49-F238E27FC236}">
                <a16:creationId xmlns:a16="http://schemas.microsoft.com/office/drawing/2014/main" id="{3E95C490-05AC-4858-A5DC-DEFDF78F82DF}"/>
              </a:ext>
            </a:extLst>
          </p:cNvPr>
          <p:cNvPicPr>
            <a:picLocks noChangeAspect="1"/>
          </p:cNvPicPr>
          <p:nvPr/>
        </p:nvPicPr>
        <p:blipFill>
          <a:blip r:embed="rId2"/>
          <a:stretch>
            <a:fillRect/>
          </a:stretch>
        </p:blipFill>
        <p:spPr>
          <a:xfrm>
            <a:off x="1036224" y="1614487"/>
            <a:ext cx="6999735" cy="4239903"/>
          </a:xfrm>
          <a:prstGeom prst="rect">
            <a:avLst/>
          </a:prstGeom>
        </p:spPr>
      </p:pic>
    </p:spTree>
    <p:extLst>
      <p:ext uri="{BB962C8B-B14F-4D97-AF65-F5344CB8AC3E}">
        <p14:creationId xmlns:p14="http://schemas.microsoft.com/office/powerpoint/2010/main" val="3182333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BBA085E-07B3-4867-98C4-8EEDC3465485}"/>
              </a:ext>
            </a:extLst>
          </p:cNvPr>
          <p:cNvSpPr>
            <a:spLocks noGrp="1"/>
          </p:cNvSpPr>
          <p:nvPr>
            <p:ph type="title"/>
          </p:nvPr>
        </p:nvSpPr>
        <p:spPr>
          <a:xfrm>
            <a:off x="129381" y="333375"/>
            <a:ext cx="8885238" cy="430618"/>
          </a:xfrm>
        </p:spPr>
        <p:txBody>
          <a:bodyPr/>
          <a:lstStyle/>
          <a:p>
            <a:r>
              <a:rPr lang="en-US" dirty="0"/>
              <a:t>Will monetary policy hurt growth?</a:t>
            </a:r>
          </a:p>
        </p:txBody>
      </p:sp>
      <p:sp>
        <p:nvSpPr>
          <p:cNvPr id="53" name="Text Placeholder 3"/>
          <p:cNvSpPr>
            <a:spLocks noGrp="1"/>
          </p:cNvSpPr>
          <p:nvPr>
            <p:ph type="body" sz="quarter" idx="18"/>
          </p:nvPr>
        </p:nvSpPr>
        <p:spPr>
          <a:xfrm>
            <a:off x="395289" y="6107969"/>
            <a:ext cx="8228012" cy="276301"/>
          </a:xfrm>
        </p:spPr>
        <p:txBody>
          <a:bodyPr/>
          <a:lstStyle/>
          <a:p>
            <a:r>
              <a:rPr lang="en-US" b="1" dirty="0"/>
              <a:t>Source: </a:t>
            </a:r>
            <a:r>
              <a:rPr lang="en-US" dirty="0"/>
              <a:t>Bloomberg Finance L.P., Julius Baer</a:t>
            </a:r>
          </a:p>
        </p:txBody>
      </p:sp>
      <p:sp>
        <p:nvSpPr>
          <p:cNvPr id="7" name="Slide Number Placeholder 6"/>
          <p:cNvSpPr>
            <a:spLocks noGrp="1"/>
          </p:cNvSpPr>
          <p:nvPr>
            <p:ph type="sldNum" sz="quarter" idx="4"/>
          </p:nvPr>
        </p:nvSpPr>
        <p:spPr>
          <a:xfrm>
            <a:off x="8281816" y="6524625"/>
            <a:ext cx="480949" cy="196851"/>
          </a:xfrm>
        </p:spPr>
        <p:txBody>
          <a:bodyPr/>
          <a:lstStyle/>
          <a:p>
            <a:pPr marL="0" marR="0" lvl="0" indent="0" algn="r" defTabSz="914400" rtl="0" eaLnBrk="1" fontAlgn="auto" latinLnBrk="0" hangingPunct="1">
              <a:lnSpc>
                <a:spcPts val="1100"/>
              </a:lnSpc>
              <a:spcBef>
                <a:spcPts val="0"/>
              </a:spcBef>
              <a:spcAft>
                <a:spcPts val="567"/>
              </a:spcAft>
              <a:buClrTx/>
              <a:buSzTx/>
              <a:buFont typeface="Arial" panose="020B0604020202020204" pitchFamily="34" charset="0"/>
              <a:buNone/>
              <a:tabLst/>
              <a:defRPr/>
            </a:pPr>
            <a:fld id="{0A6ABA92-B65E-42F5-BB28-73DA50746AED}" type="slidenum">
              <a:rPr kumimoji="0" lang="en-GB" sz="800" b="0" i="0" u="none" strike="noStrike" kern="1200" cap="none" spc="0" normalizeH="0" baseline="0" noProof="0">
                <a:ln>
                  <a:noFill/>
                </a:ln>
                <a:solidFill>
                  <a:srgbClr val="000000"/>
                </a:solidFill>
                <a:effectLst/>
                <a:uLnTx/>
                <a:uFillTx/>
                <a:latin typeface="Verlag Office"/>
                <a:ea typeface="+mn-ea"/>
                <a:cs typeface="+mn-cs"/>
              </a:rPr>
              <a:pPr marL="0" marR="0" lvl="0" indent="0" algn="r" defTabSz="914400" rtl="0" eaLnBrk="1" fontAlgn="auto" latinLnBrk="0" hangingPunct="1">
                <a:lnSpc>
                  <a:spcPts val="1100"/>
                </a:lnSpc>
                <a:spcBef>
                  <a:spcPts val="0"/>
                </a:spcBef>
                <a:spcAft>
                  <a:spcPts val="567"/>
                </a:spcAft>
                <a:buClrTx/>
                <a:buSzTx/>
                <a:buFont typeface="Arial" panose="020B0604020202020204" pitchFamily="34" charset="0"/>
                <a:buNone/>
                <a:tabLst/>
                <a:defRPr/>
              </a:pPr>
              <a:t>12</a:t>
            </a:fld>
            <a:endParaRPr kumimoji="0" lang="en-GB" sz="800" b="0" i="0" u="none" strike="noStrike" kern="1200" cap="none" spc="0" normalizeH="0" baseline="0" noProof="0" dirty="0">
              <a:ln>
                <a:noFill/>
              </a:ln>
              <a:solidFill>
                <a:srgbClr val="000000"/>
              </a:solidFill>
              <a:effectLst/>
              <a:uLnTx/>
              <a:uFillTx/>
              <a:latin typeface="Verlag Office"/>
              <a:ea typeface="+mn-ea"/>
              <a:cs typeface="+mn-cs"/>
            </a:endParaRPr>
          </a:p>
        </p:txBody>
      </p:sp>
      <p:sp>
        <p:nvSpPr>
          <p:cNvPr id="9" name="Textplatzhalter 3">
            <a:extLst>
              <a:ext uri="{FF2B5EF4-FFF2-40B4-BE49-F238E27FC236}">
                <a16:creationId xmlns:a16="http://schemas.microsoft.com/office/drawing/2014/main" id="{07E2C3B0-EFD8-4DE1-BF89-A9EB89B0BE1E}"/>
              </a:ext>
            </a:extLst>
          </p:cNvPr>
          <p:cNvSpPr>
            <a:spLocks noGrp="1"/>
          </p:cNvSpPr>
          <p:nvPr>
            <p:ph type="body" sz="quarter" idx="11"/>
          </p:nvPr>
        </p:nvSpPr>
        <p:spPr>
          <a:xfrm>
            <a:off x="629185" y="820607"/>
            <a:ext cx="7885631" cy="360042"/>
          </a:xfrm>
        </p:spPr>
        <p:txBody>
          <a:bodyPr/>
          <a:lstStyle/>
          <a:p>
            <a:r>
              <a:rPr lang="en-US" sz="1600" dirty="0"/>
              <a:t>Advanced tightening cycle with rate-cut outlook in 2023</a:t>
            </a:r>
            <a:endParaRPr lang="de-CH" dirty="0"/>
          </a:p>
        </p:txBody>
      </p:sp>
      <p:pic>
        <p:nvPicPr>
          <p:cNvPr id="5" name="Picture 4">
            <a:extLst>
              <a:ext uri="{FF2B5EF4-FFF2-40B4-BE49-F238E27FC236}">
                <a16:creationId xmlns:a16="http://schemas.microsoft.com/office/drawing/2014/main" id="{EB82A6A4-BAB4-4AB7-8C99-79812DF3E7AD}"/>
              </a:ext>
            </a:extLst>
          </p:cNvPr>
          <p:cNvPicPr>
            <a:picLocks noChangeAspect="1"/>
          </p:cNvPicPr>
          <p:nvPr/>
        </p:nvPicPr>
        <p:blipFill>
          <a:blip r:embed="rId2"/>
          <a:stretch>
            <a:fillRect/>
          </a:stretch>
        </p:blipFill>
        <p:spPr>
          <a:xfrm>
            <a:off x="1028643" y="1587191"/>
            <a:ext cx="7020218" cy="4166839"/>
          </a:xfrm>
          <a:prstGeom prst="rect">
            <a:avLst/>
          </a:prstGeom>
        </p:spPr>
      </p:pic>
    </p:spTree>
    <p:extLst>
      <p:ext uri="{BB962C8B-B14F-4D97-AF65-F5344CB8AC3E}">
        <p14:creationId xmlns:p14="http://schemas.microsoft.com/office/powerpoint/2010/main" val="3952672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BBA085E-07B3-4867-98C4-8EEDC3465485}"/>
              </a:ext>
            </a:extLst>
          </p:cNvPr>
          <p:cNvSpPr>
            <a:spLocks noGrp="1"/>
          </p:cNvSpPr>
          <p:nvPr>
            <p:ph type="title"/>
          </p:nvPr>
        </p:nvSpPr>
        <p:spPr>
          <a:xfrm>
            <a:off x="129381" y="333375"/>
            <a:ext cx="8885238" cy="430618"/>
          </a:xfrm>
        </p:spPr>
        <p:txBody>
          <a:bodyPr/>
          <a:lstStyle/>
          <a:p>
            <a:r>
              <a:rPr lang="en-US" dirty="0"/>
              <a:t>Will politics influence debt?</a:t>
            </a:r>
          </a:p>
        </p:txBody>
      </p:sp>
      <p:sp>
        <p:nvSpPr>
          <p:cNvPr id="53" name="Text Placeholder 3"/>
          <p:cNvSpPr>
            <a:spLocks noGrp="1"/>
          </p:cNvSpPr>
          <p:nvPr>
            <p:ph type="body" sz="quarter" idx="18"/>
          </p:nvPr>
        </p:nvSpPr>
        <p:spPr>
          <a:xfrm>
            <a:off x="395289" y="6107969"/>
            <a:ext cx="8228012" cy="276301"/>
          </a:xfrm>
        </p:spPr>
        <p:txBody>
          <a:bodyPr/>
          <a:lstStyle/>
          <a:p>
            <a:r>
              <a:rPr lang="en-US" b="1" dirty="0"/>
              <a:t>Source: </a:t>
            </a:r>
            <a:r>
              <a:rPr lang="en-US" dirty="0"/>
              <a:t>Bloomberg Finance L.P., International Monetary Fund, Julius Baer Covered issuers: Brazil, Chile, Colombia, and Mexico. Metrics as % of GDP</a:t>
            </a:r>
          </a:p>
        </p:txBody>
      </p:sp>
      <p:sp>
        <p:nvSpPr>
          <p:cNvPr id="7" name="Slide Number Placeholder 6"/>
          <p:cNvSpPr>
            <a:spLocks noGrp="1"/>
          </p:cNvSpPr>
          <p:nvPr>
            <p:ph type="sldNum" sz="quarter" idx="4"/>
          </p:nvPr>
        </p:nvSpPr>
        <p:spPr>
          <a:xfrm>
            <a:off x="8281816" y="6524625"/>
            <a:ext cx="480949" cy="196851"/>
          </a:xfrm>
        </p:spPr>
        <p:txBody>
          <a:bodyPr/>
          <a:lstStyle/>
          <a:p>
            <a:pPr marL="0" marR="0" lvl="0" indent="0" algn="r" defTabSz="914400" rtl="0" eaLnBrk="1" fontAlgn="auto" latinLnBrk="0" hangingPunct="1">
              <a:lnSpc>
                <a:spcPts val="1100"/>
              </a:lnSpc>
              <a:spcBef>
                <a:spcPts val="0"/>
              </a:spcBef>
              <a:spcAft>
                <a:spcPts val="567"/>
              </a:spcAft>
              <a:buClrTx/>
              <a:buSzTx/>
              <a:buFont typeface="Arial" panose="020B0604020202020204" pitchFamily="34" charset="0"/>
              <a:buNone/>
              <a:tabLst/>
              <a:defRPr/>
            </a:pPr>
            <a:fld id="{0A6ABA92-B65E-42F5-BB28-73DA50746AED}" type="slidenum">
              <a:rPr kumimoji="0" lang="en-GB" sz="800" b="0" i="0" u="none" strike="noStrike" kern="1200" cap="none" spc="0" normalizeH="0" baseline="0" noProof="0">
                <a:ln>
                  <a:noFill/>
                </a:ln>
                <a:solidFill>
                  <a:srgbClr val="000000"/>
                </a:solidFill>
                <a:effectLst/>
                <a:uLnTx/>
                <a:uFillTx/>
                <a:latin typeface="Verlag Office"/>
                <a:ea typeface="+mn-ea"/>
                <a:cs typeface="+mn-cs"/>
              </a:rPr>
              <a:pPr marL="0" marR="0" lvl="0" indent="0" algn="r" defTabSz="914400" rtl="0" eaLnBrk="1" fontAlgn="auto" latinLnBrk="0" hangingPunct="1">
                <a:lnSpc>
                  <a:spcPts val="1100"/>
                </a:lnSpc>
                <a:spcBef>
                  <a:spcPts val="0"/>
                </a:spcBef>
                <a:spcAft>
                  <a:spcPts val="567"/>
                </a:spcAft>
                <a:buClrTx/>
                <a:buSzTx/>
                <a:buFont typeface="Arial" panose="020B0604020202020204" pitchFamily="34" charset="0"/>
                <a:buNone/>
                <a:tabLst/>
                <a:defRPr/>
              </a:pPr>
              <a:t>13</a:t>
            </a:fld>
            <a:endParaRPr kumimoji="0" lang="en-GB" sz="800" b="0" i="0" u="none" strike="noStrike" kern="1200" cap="none" spc="0" normalizeH="0" baseline="0" noProof="0" dirty="0">
              <a:ln>
                <a:noFill/>
              </a:ln>
              <a:solidFill>
                <a:srgbClr val="000000"/>
              </a:solidFill>
              <a:effectLst/>
              <a:uLnTx/>
              <a:uFillTx/>
              <a:latin typeface="Verlag Office"/>
              <a:ea typeface="+mn-ea"/>
              <a:cs typeface="+mn-cs"/>
            </a:endParaRPr>
          </a:p>
        </p:txBody>
      </p:sp>
      <p:sp>
        <p:nvSpPr>
          <p:cNvPr id="9" name="Textplatzhalter 3">
            <a:extLst>
              <a:ext uri="{FF2B5EF4-FFF2-40B4-BE49-F238E27FC236}">
                <a16:creationId xmlns:a16="http://schemas.microsoft.com/office/drawing/2014/main" id="{07E2C3B0-EFD8-4DE1-BF89-A9EB89B0BE1E}"/>
              </a:ext>
            </a:extLst>
          </p:cNvPr>
          <p:cNvSpPr>
            <a:spLocks noGrp="1"/>
          </p:cNvSpPr>
          <p:nvPr>
            <p:ph type="body" sz="quarter" idx="11"/>
          </p:nvPr>
        </p:nvSpPr>
        <p:spPr>
          <a:xfrm>
            <a:off x="629185" y="820607"/>
            <a:ext cx="7885631" cy="360042"/>
          </a:xfrm>
        </p:spPr>
        <p:txBody>
          <a:bodyPr/>
          <a:lstStyle/>
          <a:p>
            <a:r>
              <a:rPr lang="en-US" sz="1600" dirty="0"/>
              <a:t>External debt increased already before the pandemic</a:t>
            </a:r>
            <a:endParaRPr lang="de-CH" dirty="0"/>
          </a:p>
        </p:txBody>
      </p:sp>
      <p:pic>
        <p:nvPicPr>
          <p:cNvPr id="5" name="Picture 4">
            <a:extLst>
              <a:ext uri="{FF2B5EF4-FFF2-40B4-BE49-F238E27FC236}">
                <a16:creationId xmlns:a16="http://schemas.microsoft.com/office/drawing/2014/main" id="{9C889172-6583-4FA3-8056-19C425EDF8E0}"/>
              </a:ext>
            </a:extLst>
          </p:cNvPr>
          <p:cNvPicPr>
            <a:picLocks noChangeAspect="1"/>
          </p:cNvPicPr>
          <p:nvPr/>
        </p:nvPicPr>
        <p:blipFill>
          <a:blip r:embed="rId2"/>
          <a:stretch>
            <a:fillRect/>
          </a:stretch>
        </p:blipFill>
        <p:spPr>
          <a:xfrm>
            <a:off x="1349416" y="1741679"/>
            <a:ext cx="6546574" cy="3889685"/>
          </a:xfrm>
          <a:prstGeom prst="rect">
            <a:avLst/>
          </a:prstGeom>
        </p:spPr>
      </p:pic>
    </p:spTree>
    <p:extLst>
      <p:ext uri="{BB962C8B-B14F-4D97-AF65-F5344CB8AC3E}">
        <p14:creationId xmlns:p14="http://schemas.microsoft.com/office/powerpoint/2010/main" val="1433734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DE367-BA6D-4085-A3B8-521D205F7CB4}"/>
              </a:ext>
            </a:extLst>
          </p:cNvPr>
          <p:cNvSpPr>
            <a:spLocks noGrp="1"/>
          </p:cNvSpPr>
          <p:nvPr>
            <p:ph type="title"/>
          </p:nvPr>
        </p:nvSpPr>
        <p:spPr>
          <a:xfrm>
            <a:off x="-996949" y="762002"/>
            <a:ext cx="11137900" cy="5438775"/>
          </a:xfrm>
        </p:spPr>
        <p:txBody>
          <a:bodyPr/>
          <a:lstStyle/>
          <a:p>
            <a:r>
              <a:rPr lang="en-US" dirty="0"/>
              <a:t>Portfolio construction</a:t>
            </a:r>
            <a:endParaRPr lang="en-GB" dirty="0"/>
          </a:p>
        </p:txBody>
      </p:sp>
    </p:spTree>
    <p:extLst>
      <p:ext uri="{BB962C8B-B14F-4D97-AF65-F5344CB8AC3E}">
        <p14:creationId xmlns:p14="http://schemas.microsoft.com/office/powerpoint/2010/main" val="3430804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12063-9903-4EDB-97E6-E4D031F6A1EF}"/>
              </a:ext>
            </a:extLst>
          </p:cNvPr>
          <p:cNvSpPr>
            <a:spLocks noGrp="1"/>
          </p:cNvSpPr>
          <p:nvPr>
            <p:ph type="title"/>
          </p:nvPr>
        </p:nvSpPr>
        <p:spPr/>
        <p:txBody>
          <a:bodyPr/>
          <a:lstStyle/>
          <a:p>
            <a:r>
              <a:rPr lang="en-US" dirty="0"/>
              <a:t>global bonds have been hit hard</a:t>
            </a:r>
            <a:endParaRPr lang="de-CH" dirty="0"/>
          </a:p>
        </p:txBody>
      </p:sp>
      <p:sp>
        <p:nvSpPr>
          <p:cNvPr id="8" name="Slide Number Placeholder 7"/>
          <p:cNvSpPr>
            <a:spLocks noGrp="1"/>
          </p:cNvSpPr>
          <p:nvPr>
            <p:ph type="sldNum" sz="quarter" idx="4"/>
          </p:nvPr>
        </p:nvSpPr>
        <p:spPr/>
        <p:txBody>
          <a:bodyPr/>
          <a:lstStyle/>
          <a:p>
            <a:pPr fontAlgn="base">
              <a:spcBef>
                <a:spcPct val="0"/>
              </a:spcBef>
              <a:spcAft>
                <a:spcPct val="0"/>
              </a:spcAft>
              <a:buClr>
                <a:srgbClr val="001489"/>
              </a:buClr>
              <a:defRPr/>
            </a:pPr>
            <a:fld id="{0A6ABA92-B65E-42F5-BB28-73DA50746AED}" type="slidenum">
              <a:rPr lang="en-US">
                <a:solidFill>
                  <a:srgbClr val="000000"/>
                </a:solidFill>
                <a:latin typeface="Verlag Office"/>
              </a:rPr>
              <a:pPr fontAlgn="base">
                <a:spcBef>
                  <a:spcPct val="0"/>
                </a:spcBef>
                <a:spcAft>
                  <a:spcPct val="0"/>
                </a:spcAft>
                <a:buClr>
                  <a:srgbClr val="001489"/>
                </a:buClr>
                <a:defRPr/>
              </a:pPr>
              <a:t>15</a:t>
            </a:fld>
            <a:endParaRPr lang="en-US" dirty="0">
              <a:solidFill>
                <a:srgbClr val="000000"/>
              </a:solidFill>
              <a:latin typeface="Verlag Office"/>
            </a:endParaRPr>
          </a:p>
        </p:txBody>
      </p:sp>
      <p:sp>
        <p:nvSpPr>
          <p:cNvPr id="15" name="Text Placeholder 3">
            <a:extLst>
              <a:ext uri="{FF2B5EF4-FFF2-40B4-BE49-F238E27FC236}">
                <a16:creationId xmlns:a16="http://schemas.microsoft.com/office/drawing/2014/main" id="{CFF3C1BC-FB02-499F-8926-37EE53A3F8CF}"/>
              </a:ext>
            </a:extLst>
          </p:cNvPr>
          <p:cNvSpPr>
            <a:spLocks noGrp="1"/>
          </p:cNvSpPr>
          <p:nvPr>
            <p:ph type="body" sz="quarter" idx="18"/>
          </p:nvPr>
        </p:nvSpPr>
        <p:spPr>
          <a:xfrm>
            <a:off x="395288" y="5982790"/>
            <a:ext cx="8376309" cy="396875"/>
          </a:xfrm>
        </p:spPr>
        <p:txBody>
          <a:bodyPr/>
          <a:lstStyle/>
          <a:p>
            <a:r>
              <a:rPr lang="en-US" b="1" dirty="0"/>
              <a:t>Source: </a:t>
            </a:r>
            <a:r>
              <a:rPr lang="en-US" dirty="0"/>
              <a:t>Bloomberg Finance L.P., Julius Baer Research. Global Bond </a:t>
            </a:r>
            <a:r>
              <a:rPr lang="en-US" dirty="0">
                <a:solidFill>
                  <a:schemeClr val="tx1"/>
                </a:solidFill>
              </a:rPr>
              <a:t>index: </a:t>
            </a:r>
            <a:r>
              <a:rPr lang="it-IT" kern="1200" dirty="0">
                <a:solidFill>
                  <a:schemeClr val="tx1"/>
                </a:solidFill>
                <a:latin typeface="Verlag Office"/>
              </a:rPr>
              <a:t>Bloomberg Barclays aggregate global bond index (</a:t>
            </a:r>
            <a:r>
              <a:rPr lang="it-IT" kern="1200" dirty="0" err="1">
                <a:solidFill>
                  <a:schemeClr val="tx1"/>
                </a:solidFill>
                <a:latin typeface="Verlag Office"/>
              </a:rPr>
              <a:t>total</a:t>
            </a:r>
            <a:r>
              <a:rPr lang="it-IT" kern="1200" dirty="0">
                <a:solidFill>
                  <a:schemeClr val="tx1"/>
                </a:solidFill>
                <a:latin typeface="Verlag Office"/>
              </a:rPr>
              <a:t> </a:t>
            </a:r>
            <a:r>
              <a:rPr lang="it-IT" kern="1200" dirty="0" err="1">
                <a:solidFill>
                  <a:schemeClr val="tx1"/>
                </a:solidFill>
                <a:latin typeface="Verlag Office"/>
              </a:rPr>
              <a:t>return</a:t>
            </a:r>
            <a:r>
              <a:rPr lang="it-IT" kern="1200" dirty="0">
                <a:solidFill>
                  <a:schemeClr val="tx1"/>
                </a:solidFill>
                <a:latin typeface="Verlag Office"/>
              </a:rPr>
              <a:t>); </a:t>
            </a:r>
            <a:r>
              <a:rPr lang="en-US" dirty="0"/>
              <a:t>Past performance and performance forecasts are not reliable indicators of future results. The return may increase or decrease as a result of currency fluctuations.</a:t>
            </a:r>
          </a:p>
          <a:p>
            <a:endParaRPr lang="en-US" dirty="0"/>
          </a:p>
        </p:txBody>
      </p:sp>
      <p:graphicFrame>
        <p:nvGraphicFramePr>
          <p:cNvPr id="11" name="Chart 10">
            <a:extLst>
              <a:ext uri="{FF2B5EF4-FFF2-40B4-BE49-F238E27FC236}">
                <a16:creationId xmlns:a16="http://schemas.microsoft.com/office/drawing/2014/main" id="{5F4EA9F6-5358-4BDA-A49F-85D2034A1375}"/>
              </a:ext>
            </a:extLst>
          </p:cNvPr>
          <p:cNvGraphicFramePr>
            <a:graphicFrameLocks/>
          </p:cNvGraphicFramePr>
          <p:nvPr>
            <p:extLst>
              <p:ext uri="{D42A27DB-BD31-4B8C-83A1-F6EECF244321}">
                <p14:modId xmlns:p14="http://schemas.microsoft.com/office/powerpoint/2010/main" val="1595715536"/>
              </p:ext>
            </p:extLst>
          </p:nvPr>
        </p:nvGraphicFramePr>
        <p:xfrm>
          <a:off x="340303" y="1476375"/>
          <a:ext cx="7266997" cy="417195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
            <a:extLst>
              <a:ext uri="{FF2B5EF4-FFF2-40B4-BE49-F238E27FC236}">
                <a16:creationId xmlns:a16="http://schemas.microsoft.com/office/drawing/2014/main" id="{1B15CABA-9E8D-4073-87DE-26F6B09BDE18}"/>
              </a:ext>
            </a:extLst>
          </p:cNvPr>
          <p:cNvSpPr txBox="1"/>
          <p:nvPr/>
        </p:nvSpPr>
        <p:spPr bwMode="gray">
          <a:xfrm>
            <a:off x="3371729" y="2558461"/>
            <a:ext cx="2616343" cy="283006"/>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300"/>
              </a:spcBef>
              <a:buClr>
                <a:srgbClr val="000000"/>
              </a:buClr>
              <a:defRPr/>
            </a:pPr>
            <a:r>
              <a:rPr lang="it-IT" sz="1200" dirty="0">
                <a:solidFill>
                  <a:srgbClr val="001489"/>
                </a:solidFill>
                <a:latin typeface="Verlag Office"/>
              </a:rPr>
              <a:t>Global bond index</a:t>
            </a:r>
            <a:endParaRPr lang="de-CH" sz="1200" dirty="0" err="1">
              <a:solidFill>
                <a:srgbClr val="001489"/>
              </a:solidFill>
              <a:latin typeface="Verlag Office"/>
            </a:endParaRPr>
          </a:p>
        </p:txBody>
      </p:sp>
      <p:sp>
        <p:nvSpPr>
          <p:cNvPr id="7" name="Textplatzhalter 8">
            <a:extLst>
              <a:ext uri="{FF2B5EF4-FFF2-40B4-BE49-F238E27FC236}">
                <a16:creationId xmlns:a16="http://schemas.microsoft.com/office/drawing/2014/main" id="{16F7ED47-83B6-4154-8DBC-E0893CB42811}"/>
              </a:ext>
            </a:extLst>
          </p:cNvPr>
          <p:cNvSpPr>
            <a:spLocks noGrp="1"/>
          </p:cNvSpPr>
          <p:nvPr>
            <p:ph type="body" sz="quarter" idx="11"/>
          </p:nvPr>
        </p:nvSpPr>
        <p:spPr>
          <a:xfrm>
            <a:off x="2862262" y="838580"/>
            <a:ext cx="3419475" cy="360042"/>
          </a:xfrm>
        </p:spPr>
        <p:txBody>
          <a:bodyPr/>
          <a:lstStyle/>
          <a:p>
            <a:r>
              <a:rPr lang="en-US" sz="1600" dirty="0"/>
              <a:t>The perfect storm</a:t>
            </a:r>
          </a:p>
        </p:txBody>
      </p:sp>
      <p:sp>
        <p:nvSpPr>
          <p:cNvPr id="10" name="Oval 9">
            <a:extLst>
              <a:ext uri="{FF2B5EF4-FFF2-40B4-BE49-F238E27FC236}">
                <a16:creationId xmlns:a16="http://schemas.microsoft.com/office/drawing/2014/main" id="{01531D18-E29E-4908-805C-6BC149C97827}"/>
              </a:ext>
            </a:extLst>
          </p:cNvPr>
          <p:cNvSpPr/>
          <p:nvPr/>
        </p:nvSpPr>
        <p:spPr bwMode="gray">
          <a:xfrm>
            <a:off x="7141801" y="1387167"/>
            <a:ext cx="1620000" cy="1620000"/>
          </a:xfrm>
          <a:prstGeom prst="ellipse">
            <a:avLst/>
          </a:prstGeom>
          <a:solidFill>
            <a:srgbClr val="DFDDCB"/>
          </a:solidFill>
          <a:ln w="3175" cap="flat" cmpd="sng" algn="ctr">
            <a:noFill/>
            <a:prstDash val="solid"/>
            <a:round/>
            <a:headEnd type="none" w="med" len="med"/>
            <a:tailEnd type="none" w="med" len="med"/>
          </a:ln>
          <a:effectLst/>
        </p:spPr>
        <p:txBody>
          <a:bodyPr vert="horz" wrap="square" lIns="108000" tIns="180000" rIns="90000" bIns="46800" numCol="1" rtlCol="0" anchor="ctr" anchorCtr="0" compatLnSpc="1">
            <a:prstTxWarp prst="textNoShape">
              <a:avLst/>
            </a:prstTxWarp>
          </a:bodyPr>
          <a:lstStyle/>
          <a:p>
            <a:pPr algn="ctr">
              <a:lnSpc>
                <a:spcPct val="100000"/>
              </a:lnSpc>
            </a:pPr>
            <a:r>
              <a:rPr lang="en-GB" sz="1200" dirty="0">
                <a:effectLst/>
                <a:latin typeface="Verlag Office" pitchFamily="2" charset="0"/>
                <a:ea typeface="Calibri" panose="020F0502020204030204" pitchFamily="34" charset="0"/>
                <a:cs typeface="Times New Roman" panose="02020603050405020304" pitchFamily="18" charset="0"/>
              </a:rPr>
              <a:t>Investors need to be selective</a:t>
            </a:r>
            <a:endParaRPr lang="en-US" sz="1200" dirty="0">
              <a:latin typeface="+mn-lt"/>
            </a:endParaRPr>
          </a:p>
        </p:txBody>
      </p:sp>
    </p:spTree>
    <p:extLst>
      <p:ext uri="{BB962C8B-B14F-4D97-AF65-F5344CB8AC3E}">
        <p14:creationId xmlns:p14="http://schemas.microsoft.com/office/powerpoint/2010/main" val="1448661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85CB60ED-F8A7-4D9C-B2B7-800F9AAB1572}"/>
              </a:ext>
            </a:extLst>
          </p:cNvPr>
          <p:cNvGraphicFramePr>
            <a:graphicFrameLocks/>
          </p:cNvGraphicFramePr>
          <p:nvPr>
            <p:extLst>
              <p:ext uri="{D42A27DB-BD31-4B8C-83A1-F6EECF244321}">
                <p14:modId xmlns:p14="http://schemas.microsoft.com/office/powerpoint/2010/main" val="3147151799"/>
              </p:ext>
            </p:extLst>
          </p:nvPr>
        </p:nvGraphicFramePr>
        <p:xfrm>
          <a:off x="153194" y="1484313"/>
          <a:ext cx="8749506" cy="4135437"/>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7CDC9E7C-D8C1-4B2E-9BAE-095216F807A3}"/>
              </a:ext>
            </a:extLst>
          </p:cNvPr>
          <p:cNvCxnSpPr/>
          <p:nvPr/>
        </p:nvCxnSpPr>
        <p:spPr bwMode="gray">
          <a:xfrm>
            <a:off x="755924" y="3856935"/>
            <a:ext cx="7596000" cy="0"/>
          </a:xfrm>
          <a:prstGeom prst="line">
            <a:avLst/>
          </a:prstGeom>
          <a:solidFill>
            <a:schemeClr val="bg1"/>
          </a:solidFill>
          <a:ln w="22225" cap="flat" cmpd="sng" algn="ctr">
            <a:solidFill>
              <a:srgbClr val="B0AA7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el 1">
            <a:extLst>
              <a:ext uri="{FF2B5EF4-FFF2-40B4-BE49-F238E27FC236}">
                <a16:creationId xmlns:a16="http://schemas.microsoft.com/office/drawing/2014/main" id="{FCF4C03B-12E3-4C41-8F7F-C91C9F7DEA41}"/>
              </a:ext>
            </a:extLst>
          </p:cNvPr>
          <p:cNvSpPr>
            <a:spLocks noGrp="1"/>
          </p:cNvSpPr>
          <p:nvPr>
            <p:ph type="title"/>
          </p:nvPr>
        </p:nvSpPr>
        <p:spPr>
          <a:xfrm>
            <a:off x="-996950" y="343090"/>
            <a:ext cx="11137901" cy="360042"/>
          </a:xfrm>
        </p:spPr>
        <p:txBody>
          <a:bodyPr/>
          <a:lstStyle/>
          <a:p>
            <a:pPr marL="3175">
              <a:lnSpc>
                <a:spcPct val="110000"/>
              </a:lnSpc>
              <a:spcBef>
                <a:spcPts val="0"/>
              </a:spcBef>
              <a:spcAft>
                <a:spcPts val="0"/>
              </a:spcAft>
              <a:buClr>
                <a:srgbClr val="000000"/>
              </a:buClr>
              <a:defRPr/>
            </a:pPr>
            <a:r>
              <a:rPr lang="en-US" dirty="0"/>
              <a:t>Equities are at an attractive Entry point</a:t>
            </a:r>
            <a:br>
              <a:rPr lang="en-US" dirty="0"/>
            </a:br>
            <a:br>
              <a:rPr lang="en-US" sz="1200" cap="none" dirty="0">
                <a:solidFill>
                  <a:srgbClr val="000000"/>
                </a:solidFill>
                <a:latin typeface="Verlag Office"/>
                <a:ea typeface="+mn-ea"/>
                <a:cs typeface="+mn-cs"/>
              </a:rPr>
            </a:br>
            <a:endParaRPr lang="de-CH" dirty="0"/>
          </a:p>
        </p:txBody>
      </p:sp>
      <p:sp>
        <p:nvSpPr>
          <p:cNvPr id="16" name="Slide Number Placeholder 15"/>
          <p:cNvSpPr>
            <a:spLocks noGrp="1"/>
          </p:cNvSpPr>
          <p:nvPr>
            <p:ph type="sldNum" sz="quarter" idx="4"/>
          </p:nvPr>
        </p:nvSpPr>
        <p:spPr/>
        <p:txBody>
          <a:bodyPr/>
          <a:lstStyle/>
          <a:p>
            <a:pPr fontAlgn="base">
              <a:spcBef>
                <a:spcPct val="0"/>
              </a:spcBef>
              <a:spcAft>
                <a:spcPct val="0"/>
              </a:spcAft>
              <a:buClr>
                <a:srgbClr val="001489"/>
              </a:buClr>
              <a:defRPr/>
            </a:pPr>
            <a:fld id="{0A6ABA92-B65E-42F5-BB28-73DA50746AED}" type="slidenum">
              <a:rPr lang="en-US">
                <a:solidFill>
                  <a:srgbClr val="000000"/>
                </a:solidFill>
                <a:latin typeface="Verlag Office"/>
              </a:rPr>
              <a:pPr fontAlgn="base">
                <a:spcBef>
                  <a:spcPct val="0"/>
                </a:spcBef>
                <a:spcAft>
                  <a:spcPct val="0"/>
                </a:spcAft>
                <a:buClr>
                  <a:srgbClr val="001489"/>
                </a:buClr>
                <a:defRPr/>
              </a:pPr>
              <a:t>16</a:t>
            </a:fld>
            <a:endParaRPr lang="en-US" dirty="0">
              <a:solidFill>
                <a:srgbClr val="000000"/>
              </a:solidFill>
              <a:latin typeface="Verlag Office"/>
            </a:endParaRPr>
          </a:p>
        </p:txBody>
      </p:sp>
      <p:sp>
        <p:nvSpPr>
          <p:cNvPr id="17" name="Text Placeholder 3">
            <a:extLst>
              <a:ext uri="{FF2B5EF4-FFF2-40B4-BE49-F238E27FC236}">
                <a16:creationId xmlns:a16="http://schemas.microsoft.com/office/drawing/2014/main" id="{69F43AC0-4649-4730-9EF6-F8AA04D94525}"/>
              </a:ext>
            </a:extLst>
          </p:cNvPr>
          <p:cNvSpPr>
            <a:spLocks noGrp="1"/>
          </p:cNvSpPr>
          <p:nvPr>
            <p:ph type="body" sz="quarter" idx="18"/>
          </p:nvPr>
        </p:nvSpPr>
        <p:spPr>
          <a:xfrm>
            <a:off x="395288" y="5984877"/>
            <a:ext cx="7992712" cy="396875"/>
          </a:xfrm>
        </p:spPr>
        <p:txBody>
          <a:bodyPr/>
          <a:lstStyle/>
          <a:p>
            <a:r>
              <a:rPr lang="en-US" b="1" dirty="0"/>
              <a:t>Source</a:t>
            </a:r>
            <a:r>
              <a:rPr lang="en-US" dirty="0"/>
              <a:t>: Bloomberg Finance L.P., Julius Baer Research</a:t>
            </a:r>
            <a:br>
              <a:rPr lang="en-US" dirty="0"/>
            </a:br>
            <a:r>
              <a:rPr lang="en-US" dirty="0"/>
              <a:t>Past performance and performance forecasts are not reliable indicators of future results. The return may increase or decrease as a result of currency fluctuations.</a:t>
            </a:r>
          </a:p>
          <a:p>
            <a:endParaRPr lang="en-US" dirty="0"/>
          </a:p>
        </p:txBody>
      </p:sp>
      <p:sp>
        <p:nvSpPr>
          <p:cNvPr id="19" name="TextBox 1">
            <a:extLst>
              <a:ext uri="{FF2B5EF4-FFF2-40B4-BE49-F238E27FC236}">
                <a16:creationId xmlns:a16="http://schemas.microsoft.com/office/drawing/2014/main" id="{A1672A2B-EB52-492F-A03C-B35C9F0EE11E}"/>
              </a:ext>
            </a:extLst>
          </p:cNvPr>
          <p:cNvSpPr txBox="1"/>
          <p:nvPr/>
        </p:nvSpPr>
        <p:spPr bwMode="gray">
          <a:xfrm>
            <a:off x="7495054" y="3966204"/>
            <a:ext cx="836434" cy="224088"/>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spcBef>
                <a:spcPts val="300"/>
              </a:spcBef>
              <a:buClr>
                <a:schemeClr val="tx1"/>
              </a:buClr>
            </a:pPr>
            <a:r>
              <a:rPr lang="it-IT" sz="1200" dirty="0" err="1">
                <a:solidFill>
                  <a:srgbClr val="B0AA7E"/>
                </a:solidFill>
              </a:rPr>
              <a:t>Average</a:t>
            </a:r>
            <a:endParaRPr lang="de-CH" sz="1200" dirty="0" err="1">
              <a:solidFill>
                <a:srgbClr val="B0AA7E"/>
              </a:solidFill>
            </a:endParaRPr>
          </a:p>
        </p:txBody>
      </p:sp>
      <p:sp>
        <p:nvSpPr>
          <p:cNvPr id="20" name="TextBox 1">
            <a:extLst>
              <a:ext uri="{FF2B5EF4-FFF2-40B4-BE49-F238E27FC236}">
                <a16:creationId xmlns:a16="http://schemas.microsoft.com/office/drawing/2014/main" id="{601368F9-9B82-4BE4-B34E-C0E5BC852F95}"/>
              </a:ext>
            </a:extLst>
          </p:cNvPr>
          <p:cNvSpPr txBox="1"/>
          <p:nvPr/>
        </p:nvSpPr>
        <p:spPr bwMode="gray">
          <a:xfrm>
            <a:off x="3249453" y="2680920"/>
            <a:ext cx="2645094" cy="224089"/>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ts val="300"/>
              </a:spcBef>
              <a:buClr>
                <a:schemeClr val="tx1"/>
              </a:buClr>
            </a:pPr>
            <a:r>
              <a:rPr lang="it-IT" sz="1200" dirty="0" err="1">
                <a:solidFill>
                  <a:srgbClr val="001489"/>
                </a:solidFill>
              </a:rPr>
              <a:t>Developed</a:t>
            </a:r>
            <a:r>
              <a:rPr lang="it-IT" sz="1200" dirty="0">
                <a:solidFill>
                  <a:srgbClr val="001489"/>
                </a:solidFill>
              </a:rPr>
              <a:t> market equities</a:t>
            </a:r>
            <a:endParaRPr lang="de-CH" sz="1200" dirty="0" err="1">
              <a:solidFill>
                <a:srgbClr val="001489"/>
              </a:solidFill>
            </a:endParaRPr>
          </a:p>
        </p:txBody>
      </p:sp>
      <p:sp>
        <p:nvSpPr>
          <p:cNvPr id="9" name="Textplatzhalter 3">
            <a:extLst>
              <a:ext uri="{FF2B5EF4-FFF2-40B4-BE49-F238E27FC236}">
                <a16:creationId xmlns:a16="http://schemas.microsoft.com/office/drawing/2014/main" id="{1FEF3415-1532-4A0F-8F98-34CCE24D78C7}"/>
              </a:ext>
            </a:extLst>
          </p:cNvPr>
          <p:cNvSpPr>
            <a:spLocks noGrp="1"/>
          </p:cNvSpPr>
          <p:nvPr>
            <p:ph type="body" sz="quarter" idx="11"/>
          </p:nvPr>
        </p:nvSpPr>
        <p:spPr>
          <a:xfrm>
            <a:off x="692150" y="821917"/>
            <a:ext cx="7759700" cy="360042"/>
          </a:xfrm>
        </p:spPr>
        <p:txBody>
          <a:bodyPr/>
          <a:lstStyle/>
          <a:p>
            <a:r>
              <a:rPr lang="en-US" sz="1600" dirty="0"/>
              <a:t>Valuations are back at historical averages</a:t>
            </a:r>
            <a:endParaRPr lang="de-CH" sz="1600" dirty="0"/>
          </a:p>
        </p:txBody>
      </p:sp>
    </p:spTree>
    <p:extLst>
      <p:ext uri="{BB962C8B-B14F-4D97-AF65-F5344CB8AC3E}">
        <p14:creationId xmlns:p14="http://schemas.microsoft.com/office/powerpoint/2010/main" val="2673633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12063-9903-4EDB-97E6-E4D031F6A1EF}"/>
              </a:ext>
            </a:extLst>
          </p:cNvPr>
          <p:cNvSpPr>
            <a:spLocks noGrp="1"/>
          </p:cNvSpPr>
          <p:nvPr>
            <p:ph type="title"/>
          </p:nvPr>
        </p:nvSpPr>
        <p:spPr/>
        <p:txBody>
          <a:bodyPr/>
          <a:lstStyle/>
          <a:p>
            <a:r>
              <a:rPr lang="en-US" dirty="0"/>
              <a:t>commodities</a:t>
            </a:r>
            <a:endParaRPr lang="de-CH" dirty="0"/>
          </a:p>
        </p:txBody>
      </p:sp>
      <p:sp>
        <p:nvSpPr>
          <p:cNvPr id="8" name="Slide Number Placeholder 7"/>
          <p:cNvSpPr>
            <a:spLocks noGrp="1"/>
          </p:cNvSpPr>
          <p:nvPr>
            <p:ph type="sldNum" sz="quarter" idx="4"/>
          </p:nvPr>
        </p:nvSpPr>
        <p:spPr/>
        <p:txBody>
          <a:bodyPr/>
          <a:lstStyle/>
          <a:p>
            <a:pPr fontAlgn="base">
              <a:spcBef>
                <a:spcPct val="0"/>
              </a:spcBef>
              <a:spcAft>
                <a:spcPct val="0"/>
              </a:spcAft>
              <a:buClr>
                <a:srgbClr val="001489"/>
              </a:buClr>
              <a:defRPr/>
            </a:pPr>
            <a:fld id="{0A6ABA92-B65E-42F5-BB28-73DA50746AED}" type="slidenum">
              <a:rPr lang="en-US">
                <a:solidFill>
                  <a:srgbClr val="000000"/>
                </a:solidFill>
                <a:latin typeface="Verlag Office"/>
              </a:rPr>
              <a:pPr fontAlgn="base">
                <a:spcBef>
                  <a:spcPct val="0"/>
                </a:spcBef>
                <a:spcAft>
                  <a:spcPct val="0"/>
                </a:spcAft>
                <a:buClr>
                  <a:srgbClr val="001489"/>
                </a:buClr>
                <a:defRPr/>
              </a:pPr>
              <a:t>17</a:t>
            </a:fld>
            <a:endParaRPr lang="en-US" dirty="0">
              <a:solidFill>
                <a:srgbClr val="000000"/>
              </a:solidFill>
              <a:latin typeface="Verlag Office"/>
            </a:endParaRPr>
          </a:p>
        </p:txBody>
      </p:sp>
      <p:sp>
        <p:nvSpPr>
          <p:cNvPr id="9" name="Textplatzhalter 8">
            <a:extLst>
              <a:ext uri="{FF2B5EF4-FFF2-40B4-BE49-F238E27FC236}">
                <a16:creationId xmlns:a16="http://schemas.microsoft.com/office/drawing/2014/main" id="{86B1D166-D9BD-41AA-8168-480908A84E7E}"/>
              </a:ext>
            </a:extLst>
          </p:cNvPr>
          <p:cNvSpPr>
            <a:spLocks noGrp="1"/>
          </p:cNvSpPr>
          <p:nvPr>
            <p:ph type="body" sz="quarter" idx="11"/>
          </p:nvPr>
        </p:nvSpPr>
        <p:spPr/>
        <p:txBody>
          <a:bodyPr/>
          <a:lstStyle/>
          <a:p>
            <a:r>
              <a:rPr lang="en-US" sz="1600" dirty="0"/>
              <a:t>We might be past the shock’s peak</a:t>
            </a:r>
          </a:p>
        </p:txBody>
      </p:sp>
      <p:sp>
        <p:nvSpPr>
          <p:cNvPr id="15" name="Text Placeholder 3">
            <a:extLst>
              <a:ext uri="{FF2B5EF4-FFF2-40B4-BE49-F238E27FC236}">
                <a16:creationId xmlns:a16="http://schemas.microsoft.com/office/drawing/2014/main" id="{CFF3C1BC-FB02-499F-8926-37EE53A3F8CF}"/>
              </a:ext>
            </a:extLst>
          </p:cNvPr>
          <p:cNvSpPr>
            <a:spLocks noGrp="1"/>
          </p:cNvSpPr>
          <p:nvPr>
            <p:ph type="body" sz="quarter" idx="18"/>
          </p:nvPr>
        </p:nvSpPr>
        <p:spPr>
          <a:xfrm>
            <a:off x="395288" y="5984877"/>
            <a:ext cx="8353425" cy="396875"/>
          </a:xfrm>
        </p:spPr>
        <p:txBody>
          <a:bodyPr/>
          <a:lstStyle/>
          <a:p>
            <a:r>
              <a:rPr lang="en-US" b="1" dirty="0"/>
              <a:t>Source: </a:t>
            </a:r>
            <a:r>
              <a:rPr lang="en-US" dirty="0"/>
              <a:t>Bloomberg Finance L.P., Julius Baer Research. Commodity prices: Bloomberg Commodity Index, indexed to 2007–2015 range (in nominal terms).</a:t>
            </a:r>
            <a:br>
              <a:rPr lang="en-US" dirty="0"/>
            </a:br>
            <a:r>
              <a:rPr lang="en-US" dirty="0"/>
              <a:t>Past performance is not a reliable indicator of future results. The return may increase or decrease as a result of currency fluctuations. </a:t>
            </a:r>
          </a:p>
          <a:p>
            <a:endParaRPr lang="en-US" dirty="0"/>
          </a:p>
        </p:txBody>
      </p:sp>
      <p:graphicFrame>
        <p:nvGraphicFramePr>
          <p:cNvPr id="11" name="Chart 10">
            <a:extLst>
              <a:ext uri="{FF2B5EF4-FFF2-40B4-BE49-F238E27FC236}">
                <a16:creationId xmlns:a16="http://schemas.microsoft.com/office/drawing/2014/main" id="{1CE55076-6A80-4C38-AB22-50275FCAE574}"/>
              </a:ext>
            </a:extLst>
          </p:cNvPr>
          <p:cNvGraphicFramePr>
            <a:graphicFrameLocks/>
          </p:cNvGraphicFramePr>
          <p:nvPr>
            <p:extLst>
              <p:ext uri="{D42A27DB-BD31-4B8C-83A1-F6EECF244321}">
                <p14:modId xmlns:p14="http://schemas.microsoft.com/office/powerpoint/2010/main" val="3780859367"/>
              </p:ext>
            </p:extLst>
          </p:nvPr>
        </p:nvGraphicFramePr>
        <p:xfrm>
          <a:off x="395286" y="1423988"/>
          <a:ext cx="8353426" cy="392906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902BE0F-ED5D-4939-AE10-D4F422C7D664}"/>
              </a:ext>
            </a:extLst>
          </p:cNvPr>
          <p:cNvSpPr txBox="1"/>
          <p:nvPr/>
        </p:nvSpPr>
        <p:spPr bwMode="gray">
          <a:xfrm>
            <a:off x="4663144" y="2015863"/>
            <a:ext cx="1149292" cy="369116"/>
          </a:xfrm>
          <a:prstGeom prst="rect">
            <a:avLst/>
          </a:prstGeom>
          <a:noFill/>
        </p:spPr>
        <p:txBody>
          <a:bodyPr wrap="square" lIns="0" tIns="0" rIns="0" bIns="0" rtlCol="0">
            <a:noAutofit/>
          </a:bodyPr>
          <a:lstStyle/>
          <a:p>
            <a:pPr>
              <a:lnSpc>
                <a:spcPct val="100000"/>
              </a:lnSpc>
              <a:spcBef>
                <a:spcPts val="300"/>
              </a:spcBef>
              <a:buClr>
                <a:schemeClr val="tx1"/>
              </a:buClr>
            </a:pPr>
            <a:r>
              <a:rPr lang="it-IT" sz="1200" dirty="0" err="1"/>
              <a:t>Geopolitics</a:t>
            </a:r>
            <a:r>
              <a:rPr lang="it-IT" sz="1200" dirty="0"/>
              <a:t> / </a:t>
            </a:r>
            <a:r>
              <a:rPr lang="it-IT" sz="1200" dirty="0" err="1"/>
              <a:t>weather</a:t>
            </a:r>
            <a:r>
              <a:rPr lang="it-IT" sz="1200" dirty="0"/>
              <a:t> shock</a:t>
            </a:r>
            <a:endParaRPr lang="de-CH" sz="1200" dirty="0" err="1"/>
          </a:p>
        </p:txBody>
      </p:sp>
      <p:grpSp>
        <p:nvGrpSpPr>
          <p:cNvPr id="4" name="Group 3">
            <a:extLst>
              <a:ext uri="{FF2B5EF4-FFF2-40B4-BE49-F238E27FC236}">
                <a16:creationId xmlns:a16="http://schemas.microsoft.com/office/drawing/2014/main" id="{8F367CAA-B699-4002-9D11-B0E1C27894C0}"/>
              </a:ext>
            </a:extLst>
          </p:cNvPr>
          <p:cNvGrpSpPr/>
          <p:nvPr/>
        </p:nvGrpSpPr>
        <p:grpSpPr>
          <a:xfrm>
            <a:off x="4896987" y="2431166"/>
            <a:ext cx="184558" cy="269726"/>
            <a:chOff x="4887462" y="2630036"/>
            <a:chExt cx="184558" cy="269726"/>
          </a:xfrm>
        </p:grpSpPr>
        <p:cxnSp>
          <p:nvCxnSpPr>
            <p:cNvPr id="7" name="Straight Connector 6">
              <a:extLst>
                <a:ext uri="{FF2B5EF4-FFF2-40B4-BE49-F238E27FC236}">
                  <a16:creationId xmlns:a16="http://schemas.microsoft.com/office/drawing/2014/main" id="{4615337C-B022-4C05-A3F2-0403819A3932}"/>
                </a:ext>
              </a:extLst>
            </p:cNvPr>
            <p:cNvCxnSpPr/>
            <p:nvPr/>
          </p:nvCxnSpPr>
          <p:spPr bwMode="gray">
            <a:xfrm flipV="1">
              <a:off x="4887462" y="2630037"/>
              <a:ext cx="109057" cy="269725"/>
            </a:xfrm>
            <a:prstGeom prst="line">
              <a:avLst/>
            </a:prstGeom>
            <a:solidFill>
              <a:schemeClr val="bg1"/>
            </a:solidFill>
            <a:ln w="19050" cap="flat" cmpd="sng" algn="ctr">
              <a:solidFill>
                <a:srgbClr val="B0AA7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8CD6F3E9-F0A3-4AB7-9162-0485A516D5DB}"/>
                </a:ext>
              </a:extLst>
            </p:cNvPr>
            <p:cNvCxnSpPr/>
            <p:nvPr/>
          </p:nvCxnSpPr>
          <p:spPr bwMode="gray">
            <a:xfrm>
              <a:off x="4996519" y="2630036"/>
              <a:ext cx="75501" cy="211500"/>
            </a:xfrm>
            <a:prstGeom prst="straightConnector1">
              <a:avLst/>
            </a:prstGeom>
            <a:solidFill>
              <a:schemeClr val="bg1"/>
            </a:solidFill>
            <a:ln w="19050" cap="flat" cmpd="sng" algn="ctr">
              <a:solidFill>
                <a:srgbClr val="B0AA7E"/>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TextBox 18">
            <a:extLst>
              <a:ext uri="{FF2B5EF4-FFF2-40B4-BE49-F238E27FC236}">
                <a16:creationId xmlns:a16="http://schemas.microsoft.com/office/drawing/2014/main" id="{23513ABA-C932-4FA8-B0B7-2257B426BF45}"/>
              </a:ext>
            </a:extLst>
          </p:cNvPr>
          <p:cNvSpPr txBox="1"/>
          <p:nvPr/>
        </p:nvSpPr>
        <p:spPr bwMode="gray">
          <a:xfrm>
            <a:off x="7980804" y="2168408"/>
            <a:ext cx="1149292" cy="369116"/>
          </a:xfrm>
          <a:prstGeom prst="rect">
            <a:avLst/>
          </a:prstGeom>
          <a:noFill/>
        </p:spPr>
        <p:txBody>
          <a:bodyPr wrap="square" lIns="0" tIns="0" rIns="0" bIns="0" rtlCol="0">
            <a:noAutofit/>
          </a:bodyPr>
          <a:lstStyle/>
          <a:p>
            <a:pPr>
              <a:lnSpc>
                <a:spcPct val="100000"/>
              </a:lnSpc>
              <a:spcBef>
                <a:spcPts val="300"/>
              </a:spcBef>
              <a:buClr>
                <a:schemeClr val="tx1"/>
              </a:buClr>
            </a:pPr>
            <a:r>
              <a:rPr lang="it-IT" sz="1200" dirty="0"/>
              <a:t>War in </a:t>
            </a:r>
            <a:br>
              <a:rPr lang="it-IT" sz="1200" dirty="0"/>
            </a:br>
            <a:r>
              <a:rPr lang="it-IT" sz="1200" dirty="0"/>
              <a:t>Ukraine</a:t>
            </a:r>
            <a:endParaRPr lang="de-CH" sz="1200" dirty="0" err="1"/>
          </a:p>
        </p:txBody>
      </p:sp>
      <p:cxnSp>
        <p:nvCxnSpPr>
          <p:cNvPr id="21" name="Straight Connector 20">
            <a:extLst>
              <a:ext uri="{FF2B5EF4-FFF2-40B4-BE49-F238E27FC236}">
                <a16:creationId xmlns:a16="http://schemas.microsoft.com/office/drawing/2014/main" id="{AA0E6515-60CC-47FA-BD72-B882F8D9D611}"/>
              </a:ext>
            </a:extLst>
          </p:cNvPr>
          <p:cNvCxnSpPr>
            <a:cxnSpLocks/>
          </p:cNvCxnSpPr>
          <p:nvPr/>
        </p:nvCxnSpPr>
        <p:spPr bwMode="gray">
          <a:xfrm flipV="1">
            <a:off x="7639050" y="1720932"/>
            <a:ext cx="210713" cy="540800"/>
          </a:xfrm>
          <a:prstGeom prst="line">
            <a:avLst/>
          </a:prstGeom>
          <a:ln w="19050">
            <a:solidFill>
              <a:srgbClr val="B0AA7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1CD8C59-1ADD-4FA7-B3FF-0E31F3CF0263}"/>
              </a:ext>
            </a:extLst>
          </p:cNvPr>
          <p:cNvCxnSpPr>
            <a:cxnSpLocks/>
          </p:cNvCxnSpPr>
          <p:nvPr/>
        </p:nvCxnSpPr>
        <p:spPr bwMode="gray">
          <a:xfrm>
            <a:off x="7849763" y="1720931"/>
            <a:ext cx="131041" cy="345097"/>
          </a:xfrm>
          <a:prstGeom prst="straightConnector1">
            <a:avLst/>
          </a:prstGeom>
          <a:solidFill>
            <a:schemeClr val="bg1"/>
          </a:solidFill>
          <a:ln w="19050" cap="flat" cmpd="sng" algn="ctr">
            <a:solidFill>
              <a:srgbClr val="B0AA7E"/>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07268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12063-9903-4EDB-97E6-E4D031F6A1EF}"/>
              </a:ext>
            </a:extLst>
          </p:cNvPr>
          <p:cNvSpPr>
            <a:spLocks noGrp="1"/>
          </p:cNvSpPr>
          <p:nvPr>
            <p:ph type="title"/>
          </p:nvPr>
        </p:nvSpPr>
        <p:spPr/>
        <p:txBody>
          <a:bodyPr/>
          <a:lstStyle/>
          <a:p>
            <a:r>
              <a:rPr lang="en-US" dirty="0" err="1"/>
              <a:t>sTrong</a:t>
            </a:r>
            <a:r>
              <a:rPr lang="en-US" dirty="0"/>
              <a:t> USD </a:t>
            </a:r>
            <a:endParaRPr lang="de-CH" dirty="0"/>
          </a:p>
        </p:txBody>
      </p:sp>
      <p:sp>
        <p:nvSpPr>
          <p:cNvPr id="8" name="Slide Number Placeholder 7"/>
          <p:cNvSpPr>
            <a:spLocks noGrp="1"/>
          </p:cNvSpPr>
          <p:nvPr>
            <p:ph type="sldNum" sz="quarter" idx="4"/>
          </p:nvPr>
        </p:nvSpPr>
        <p:spPr/>
        <p:txBody>
          <a:bodyPr/>
          <a:lstStyle/>
          <a:p>
            <a:pPr fontAlgn="base">
              <a:spcBef>
                <a:spcPct val="0"/>
              </a:spcBef>
              <a:spcAft>
                <a:spcPct val="0"/>
              </a:spcAft>
              <a:buClr>
                <a:srgbClr val="001489"/>
              </a:buClr>
              <a:defRPr/>
            </a:pPr>
            <a:fld id="{0A6ABA92-B65E-42F5-BB28-73DA50746AED}" type="slidenum">
              <a:rPr lang="en-US">
                <a:solidFill>
                  <a:srgbClr val="000000"/>
                </a:solidFill>
                <a:latin typeface="Verlag Office"/>
              </a:rPr>
              <a:pPr fontAlgn="base">
                <a:spcBef>
                  <a:spcPct val="0"/>
                </a:spcBef>
                <a:spcAft>
                  <a:spcPct val="0"/>
                </a:spcAft>
                <a:buClr>
                  <a:srgbClr val="001489"/>
                </a:buClr>
                <a:defRPr/>
              </a:pPr>
              <a:t>18</a:t>
            </a:fld>
            <a:endParaRPr lang="en-US" dirty="0">
              <a:solidFill>
                <a:srgbClr val="000000"/>
              </a:solidFill>
              <a:latin typeface="Verlag Office"/>
            </a:endParaRPr>
          </a:p>
        </p:txBody>
      </p:sp>
      <p:sp>
        <p:nvSpPr>
          <p:cNvPr id="9" name="Textplatzhalter 8">
            <a:extLst>
              <a:ext uri="{FF2B5EF4-FFF2-40B4-BE49-F238E27FC236}">
                <a16:creationId xmlns:a16="http://schemas.microsoft.com/office/drawing/2014/main" id="{86B1D166-D9BD-41AA-8168-480908A84E7E}"/>
              </a:ext>
            </a:extLst>
          </p:cNvPr>
          <p:cNvSpPr>
            <a:spLocks noGrp="1"/>
          </p:cNvSpPr>
          <p:nvPr>
            <p:ph type="body" sz="quarter" idx="11"/>
          </p:nvPr>
        </p:nvSpPr>
        <p:spPr/>
        <p:txBody>
          <a:bodyPr/>
          <a:lstStyle/>
          <a:p>
            <a:r>
              <a:rPr lang="en-US" sz="1600" dirty="0"/>
              <a:t>Impacted by safe-haven status and rates </a:t>
            </a:r>
          </a:p>
        </p:txBody>
      </p:sp>
      <p:sp>
        <p:nvSpPr>
          <p:cNvPr id="15" name="Text Placeholder 3">
            <a:extLst>
              <a:ext uri="{FF2B5EF4-FFF2-40B4-BE49-F238E27FC236}">
                <a16:creationId xmlns:a16="http://schemas.microsoft.com/office/drawing/2014/main" id="{CFF3C1BC-FB02-499F-8926-37EE53A3F8CF}"/>
              </a:ext>
            </a:extLst>
          </p:cNvPr>
          <p:cNvSpPr>
            <a:spLocks noGrp="1"/>
          </p:cNvSpPr>
          <p:nvPr>
            <p:ph type="body" sz="quarter" idx="18"/>
          </p:nvPr>
        </p:nvSpPr>
        <p:spPr>
          <a:xfrm>
            <a:off x="395288" y="5984877"/>
            <a:ext cx="8353425" cy="396875"/>
          </a:xfrm>
        </p:spPr>
        <p:txBody>
          <a:bodyPr/>
          <a:lstStyle/>
          <a:p>
            <a:r>
              <a:rPr lang="en-US" b="1" dirty="0"/>
              <a:t>Source: </a:t>
            </a:r>
            <a:r>
              <a:rPr lang="en-US" dirty="0"/>
              <a:t>Bloomberg Finance L.P., Julius Baer Research; * US-dollar trade-weighted index</a:t>
            </a:r>
            <a:br>
              <a:rPr lang="en-US" dirty="0"/>
            </a:br>
            <a:r>
              <a:rPr lang="en-US" dirty="0"/>
              <a:t>Past performance and performance forecasts are not reliable indicators of future results. The return may increase or decrease as a result of currency fluctuations. </a:t>
            </a:r>
          </a:p>
          <a:p>
            <a:endParaRPr lang="en-US" dirty="0"/>
          </a:p>
        </p:txBody>
      </p:sp>
      <p:graphicFrame>
        <p:nvGraphicFramePr>
          <p:cNvPr id="10" name="Chart 9">
            <a:extLst>
              <a:ext uri="{FF2B5EF4-FFF2-40B4-BE49-F238E27FC236}">
                <a16:creationId xmlns:a16="http://schemas.microsoft.com/office/drawing/2014/main" id="{F933BC43-2432-4D73-A944-1672AB9C2444}"/>
              </a:ext>
            </a:extLst>
          </p:cNvPr>
          <p:cNvGraphicFramePr>
            <a:graphicFrameLocks/>
          </p:cNvGraphicFramePr>
          <p:nvPr>
            <p:extLst>
              <p:ext uri="{D42A27DB-BD31-4B8C-83A1-F6EECF244321}">
                <p14:modId xmlns:p14="http://schemas.microsoft.com/office/powerpoint/2010/main" val="1581035048"/>
              </p:ext>
            </p:extLst>
          </p:nvPr>
        </p:nvGraphicFramePr>
        <p:xfrm>
          <a:off x="295276" y="1484313"/>
          <a:ext cx="8453436" cy="420211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
            <a:extLst>
              <a:ext uri="{FF2B5EF4-FFF2-40B4-BE49-F238E27FC236}">
                <a16:creationId xmlns:a16="http://schemas.microsoft.com/office/drawing/2014/main" id="{1B15CABA-9E8D-4073-87DE-26F6B09BDE18}"/>
              </a:ext>
            </a:extLst>
          </p:cNvPr>
          <p:cNvSpPr txBox="1"/>
          <p:nvPr/>
        </p:nvSpPr>
        <p:spPr bwMode="gray">
          <a:xfrm>
            <a:off x="395288" y="1480411"/>
            <a:ext cx="2606919" cy="257232"/>
          </a:xfrm>
          <a:prstGeom prst="rect">
            <a:avLst/>
          </a:prstGeom>
          <a:solidFill>
            <a:schemeClr val="bg1"/>
          </a:solid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300"/>
              </a:spcBef>
              <a:buClr>
                <a:schemeClr val="tx1"/>
              </a:buClr>
            </a:pPr>
            <a:r>
              <a:rPr lang="it-IT" sz="1200" dirty="0" err="1"/>
              <a:t>US</a:t>
            </a:r>
            <a:r>
              <a:rPr lang="it-IT" sz="1200" dirty="0"/>
              <a:t> </a:t>
            </a:r>
            <a:r>
              <a:rPr lang="it-IT" sz="1200" dirty="0" err="1"/>
              <a:t>dollar</a:t>
            </a:r>
            <a:r>
              <a:rPr lang="it-IT" sz="1200" dirty="0"/>
              <a:t> index *</a:t>
            </a:r>
            <a:endParaRPr lang="de-CH" sz="1200" dirty="0" err="1"/>
          </a:p>
        </p:txBody>
      </p:sp>
    </p:spTree>
    <p:extLst>
      <p:ext uri="{BB962C8B-B14F-4D97-AF65-F5344CB8AC3E}">
        <p14:creationId xmlns:p14="http://schemas.microsoft.com/office/powerpoint/2010/main" val="4184414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12063-9903-4EDB-97E6-E4D031F6A1EF}"/>
              </a:ext>
            </a:extLst>
          </p:cNvPr>
          <p:cNvSpPr>
            <a:spLocks noGrp="1"/>
          </p:cNvSpPr>
          <p:nvPr>
            <p:ph type="title"/>
          </p:nvPr>
        </p:nvSpPr>
        <p:spPr/>
        <p:txBody>
          <a:bodyPr/>
          <a:lstStyle/>
          <a:p>
            <a:r>
              <a:rPr lang="en-US" dirty="0"/>
              <a:t>Strategic asset allocation</a:t>
            </a:r>
            <a:endParaRPr lang="de-CH" dirty="0"/>
          </a:p>
        </p:txBody>
      </p:sp>
      <p:sp>
        <p:nvSpPr>
          <p:cNvPr id="8" name="Slide Number Placeholder 7"/>
          <p:cNvSpPr>
            <a:spLocks noGrp="1"/>
          </p:cNvSpPr>
          <p:nvPr>
            <p:ph type="sldNum" sz="quarter" idx="4"/>
          </p:nvPr>
        </p:nvSpPr>
        <p:spPr/>
        <p:txBody>
          <a:bodyPr/>
          <a:lstStyle/>
          <a:p>
            <a:pPr fontAlgn="base">
              <a:spcBef>
                <a:spcPct val="0"/>
              </a:spcBef>
              <a:spcAft>
                <a:spcPct val="0"/>
              </a:spcAft>
              <a:buClr>
                <a:srgbClr val="001489"/>
              </a:buClr>
              <a:defRPr/>
            </a:pPr>
            <a:fld id="{0A6ABA92-B65E-42F5-BB28-73DA50746AED}" type="slidenum">
              <a:rPr lang="en-US">
                <a:solidFill>
                  <a:srgbClr val="000000"/>
                </a:solidFill>
                <a:latin typeface="Verlag Office"/>
              </a:rPr>
              <a:pPr fontAlgn="base">
                <a:spcBef>
                  <a:spcPct val="0"/>
                </a:spcBef>
                <a:spcAft>
                  <a:spcPct val="0"/>
                </a:spcAft>
                <a:buClr>
                  <a:srgbClr val="001489"/>
                </a:buClr>
                <a:defRPr/>
              </a:pPr>
              <a:t>19</a:t>
            </a:fld>
            <a:endParaRPr lang="en-US" dirty="0">
              <a:solidFill>
                <a:srgbClr val="000000"/>
              </a:solidFill>
              <a:latin typeface="Verlag Office"/>
            </a:endParaRPr>
          </a:p>
        </p:txBody>
      </p:sp>
      <p:sp>
        <p:nvSpPr>
          <p:cNvPr id="15" name="Text Placeholder 3">
            <a:extLst>
              <a:ext uri="{FF2B5EF4-FFF2-40B4-BE49-F238E27FC236}">
                <a16:creationId xmlns:a16="http://schemas.microsoft.com/office/drawing/2014/main" id="{CFF3C1BC-FB02-499F-8926-37EE53A3F8CF}"/>
              </a:ext>
            </a:extLst>
          </p:cNvPr>
          <p:cNvSpPr>
            <a:spLocks noGrp="1"/>
          </p:cNvSpPr>
          <p:nvPr>
            <p:ph type="body" sz="quarter" idx="18"/>
          </p:nvPr>
        </p:nvSpPr>
        <p:spPr>
          <a:xfrm>
            <a:off x="395288" y="6216271"/>
            <a:ext cx="8376309" cy="163394"/>
          </a:xfrm>
        </p:spPr>
        <p:txBody>
          <a:bodyPr/>
          <a:lstStyle/>
          <a:p>
            <a:r>
              <a:rPr lang="en-US" b="1" dirty="0"/>
              <a:t>Source: </a:t>
            </a:r>
            <a:r>
              <a:rPr lang="en-US" dirty="0"/>
              <a:t>Julius Baer</a:t>
            </a:r>
          </a:p>
        </p:txBody>
      </p:sp>
      <p:sp>
        <p:nvSpPr>
          <p:cNvPr id="7" name="Textplatzhalter 8">
            <a:extLst>
              <a:ext uri="{FF2B5EF4-FFF2-40B4-BE49-F238E27FC236}">
                <a16:creationId xmlns:a16="http://schemas.microsoft.com/office/drawing/2014/main" id="{16F7ED47-83B6-4154-8DBC-E0893CB42811}"/>
              </a:ext>
            </a:extLst>
          </p:cNvPr>
          <p:cNvSpPr>
            <a:spLocks noGrp="1"/>
          </p:cNvSpPr>
          <p:nvPr>
            <p:ph type="body" sz="quarter" idx="11"/>
          </p:nvPr>
        </p:nvSpPr>
        <p:spPr>
          <a:xfrm>
            <a:off x="2862262" y="838580"/>
            <a:ext cx="3419475" cy="360042"/>
          </a:xfrm>
        </p:spPr>
        <p:txBody>
          <a:bodyPr/>
          <a:lstStyle/>
          <a:p>
            <a:r>
              <a:rPr lang="en-US" sz="1600" dirty="0">
                <a:solidFill>
                  <a:srgbClr val="001489"/>
                </a:solidFill>
              </a:rPr>
              <a:t>Dynamic Weightings</a:t>
            </a:r>
          </a:p>
        </p:txBody>
      </p:sp>
      <p:pic>
        <p:nvPicPr>
          <p:cNvPr id="4" name="Picture 3">
            <a:extLst>
              <a:ext uri="{FF2B5EF4-FFF2-40B4-BE49-F238E27FC236}">
                <a16:creationId xmlns:a16="http://schemas.microsoft.com/office/drawing/2014/main" id="{C0146275-68FE-4327-8D2F-0CDA25AE3ACA}"/>
              </a:ext>
            </a:extLst>
          </p:cNvPr>
          <p:cNvPicPr>
            <a:picLocks noChangeAspect="1"/>
          </p:cNvPicPr>
          <p:nvPr/>
        </p:nvPicPr>
        <p:blipFill>
          <a:blip r:embed="rId3"/>
          <a:stretch>
            <a:fillRect/>
          </a:stretch>
        </p:blipFill>
        <p:spPr>
          <a:xfrm>
            <a:off x="1339706" y="1281574"/>
            <a:ext cx="6183649" cy="4871658"/>
          </a:xfrm>
          <a:prstGeom prst="rect">
            <a:avLst/>
          </a:prstGeom>
        </p:spPr>
      </p:pic>
    </p:spTree>
    <p:extLst>
      <p:ext uri="{BB962C8B-B14F-4D97-AF65-F5344CB8AC3E}">
        <p14:creationId xmlns:p14="http://schemas.microsoft.com/office/powerpoint/2010/main" val="2614196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E0233FD-A291-48EB-A63E-0F774C9C2583}"/>
              </a:ext>
            </a:extLst>
          </p:cNvPr>
          <p:cNvSpPr>
            <a:spLocks noGrp="1"/>
          </p:cNvSpPr>
          <p:nvPr>
            <p:ph type="sldNum" sz="quarter" idx="12"/>
          </p:nvPr>
        </p:nvSpPr>
        <p:spPr/>
        <p:txBody>
          <a:bodyPr/>
          <a:lstStyle/>
          <a:p>
            <a:pPr>
              <a:defRPr/>
            </a:pPr>
            <a:fld id="{0A6ABA92-B65E-42F5-BB28-73DA50746AED}" type="slidenum">
              <a:rPr lang="en-GB">
                <a:solidFill>
                  <a:srgbClr val="000000"/>
                </a:solidFill>
                <a:latin typeface="Verlag Office"/>
              </a:rPr>
              <a:pPr>
                <a:defRPr/>
              </a:pPr>
              <a:t>2</a:t>
            </a:fld>
            <a:endParaRPr lang="en-GB" dirty="0">
              <a:solidFill>
                <a:srgbClr val="000000"/>
              </a:solidFill>
              <a:latin typeface="Verlag Office"/>
            </a:endParaRPr>
          </a:p>
        </p:txBody>
      </p:sp>
      <p:graphicFrame>
        <p:nvGraphicFramePr>
          <p:cNvPr id="8" name="Tabelle 8">
            <a:extLst>
              <a:ext uri="{FF2B5EF4-FFF2-40B4-BE49-F238E27FC236}">
                <a16:creationId xmlns:a16="http://schemas.microsoft.com/office/drawing/2014/main" id="{B8DD71E4-E175-4F1E-A9CA-3AD9FC2267D3}"/>
              </a:ext>
            </a:extLst>
          </p:cNvPr>
          <p:cNvGraphicFramePr>
            <a:graphicFrameLocks noGrp="1"/>
          </p:cNvGraphicFramePr>
          <p:nvPr>
            <p:extLst>
              <p:ext uri="{D42A27DB-BD31-4B8C-83A1-F6EECF244321}">
                <p14:modId xmlns:p14="http://schemas.microsoft.com/office/powerpoint/2010/main" val="2942063234"/>
              </p:ext>
            </p:extLst>
          </p:nvPr>
        </p:nvGraphicFramePr>
        <p:xfrm>
          <a:off x="1150938" y="1812968"/>
          <a:ext cx="6842125" cy="2026830"/>
        </p:xfrm>
        <a:graphic>
          <a:graphicData uri="http://schemas.openxmlformats.org/drawingml/2006/table">
            <a:tbl>
              <a:tblPr firstRow="1" bandRow="1">
                <a:tableStyleId>{2D5ABB26-0587-4C30-8999-92F81FD0307C}</a:tableStyleId>
              </a:tblPr>
              <a:tblGrid>
                <a:gridCol w="5921375">
                  <a:extLst>
                    <a:ext uri="{9D8B030D-6E8A-4147-A177-3AD203B41FA5}">
                      <a16:colId xmlns:a16="http://schemas.microsoft.com/office/drawing/2014/main" val="3145837521"/>
                    </a:ext>
                  </a:extLst>
                </a:gridCol>
                <a:gridCol w="920750">
                  <a:extLst>
                    <a:ext uri="{9D8B030D-6E8A-4147-A177-3AD203B41FA5}">
                      <a16:colId xmlns:a16="http://schemas.microsoft.com/office/drawing/2014/main" val="3426239496"/>
                    </a:ext>
                  </a:extLst>
                </a:gridCol>
              </a:tblGrid>
              <a:tr h="672824">
                <a:tc>
                  <a:txBody>
                    <a:bodyPr/>
                    <a:lstStyle/>
                    <a:p>
                      <a:pPr>
                        <a:lnSpc>
                          <a:spcPct val="100000"/>
                        </a:lnSpc>
                      </a:pPr>
                      <a:r>
                        <a:rPr lang="en-US" sz="1500" cap="all" baseline="0" dirty="0">
                          <a:solidFill>
                            <a:srgbClr val="001489"/>
                          </a:solidFill>
                        </a:rPr>
                        <a:t>The Big Picture</a:t>
                      </a:r>
                      <a:endParaRPr lang="en-GB" sz="1500" cap="all" baseline="0" dirty="0">
                        <a:solidFill>
                          <a:srgbClr val="FF0000"/>
                        </a:solidFill>
                      </a:endParaRPr>
                    </a:p>
                  </a:txBody>
                  <a:tcPr marL="0" marR="0" marT="126000" marB="144000" anchor="ctr">
                    <a:lnT w="9525" cap="flat" cmpd="sng" algn="ctr">
                      <a:solidFill>
                        <a:srgbClr val="001489"/>
                      </a:solidFill>
                      <a:prstDash val="solid"/>
                      <a:round/>
                      <a:headEnd type="none" w="med" len="med"/>
                      <a:tailEnd type="none" w="med" len="med"/>
                    </a:lnT>
                    <a:lnB w="9525" cap="flat" cmpd="sng" algn="ctr">
                      <a:solidFill>
                        <a:srgbClr val="001489"/>
                      </a:solidFill>
                      <a:prstDash val="solid"/>
                      <a:round/>
                      <a:headEnd type="none" w="med" len="med"/>
                      <a:tailEnd type="none" w="med" len="med"/>
                    </a:lnB>
                  </a:tcPr>
                </a:tc>
                <a:tc>
                  <a:txBody>
                    <a:bodyPr/>
                    <a:lstStyle/>
                    <a:p>
                      <a:pPr algn="r">
                        <a:lnSpc>
                          <a:spcPct val="100000"/>
                        </a:lnSpc>
                      </a:pPr>
                      <a:r>
                        <a:rPr lang="en-GB" sz="1500" dirty="0">
                          <a:solidFill>
                            <a:srgbClr val="001489"/>
                          </a:solidFill>
                        </a:rPr>
                        <a:t>3</a:t>
                      </a:r>
                    </a:p>
                  </a:txBody>
                  <a:tcPr marL="0" marR="0" marT="126000" marB="144000" anchor="ctr">
                    <a:lnT w="9525" cap="flat" cmpd="sng" algn="ctr">
                      <a:solidFill>
                        <a:srgbClr val="001489"/>
                      </a:solidFill>
                      <a:prstDash val="solid"/>
                      <a:round/>
                      <a:headEnd type="none" w="med" len="med"/>
                      <a:tailEnd type="none" w="med" len="med"/>
                    </a:lnT>
                    <a:lnB w="9525" cap="flat" cmpd="sng" algn="ctr">
                      <a:solidFill>
                        <a:srgbClr val="001489"/>
                      </a:solidFill>
                      <a:prstDash val="solid"/>
                      <a:round/>
                      <a:headEnd type="none" w="med" len="med"/>
                      <a:tailEnd type="none" w="med" len="med"/>
                    </a:lnB>
                  </a:tcPr>
                </a:tc>
                <a:extLst>
                  <a:ext uri="{0D108BD9-81ED-4DB2-BD59-A6C34878D82A}">
                    <a16:rowId xmlns:a16="http://schemas.microsoft.com/office/drawing/2014/main" val="4043337733"/>
                  </a:ext>
                </a:extLst>
              </a:tr>
              <a:tr h="677003">
                <a:tc>
                  <a:txBody>
                    <a:bodyPr/>
                    <a:lstStyle/>
                    <a:p>
                      <a:pPr marL="0" marR="0" lvl="0" indent="0" algn="l" defTabSz="914400" rtl="0" eaLnBrk="1" fontAlgn="auto" latinLnBrk="0" hangingPunct="1">
                        <a:lnSpc>
                          <a:spcPts val="2100"/>
                        </a:lnSpc>
                        <a:spcBef>
                          <a:spcPts val="0"/>
                        </a:spcBef>
                        <a:spcAft>
                          <a:spcPts val="0"/>
                        </a:spcAft>
                        <a:buClrTx/>
                        <a:buSzTx/>
                        <a:buFont typeface="Arial" panose="020B0604020202020204" pitchFamily="34" charset="0"/>
                        <a:buNone/>
                        <a:tabLst/>
                        <a:defRPr/>
                      </a:pPr>
                      <a:r>
                        <a:rPr lang="en-US" sz="1500" cap="all" baseline="0" dirty="0">
                          <a:solidFill>
                            <a:srgbClr val="001489"/>
                          </a:solidFill>
                        </a:rPr>
                        <a:t>Latin america</a:t>
                      </a:r>
                      <a:endParaRPr lang="en-GB" sz="1500" cap="all" baseline="0" dirty="0">
                        <a:solidFill>
                          <a:srgbClr val="001489"/>
                        </a:solidFill>
                      </a:endParaRPr>
                    </a:p>
                  </a:txBody>
                  <a:tcPr marL="0" marR="0" marT="126000" marB="144000" anchor="ctr">
                    <a:lnT w="9525" cap="flat" cmpd="sng" algn="ctr">
                      <a:solidFill>
                        <a:srgbClr val="001489"/>
                      </a:solidFill>
                      <a:prstDash val="solid"/>
                      <a:round/>
                      <a:headEnd type="none" w="med" len="med"/>
                      <a:tailEnd type="none" w="med" len="med"/>
                    </a:lnT>
                    <a:lnB w="9525" cap="flat" cmpd="sng" algn="ctr">
                      <a:solidFill>
                        <a:srgbClr val="001489"/>
                      </a:solidFill>
                      <a:prstDash val="solid"/>
                      <a:round/>
                      <a:headEnd type="none" w="med" len="med"/>
                      <a:tailEnd type="none" w="med" len="med"/>
                    </a:lnB>
                  </a:tcPr>
                </a:tc>
                <a:tc>
                  <a:txBody>
                    <a:bodyPr/>
                    <a:lstStyle/>
                    <a:p>
                      <a:pPr algn="r">
                        <a:lnSpc>
                          <a:spcPts val="2100"/>
                        </a:lnSpc>
                      </a:pPr>
                      <a:r>
                        <a:rPr lang="en-GB" sz="1500" dirty="0">
                          <a:solidFill>
                            <a:srgbClr val="001489"/>
                          </a:solidFill>
                        </a:rPr>
                        <a:t>9</a:t>
                      </a:r>
                    </a:p>
                  </a:txBody>
                  <a:tcPr marL="0" marR="0" marT="126000" marB="144000" anchor="ctr">
                    <a:lnT w="9525" cap="flat" cmpd="sng" algn="ctr">
                      <a:solidFill>
                        <a:srgbClr val="001489"/>
                      </a:solidFill>
                      <a:prstDash val="solid"/>
                      <a:round/>
                      <a:headEnd type="none" w="med" len="med"/>
                      <a:tailEnd type="none" w="med" len="med"/>
                    </a:lnT>
                    <a:lnB w="9525" cap="flat" cmpd="sng" algn="ctr">
                      <a:solidFill>
                        <a:srgbClr val="001489"/>
                      </a:solidFill>
                      <a:prstDash val="solid"/>
                      <a:round/>
                      <a:headEnd type="none" w="med" len="med"/>
                      <a:tailEnd type="none" w="med" len="med"/>
                    </a:lnB>
                  </a:tcPr>
                </a:tc>
                <a:extLst>
                  <a:ext uri="{0D108BD9-81ED-4DB2-BD59-A6C34878D82A}">
                    <a16:rowId xmlns:a16="http://schemas.microsoft.com/office/drawing/2014/main" val="1039164978"/>
                  </a:ext>
                </a:extLst>
              </a:tr>
              <a:tr h="677003">
                <a:tc>
                  <a:txBody>
                    <a:bodyPr/>
                    <a:lstStyle/>
                    <a:p>
                      <a:pPr marL="0" marR="0" lvl="0" indent="0" algn="l" defTabSz="914400" rtl="0" eaLnBrk="1" fontAlgn="auto" latinLnBrk="0" hangingPunct="1">
                        <a:lnSpc>
                          <a:spcPts val="2100"/>
                        </a:lnSpc>
                        <a:spcBef>
                          <a:spcPts val="0"/>
                        </a:spcBef>
                        <a:spcAft>
                          <a:spcPts val="0"/>
                        </a:spcAft>
                        <a:buClrTx/>
                        <a:buSzTx/>
                        <a:buFont typeface="Arial" panose="020B0604020202020204" pitchFamily="34" charset="0"/>
                        <a:buNone/>
                        <a:tabLst/>
                        <a:defRPr/>
                      </a:pPr>
                      <a:r>
                        <a:rPr lang="en-US" sz="1500" cap="all" baseline="0" dirty="0">
                          <a:solidFill>
                            <a:srgbClr val="001489"/>
                          </a:solidFill>
                        </a:rPr>
                        <a:t>Portfolio construction</a:t>
                      </a:r>
                      <a:endParaRPr lang="en-GB" sz="1500" cap="all" baseline="0" dirty="0">
                        <a:solidFill>
                          <a:srgbClr val="001489"/>
                        </a:solidFill>
                      </a:endParaRPr>
                    </a:p>
                  </a:txBody>
                  <a:tcPr marL="0" marR="0" marT="126000" marB="144000" anchor="ctr">
                    <a:lnT w="9525" cap="flat" cmpd="sng" algn="ctr">
                      <a:solidFill>
                        <a:srgbClr val="001489"/>
                      </a:solidFill>
                      <a:prstDash val="solid"/>
                      <a:round/>
                      <a:headEnd type="none" w="med" len="med"/>
                      <a:tailEnd type="none" w="med" len="med"/>
                    </a:lnT>
                    <a:lnB w="9525" cap="flat" cmpd="sng" algn="ctr">
                      <a:solidFill>
                        <a:srgbClr val="001489"/>
                      </a:solidFill>
                      <a:prstDash val="solid"/>
                      <a:round/>
                      <a:headEnd type="none" w="med" len="med"/>
                      <a:tailEnd type="none" w="med" len="med"/>
                    </a:lnB>
                  </a:tcPr>
                </a:tc>
                <a:tc>
                  <a:txBody>
                    <a:bodyPr/>
                    <a:lstStyle/>
                    <a:p>
                      <a:pPr algn="r">
                        <a:lnSpc>
                          <a:spcPts val="2100"/>
                        </a:lnSpc>
                      </a:pPr>
                      <a:r>
                        <a:rPr lang="en-GB" sz="1500" dirty="0">
                          <a:solidFill>
                            <a:srgbClr val="001489"/>
                          </a:solidFill>
                        </a:rPr>
                        <a:t>14</a:t>
                      </a:r>
                    </a:p>
                  </a:txBody>
                  <a:tcPr marL="0" marR="0" marT="126000" marB="144000" anchor="ctr">
                    <a:lnT w="9525" cap="flat" cmpd="sng" algn="ctr">
                      <a:solidFill>
                        <a:srgbClr val="001489"/>
                      </a:solidFill>
                      <a:prstDash val="solid"/>
                      <a:round/>
                      <a:headEnd type="none" w="med" len="med"/>
                      <a:tailEnd type="none" w="med" len="med"/>
                    </a:lnT>
                    <a:lnB w="9525" cap="flat" cmpd="sng" algn="ctr">
                      <a:solidFill>
                        <a:srgbClr val="001489"/>
                      </a:solidFill>
                      <a:prstDash val="solid"/>
                      <a:round/>
                      <a:headEnd type="none" w="med" len="med"/>
                      <a:tailEnd type="none" w="med" len="med"/>
                    </a:lnB>
                  </a:tcPr>
                </a:tc>
                <a:extLst>
                  <a:ext uri="{0D108BD9-81ED-4DB2-BD59-A6C34878D82A}">
                    <a16:rowId xmlns:a16="http://schemas.microsoft.com/office/drawing/2014/main" val="114894963"/>
                  </a:ext>
                </a:extLst>
              </a:tr>
            </a:tbl>
          </a:graphicData>
        </a:graphic>
      </p:graphicFrame>
      <p:sp>
        <p:nvSpPr>
          <p:cNvPr id="10" name="Titel 13">
            <a:extLst>
              <a:ext uri="{FF2B5EF4-FFF2-40B4-BE49-F238E27FC236}">
                <a16:creationId xmlns:a16="http://schemas.microsoft.com/office/drawing/2014/main" id="{DCA79C7F-0E34-4BB0-92DE-6504AFB058ED}"/>
              </a:ext>
            </a:extLst>
          </p:cNvPr>
          <p:cNvSpPr txBox="1">
            <a:spLocks/>
          </p:cNvSpPr>
          <p:nvPr/>
        </p:nvSpPr>
        <p:spPr>
          <a:xfrm>
            <a:off x="-996950" y="343089"/>
            <a:ext cx="11137901" cy="872352"/>
          </a:xfrm>
          <a:prstGeom prst="rect">
            <a:avLst/>
          </a:prstGeom>
        </p:spPr>
        <p:txBody>
          <a:bodyPr/>
          <a:lstStyle>
            <a:lvl1pPr algn="ctr" defTabSz="685800" rtl="0" eaLnBrk="1" latinLnBrk="0" hangingPunct="1">
              <a:lnSpc>
                <a:spcPts val="2500"/>
              </a:lnSpc>
              <a:spcBef>
                <a:spcPct val="0"/>
              </a:spcBef>
              <a:buNone/>
              <a:defRPr sz="2200" kern="1200" cap="all" baseline="0">
                <a:solidFill>
                  <a:schemeClr val="accent1"/>
                </a:solidFill>
                <a:latin typeface="+mj-lt"/>
                <a:ea typeface="+mj-ea"/>
                <a:cs typeface="+mj-cs"/>
              </a:defRPr>
            </a:lvl1pPr>
          </a:lstStyle>
          <a:p>
            <a:pPr>
              <a:spcAft>
                <a:spcPts val="0"/>
              </a:spcAft>
              <a:buFontTx/>
            </a:pPr>
            <a:r>
              <a:rPr lang="en-US" kern="0" dirty="0"/>
              <a:t>Contents</a:t>
            </a:r>
            <a:endParaRPr lang="de-CH" dirty="0"/>
          </a:p>
        </p:txBody>
      </p:sp>
    </p:spTree>
    <p:extLst>
      <p:ext uri="{BB962C8B-B14F-4D97-AF65-F5344CB8AC3E}">
        <p14:creationId xmlns:p14="http://schemas.microsoft.com/office/powerpoint/2010/main" val="3476077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
            <a:extLst>
              <a:ext uri="{FF2B5EF4-FFF2-40B4-BE49-F238E27FC236}">
                <a16:creationId xmlns:a16="http://schemas.microsoft.com/office/drawing/2014/main" id="{85407D00-94E4-4F20-93EF-5A2DDA82F93C}"/>
              </a:ext>
            </a:extLst>
          </p:cNvPr>
          <p:cNvSpPr>
            <a:spLocks noGrp="1"/>
          </p:cNvSpPr>
          <p:nvPr>
            <p:ph type="body" sz="quarter" idx="10"/>
          </p:nvPr>
        </p:nvSpPr>
        <p:spPr>
          <a:xfrm>
            <a:off x="1047750" y="1272010"/>
            <a:ext cx="7048500" cy="1534115"/>
          </a:xfrm>
        </p:spPr>
        <p:txBody>
          <a:bodyPr/>
          <a:lstStyle/>
          <a:p>
            <a:pPr>
              <a:lnSpc>
                <a:spcPct val="100000"/>
              </a:lnSpc>
            </a:pPr>
            <a:r>
              <a:rPr lang="en-GB" sz="3000" dirty="0">
                <a:solidFill>
                  <a:srgbClr val="001489"/>
                </a:solidFill>
              </a:rPr>
              <a:t>Market Outlook</a:t>
            </a:r>
          </a:p>
        </p:txBody>
      </p:sp>
      <p:sp>
        <p:nvSpPr>
          <p:cNvPr id="8" name="Textplatzhalter 2">
            <a:extLst>
              <a:ext uri="{FF2B5EF4-FFF2-40B4-BE49-F238E27FC236}">
                <a16:creationId xmlns:a16="http://schemas.microsoft.com/office/drawing/2014/main" id="{1D065E93-8AA9-4B26-B575-D2F701487AAB}"/>
              </a:ext>
            </a:extLst>
          </p:cNvPr>
          <p:cNvSpPr txBox="1">
            <a:spLocks/>
          </p:cNvSpPr>
          <p:nvPr/>
        </p:nvSpPr>
        <p:spPr>
          <a:xfrm>
            <a:off x="5138744" y="6268089"/>
            <a:ext cx="4172456" cy="189225"/>
          </a:xfrm>
          <a:prstGeom prst="rect">
            <a:avLst/>
          </a:prstGeom>
          <a:solidFill>
            <a:srgbClr val="C6CBCB">
              <a:alpha val="8000"/>
            </a:srgbClr>
          </a:solidFill>
        </p:spPr>
        <p:txBody>
          <a:bodyPr vert="horz" lIns="0" tIns="0" rIns="0" bIns="0" rtlCol="0" anchor="b" anchorCtr="0">
            <a:noAutofit/>
          </a:bodyPr>
          <a:lstStyle>
            <a:lvl1pPr marL="0" indent="0" algn="ctr" defTabSz="685800" rtl="0" eaLnBrk="1" latinLnBrk="0" hangingPunct="1">
              <a:lnSpc>
                <a:spcPts val="1100"/>
              </a:lnSpc>
              <a:spcBef>
                <a:spcPts val="0"/>
              </a:spcBef>
              <a:spcAft>
                <a:spcPts val="0"/>
              </a:spcAft>
              <a:buFont typeface="Arial" panose="020B0604020202020204" pitchFamily="34" charset="0"/>
              <a:buNone/>
              <a:defRPr sz="800" kern="1200" cap="none" baseline="0">
                <a:solidFill>
                  <a:schemeClr val="tx1"/>
                </a:solidFill>
                <a:latin typeface="+mn-lt"/>
                <a:ea typeface="+mn-ea"/>
                <a:cs typeface="+mn-cs"/>
              </a:defRPr>
            </a:lvl1pPr>
            <a:lvl2pPr marL="0" indent="0" algn="l" defTabSz="685800" rtl="0" eaLnBrk="1" latinLnBrk="0" hangingPunct="1">
              <a:lnSpc>
                <a:spcPts val="1800"/>
              </a:lnSpc>
              <a:spcBef>
                <a:spcPts val="0"/>
              </a:spcBef>
              <a:spcAft>
                <a:spcPts val="567"/>
              </a:spcAft>
              <a:buFont typeface="Arial" panose="020B0604020202020204" pitchFamily="34" charset="0"/>
              <a:buNone/>
              <a:defRPr sz="1200" kern="1200">
                <a:solidFill>
                  <a:schemeClr val="tx1"/>
                </a:solidFill>
                <a:latin typeface="+mn-lt"/>
                <a:ea typeface="+mn-ea"/>
                <a:cs typeface="+mn-cs"/>
              </a:defRPr>
            </a:lvl2pPr>
            <a:lvl3pPr marL="18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3pPr>
            <a:lvl4pPr marL="36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4pPr>
            <a:lvl5pPr marL="540000" indent="-180000" algn="l" defTabSz="685800" rtl="0" eaLnBrk="1" latinLnBrk="0" hangingPunct="1">
              <a:lnSpc>
                <a:spcPts val="1800"/>
              </a:lnSpc>
              <a:spcBef>
                <a:spcPts val="0"/>
              </a:spcBef>
              <a:spcAft>
                <a:spcPts val="567"/>
              </a:spcAft>
              <a:buFont typeface="Verlag Office" pitchFamily="2" charset="0"/>
              <a:buChar char="&g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ts val="1200"/>
              </a:lnSpc>
              <a:defRPr/>
            </a:pPr>
            <a:endParaRPr lang="en-GB" sz="900" dirty="0">
              <a:solidFill>
                <a:srgbClr val="001489"/>
              </a:solidFill>
              <a:highlight>
                <a:srgbClr val="FF0000"/>
              </a:highlight>
              <a:latin typeface="Verlag Office"/>
            </a:endParaRPr>
          </a:p>
        </p:txBody>
      </p:sp>
      <p:sp>
        <p:nvSpPr>
          <p:cNvPr id="5" name="Textplatzhalter 2">
            <a:extLst>
              <a:ext uri="{FF2B5EF4-FFF2-40B4-BE49-F238E27FC236}">
                <a16:creationId xmlns:a16="http://schemas.microsoft.com/office/drawing/2014/main" id="{225862E9-CC14-479E-B606-1B9E9017AEE1}"/>
              </a:ext>
            </a:extLst>
          </p:cNvPr>
          <p:cNvSpPr txBox="1">
            <a:spLocks/>
          </p:cNvSpPr>
          <p:nvPr/>
        </p:nvSpPr>
        <p:spPr>
          <a:xfrm>
            <a:off x="0" y="3105150"/>
            <a:ext cx="9227820" cy="323850"/>
          </a:xfrm>
          <a:prstGeom prst="rect">
            <a:avLst/>
          </a:prstGeom>
          <a:solidFill>
            <a:srgbClr val="C6CBCB">
              <a:alpha val="8000"/>
            </a:srgbClr>
          </a:solidFill>
        </p:spPr>
        <p:txBody>
          <a:bodyPr vert="horz" lIns="0" tIns="0" rIns="0" bIns="0" rtlCol="0" anchor="b" anchorCtr="0">
            <a:noAutofit/>
          </a:bodyPr>
          <a:lstStyle>
            <a:lvl1pPr marL="0" indent="0" algn="ctr" defTabSz="685800" rtl="0" eaLnBrk="1" latinLnBrk="0" hangingPunct="1">
              <a:lnSpc>
                <a:spcPts val="1100"/>
              </a:lnSpc>
              <a:spcBef>
                <a:spcPts val="0"/>
              </a:spcBef>
              <a:spcAft>
                <a:spcPts val="0"/>
              </a:spcAft>
              <a:buFont typeface="Arial" panose="020B0604020202020204" pitchFamily="34" charset="0"/>
              <a:buNone/>
              <a:defRPr sz="800" kern="1200" cap="none" baseline="0">
                <a:solidFill>
                  <a:schemeClr val="tx1"/>
                </a:solidFill>
                <a:latin typeface="+mn-lt"/>
                <a:ea typeface="+mn-ea"/>
                <a:cs typeface="+mn-cs"/>
              </a:defRPr>
            </a:lvl1pPr>
            <a:lvl2pPr marL="0" indent="0" algn="l" defTabSz="685800" rtl="0" eaLnBrk="1" latinLnBrk="0" hangingPunct="1">
              <a:lnSpc>
                <a:spcPts val="1800"/>
              </a:lnSpc>
              <a:spcBef>
                <a:spcPts val="0"/>
              </a:spcBef>
              <a:spcAft>
                <a:spcPts val="567"/>
              </a:spcAft>
              <a:buFont typeface="Arial" panose="020B0604020202020204" pitchFamily="34" charset="0"/>
              <a:buNone/>
              <a:defRPr sz="1200" kern="1200">
                <a:solidFill>
                  <a:schemeClr val="tx1"/>
                </a:solidFill>
                <a:latin typeface="+mn-lt"/>
                <a:ea typeface="+mn-ea"/>
                <a:cs typeface="+mn-cs"/>
              </a:defRPr>
            </a:lvl2pPr>
            <a:lvl3pPr marL="18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3pPr>
            <a:lvl4pPr marL="36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4pPr>
            <a:lvl5pPr marL="540000" indent="-180000" algn="l" defTabSz="685800" rtl="0" eaLnBrk="1" latinLnBrk="0" hangingPunct="1">
              <a:lnSpc>
                <a:spcPts val="1800"/>
              </a:lnSpc>
              <a:spcBef>
                <a:spcPts val="0"/>
              </a:spcBef>
              <a:spcAft>
                <a:spcPts val="567"/>
              </a:spcAft>
              <a:buFont typeface="Verlag Office" pitchFamily="2" charset="0"/>
              <a:buChar char="&g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ts val="1200"/>
              </a:lnSpc>
              <a:defRPr/>
            </a:pPr>
            <a:endParaRPr lang="en-GB" sz="900">
              <a:solidFill>
                <a:srgbClr val="001489"/>
              </a:solidFill>
              <a:latin typeface="Verlag Office"/>
            </a:endParaRPr>
          </a:p>
          <a:p>
            <a:pPr>
              <a:lnSpc>
                <a:spcPts val="1200"/>
              </a:lnSpc>
              <a:defRPr/>
            </a:pPr>
            <a:r>
              <a:rPr lang="en-GB" sz="2000">
                <a:solidFill>
                  <a:srgbClr val="001489"/>
                </a:solidFill>
                <a:latin typeface="Verlag Office"/>
              </a:rPr>
              <a:t>Thank You!</a:t>
            </a:r>
            <a:endParaRPr lang="en-GB" sz="2000">
              <a:solidFill>
                <a:srgbClr val="FF0000"/>
              </a:solidFill>
              <a:latin typeface="Verlag Office" pitchFamily="2" charset="0"/>
            </a:endParaRPr>
          </a:p>
        </p:txBody>
      </p:sp>
      <p:sp>
        <p:nvSpPr>
          <p:cNvPr id="9" name="Textplatzhalter 2">
            <a:extLst>
              <a:ext uri="{FF2B5EF4-FFF2-40B4-BE49-F238E27FC236}">
                <a16:creationId xmlns:a16="http://schemas.microsoft.com/office/drawing/2014/main" id="{33D6C133-291E-4A9E-BF42-B194341A38FB}"/>
              </a:ext>
            </a:extLst>
          </p:cNvPr>
          <p:cNvSpPr txBox="1">
            <a:spLocks/>
          </p:cNvSpPr>
          <p:nvPr/>
        </p:nvSpPr>
        <p:spPr>
          <a:xfrm>
            <a:off x="2279765" y="5772796"/>
            <a:ext cx="4584470" cy="323850"/>
          </a:xfrm>
          <a:prstGeom prst="rect">
            <a:avLst/>
          </a:prstGeom>
          <a:solidFill>
            <a:srgbClr val="C6CBCB">
              <a:alpha val="8000"/>
            </a:srgbClr>
          </a:solidFill>
        </p:spPr>
        <p:txBody>
          <a:bodyPr vert="horz" lIns="0" tIns="0" rIns="0" bIns="0" rtlCol="0" anchor="b" anchorCtr="0">
            <a:noAutofit/>
          </a:bodyPr>
          <a:lstStyle>
            <a:lvl1pPr marL="0" indent="0" algn="ctr" defTabSz="685800" rtl="0" eaLnBrk="1" latinLnBrk="0" hangingPunct="1">
              <a:lnSpc>
                <a:spcPts val="1100"/>
              </a:lnSpc>
              <a:spcBef>
                <a:spcPts val="0"/>
              </a:spcBef>
              <a:spcAft>
                <a:spcPts val="0"/>
              </a:spcAft>
              <a:buFont typeface="Arial" panose="020B0604020202020204" pitchFamily="34" charset="0"/>
              <a:buNone/>
              <a:defRPr sz="800" kern="1200" cap="none" baseline="0">
                <a:solidFill>
                  <a:schemeClr val="tx1"/>
                </a:solidFill>
                <a:latin typeface="+mn-lt"/>
                <a:ea typeface="+mn-ea"/>
                <a:cs typeface="+mn-cs"/>
              </a:defRPr>
            </a:lvl1pPr>
            <a:lvl2pPr marL="0" indent="0" algn="l" defTabSz="685800" rtl="0" eaLnBrk="1" latinLnBrk="0" hangingPunct="1">
              <a:lnSpc>
                <a:spcPts val="1800"/>
              </a:lnSpc>
              <a:spcBef>
                <a:spcPts val="0"/>
              </a:spcBef>
              <a:spcAft>
                <a:spcPts val="567"/>
              </a:spcAft>
              <a:buFont typeface="Arial" panose="020B0604020202020204" pitchFamily="34" charset="0"/>
              <a:buNone/>
              <a:defRPr sz="1200" kern="1200">
                <a:solidFill>
                  <a:schemeClr val="tx1"/>
                </a:solidFill>
                <a:latin typeface="+mn-lt"/>
                <a:ea typeface="+mn-ea"/>
                <a:cs typeface="+mn-cs"/>
              </a:defRPr>
            </a:lvl2pPr>
            <a:lvl3pPr marL="18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3pPr>
            <a:lvl4pPr marL="36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4pPr>
            <a:lvl5pPr marL="540000" indent="-180000" algn="l" defTabSz="685800" rtl="0" eaLnBrk="1" latinLnBrk="0" hangingPunct="1">
              <a:lnSpc>
                <a:spcPts val="1800"/>
              </a:lnSpc>
              <a:spcBef>
                <a:spcPts val="0"/>
              </a:spcBef>
              <a:spcAft>
                <a:spcPts val="567"/>
              </a:spcAft>
              <a:buFont typeface="Verlag Office" pitchFamily="2" charset="0"/>
              <a:buChar char="&g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300"/>
              </a:lnSpc>
            </a:pPr>
            <a:endParaRPr lang="de-CH" sz="2000" dirty="0"/>
          </a:p>
        </p:txBody>
      </p:sp>
      <p:sp>
        <p:nvSpPr>
          <p:cNvPr id="10" name="Textplatzhalter 2">
            <a:extLst>
              <a:ext uri="{FF2B5EF4-FFF2-40B4-BE49-F238E27FC236}">
                <a16:creationId xmlns:a16="http://schemas.microsoft.com/office/drawing/2014/main" id="{B1B7F1F6-07E0-475A-B087-93C0AD4CFBBB}"/>
              </a:ext>
            </a:extLst>
          </p:cNvPr>
          <p:cNvSpPr txBox="1">
            <a:spLocks/>
          </p:cNvSpPr>
          <p:nvPr/>
        </p:nvSpPr>
        <p:spPr>
          <a:xfrm>
            <a:off x="2101647" y="6200775"/>
            <a:ext cx="4943678" cy="323850"/>
          </a:xfrm>
          <a:prstGeom prst="rect">
            <a:avLst/>
          </a:prstGeom>
          <a:solidFill>
            <a:srgbClr val="C6CBCB">
              <a:alpha val="8000"/>
            </a:srgbClr>
          </a:solidFill>
        </p:spPr>
        <p:txBody>
          <a:bodyPr vert="horz" lIns="0" tIns="0" rIns="0" bIns="0" rtlCol="0" anchor="b" anchorCtr="0">
            <a:noAutofit/>
          </a:bodyPr>
          <a:lstStyle>
            <a:lvl1pPr marL="0" indent="0" algn="ctr" defTabSz="685800" rtl="0" eaLnBrk="1" latinLnBrk="0" hangingPunct="1">
              <a:lnSpc>
                <a:spcPts val="1100"/>
              </a:lnSpc>
              <a:spcBef>
                <a:spcPts val="0"/>
              </a:spcBef>
              <a:spcAft>
                <a:spcPts val="0"/>
              </a:spcAft>
              <a:buFont typeface="Arial" panose="020B0604020202020204" pitchFamily="34" charset="0"/>
              <a:buNone/>
              <a:defRPr sz="800" kern="1200" cap="none" baseline="0">
                <a:solidFill>
                  <a:schemeClr val="tx1"/>
                </a:solidFill>
                <a:latin typeface="+mn-lt"/>
                <a:ea typeface="+mn-ea"/>
                <a:cs typeface="+mn-cs"/>
              </a:defRPr>
            </a:lvl1pPr>
            <a:lvl2pPr marL="0" indent="0" algn="l" defTabSz="685800" rtl="0" eaLnBrk="1" latinLnBrk="0" hangingPunct="1">
              <a:lnSpc>
                <a:spcPts val="1800"/>
              </a:lnSpc>
              <a:spcBef>
                <a:spcPts val="0"/>
              </a:spcBef>
              <a:spcAft>
                <a:spcPts val="567"/>
              </a:spcAft>
              <a:buFont typeface="Arial" panose="020B0604020202020204" pitchFamily="34" charset="0"/>
              <a:buNone/>
              <a:defRPr sz="1200" kern="1200">
                <a:solidFill>
                  <a:schemeClr val="tx1"/>
                </a:solidFill>
                <a:latin typeface="+mn-lt"/>
                <a:ea typeface="+mn-ea"/>
                <a:cs typeface="+mn-cs"/>
              </a:defRPr>
            </a:lvl2pPr>
            <a:lvl3pPr marL="18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3pPr>
            <a:lvl4pPr marL="360000" indent="-180000" algn="l" defTabSz="685800" rtl="0" eaLnBrk="1" latinLnBrk="0" hangingPunct="1">
              <a:lnSpc>
                <a:spcPts val="1800"/>
              </a:lnSpc>
              <a:spcBef>
                <a:spcPts val="0"/>
              </a:spcBef>
              <a:spcAft>
                <a:spcPts val="567"/>
              </a:spcAft>
              <a:buFont typeface="Verlag Office" pitchFamily="2" charset="0"/>
              <a:buChar char="–"/>
              <a:defRPr sz="1200" kern="1200">
                <a:solidFill>
                  <a:schemeClr val="tx1"/>
                </a:solidFill>
                <a:latin typeface="+mn-lt"/>
                <a:ea typeface="+mn-ea"/>
                <a:cs typeface="+mn-cs"/>
              </a:defRPr>
            </a:lvl4pPr>
            <a:lvl5pPr marL="540000" indent="-180000" algn="l" defTabSz="685800" rtl="0" eaLnBrk="1" latinLnBrk="0" hangingPunct="1">
              <a:lnSpc>
                <a:spcPts val="1800"/>
              </a:lnSpc>
              <a:spcBef>
                <a:spcPts val="0"/>
              </a:spcBef>
              <a:spcAft>
                <a:spcPts val="567"/>
              </a:spcAft>
              <a:buFont typeface="Verlag Office" pitchFamily="2" charset="0"/>
              <a:buChar char="&g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ts val="1200"/>
              </a:lnSpc>
              <a:defRPr/>
            </a:pPr>
            <a:endParaRPr lang="en-US" sz="900" dirty="0">
              <a:solidFill>
                <a:srgbClr val="001489"/>
              </a:solidFill>
              <a:latin typeface="Verlag Office"/>
            </a:endParaRPr>
          </a:p>
          <a:p>
            <a:pPr algn="r">
              <a:lnSpc>
                <a:spcPts val="1200"/>
              </a:lnSpc>
              <a:defRPr/>
            </a:pPr>
            <a:endParaRPr lang="en-US" sz="900" dirty="0">
              <a:solidFill>
                <a:srgbClr val="001489"/>
              </a:solidFill>
              <a:latin typeface="Verlag Office"/>
            </a:endParaRPr>
          </a:p>
          <a:p>
            <a:pPr>
              <a:lnSpc>
                <a:spcPts val="1200"/>
              </a:lnSpc>
              <a:defRPr/>
            </a:pPr>
            <a:r>
              <a:rPr lang="en-GB" sz="900" dirty="0">
                <a:solidFill>
                  <a:srgbClr val="001489"/>
                </a:solidFill>
                <a:latin typeface="Verlag Office"/>
              </a:rPr>
              <a:t>08.06.2022, 16:00 CET</a:t>
            </a:r>
          </a:p>
          <a:p>
            <a:pPr>
              <a:lnSpc>
                <a:spcPts val="1200"/>
              </a:lnSpc>
              <a:defRPr/>
            </a:pPr>
            <a:r>
              <a:rPr lang="en-US" sz="900" dirty="0">
                <a:solidFill>
                  <a:srgbClr val="001489"/>
                </a:solidFill>
                <a:latin typeface="Verlag Office"/>
              </a:rPr>
              <a:t>Please find important legal information at the end of this document.</a:t>
            </a:r>
            <a:endParaRPr lang="en-GB" sz="900" dirty="0">
              <a:solidFill>
                <a:srgbClr val="001489"/>
              </a:solidFill>
              <a:highlight>
                <a:srgbClr val="FF0000"/>
              </a:highlight>
              <a:latin typeface="Verlag Office"/>
            </a:endParaRPr>
          </a:p>
          <a:p>
            <a:pPr algn="r">
              <a:lnSpc>
                <a:spcPts val="1200"/>
              </a:lnSpc>
              <a:defRPr/>
            </a:pPr>
            <a:r>
              <a:rPr lang="en-US" sz="900" dirty="0">
                <a:solidFill>
                  <a:srgbClr val="001489"/>
                </a:solidFill>
                <a:latin typeface="Verlag Office"/>
              </a:rPr>
              <a:t>Source: Bank Julius Baer &amp; Co. Ltd. (Julius Baer), unless explicitly stated otherwise.</a:t>
            </a:r>
            <a:endParaRPr lang="en-GB" sz="900" dirty="0">
              <a:solidFill>
                <a:srgbClr val="001489"/>
              </a:solidFill>
              <a:highlight>
                <a:srgbClr val="FF0000"/>
              </a:highlight>
              <a:latin typeface="Verlag Office"/>
            </a:endParaRPr>
          </a:p>
        </p:txBody>
      </p:sp>
    </p:spTree>
    <p:extLst>
      <p:ext uri="{BB962C8B-B14F-4D97-AF65-F5344CB8AC3E}">
        <p14:creationId xmlns:p14="http://schemas.microsoft.com/office/powerpoint/2010/main" val="2862418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099" y="1543400"/>
            <a:ext cx="4134485" cy="4632960"/>
          </a:xfrm>
          <a:prstGeom prst="rect">
            <a:avLst/>
          </a:prstGeom>
        </p:spPr>
        <p:txBody>
          <a:bodyPr vert="horz" wrap="square" lIns="0" tIns="12700" rIns="0" bIns="0" rtlCol="0">
            <a:spAutoFit/>
          </a:bodyPr>
          <a:lstStyle/>
          <a:p>
            <a:pPr marL="88900">
              <a:lnSpc>
                <a:spcPct val="100000"/>
              </a:lnSpc>
              <a:spcBef>
                <a:spcPts val="100"/>
              </a:spcBef>
            </a:pPr>
            <a:r>
              <a:rPr sz="900" b="1" spc="-10" dirty="0">
                <a:solidFill>
                  <a:srgbClr val="20419A"/>
                </a:solidFill>
                <a:latin typeface="Verlag Office"/>
                <a:cs typeface="Verlag Office"/>
              </a:rPr>
              <a:t>IMPRINT</a:t>
            </a:r>
            <a:endParaRPr sz="900">
              <a:latin typeface="Verlag Office"/>
              <a:cs typeface="Verlag Office"/>
            </a:endParaRPr>
          </a:p>
          <a:p>
            <a:pPr marL="88900" marR="55880">
              <a:lnSpc>
                <a:spcPct val="101899"/>
              </a:lnSpc>
            </a:pPr>
            <a:r>
              <a:rPr sz="900" dirty="0">
                <a:latin typeface="Verlag Office"/>
                <a:cs typeface="Verlag Office"/>
              </a:rPr>
              <a:t>This</a:t>
            </a:r>
            <a:r>
              <a:rPr sz="900" spc="-20" dirty="0">
                <a:latin typeface="Verlag Office"/>
                <a:cs typeface="Verlag Office"/>
              </a:rPr>
              <a:t> </a:t>
            </a:r>
            <a:r>
              <a:rPr sz="900" dirty="0">
                <a:latin typeface="Verlag Office"/>
                <a:cs typeface="Verlag Office"/>
              </a:rPr>
              <a:t>document</a:t>
            </a:r>
            <a:r>
              <a:rPr sz="900" spc="-5" dirty="0">
                <a:latin typeface="Verlag Office"/>
                <a:cs typeface="Verlag Office"/>
              </a:rPr>
              <a:t> </a:t>
            </a:r>
            <a:r>
              <a:rPr sz="900" dirty="0">
                <a:latin typeface="Verlag Office"/>
                <a:cs typeface="Verlag Office"/>
              </a:rPr>
              <a:t>constitutes</a:t>
            </a:r>
            <a:r>
              <a:rPr sz="900" spc="-5" dirty="0">
                <a:latin typeface="Verlag Office"/>
                <a:cs typeface="Verlag Office"/>
              </a:rPr>
              <a:t> </a:t>
            </a:r>
            <a:r>
              <a:rPr sz="900" b="1" dirty="0">
                <a:latin typeface="Verlag Office"/>
                <a:cs typeface="Verlag Office"/>
              </a:rPr>
              <a:t>marketing</a:t>
            </a:r>
            <a:r>
              <a:rPr sz="900" b="1" spc="-5" dirty="0">
                <a:latin typeface="Verlag Office"/>
                <a:cs typeface="Verlag Office"/>
              </a:rPr>
              <a:t> </a:t>
            </a:r>
            <a:r>
              <a:rPr sz="900" b="1" dirty="0">
                <a:latin typeface="Verlag Office"/>
                <a:cs typeface="Verlag Office"/>
              </a:rPr>
              <a:t>material</a:t>
            </a:r>
            <a:r>
              <a:rPr sz="900" b="1" spc="5" dirty="0">
                <a:latin typeface="Verlag Office"/>
                <a:cs typeface="Verlag Office"/>
              </a:rPr>
              <a:t> </a:t>
            </a:r>
            <a:r>
              <a:rPr sz="900" dirty="0">
                <a:latin typeface="Verlag Office"/>
                <a:cs typeface="Verlag Office"/>
              </a:rPr>
              <a:t>and</a:t>
            </a:r>
            <a:r>
              <a:rPr sz="900" spc="-10" dirty="0">
                <a:latin typeface="Verlag Office"/>
                <a:cs typeface="Verlag Office"/>
              </a:rPr>
              <a:t> </a:t>
            </a:r>
            <a:r>
              <a:rPr sz="900" dirty="0">
                <a:latin typeface="Verlag Office"/>
                <a:cs typeface="Verlag Office"/>
              </a:rPr>
              <a:t>is</a:t>
            </a:r>
            <a:r>
              <a:rPr sz="900" spc="-5" dirty="0">
                <a:latin typeface="Verlag Office"/>
                <a:cs typeface="Verlag Office"/>
              </a:rPr>
              <a:t> </a:t>
            </a:r>
            <a:r>
              <a:rPr sz="900" dirty="0">
                <a:latin typeface="Verlag Office"/>
                <a:cs typeface="Verlag Office"/>
              </a:rPr>
              <a:t>not</a:t>
            </a:r>
            <a:r>
              <a:rPr sz="900" spc="-5" dirty="0">
                <a:latin typeface="Verlag Office"/>
                <a:cs typeface="Verlag Office"/>
              </a:rPr>
              <a:t> </a:t>
            </a:r>
            <a:r>
              <a:rPr sz="900" dirty="0">
                <a:latin typeface="Verlag Office"/>
                <a:cs typeface="Verlag Office"/>
              </a:rPr>
              <a:t>the</a:t>
            </a:r>
            <a:r>
              <a:rPr sz="900" spc="-5" dirty="0">
                <a:latin typeface="Verlag Office"/>
                <a:cs typeface="Verlag Office"/>
              </a:rPr>
              <a:t> </a:t>
            </a:r>
            <a:r>
              <a:rPr sz="900" dirty="0">
                <a:latin typeface="Verlag Office"/>
                <a:cs typeface="Verlag Office"/>
              </a:rPr>
              <a:t>result</a:t>
            </a:r>
            <a:r>
              <a:rPr sz="900" spc="-5" dirty="0">
                <a:latin typeface="Verlag Office"/>
                <a:cs typeface="Verlag Office"/>
              </a:rPr>
              <a:t> </a:t>
            </a:r>
            <a:r>
              <a:rPr sz="900" spc="-25" dirty="0">
                <a:latin typeface="Verlag Office"/>
                <a:cs typeface="Verlag Office"/>
              </a:rPr>
              <a:t>of </a:t>
            </a:r>
            <a:r>
              <a:rPr sz="900" dirty="0">
                <a:latin typeface="Verlag Office"/>
                <a:cs typeface="Verlag Office"/>
              </a:rPr>
              <a:t>independent</a:t>
            </a:r>
            <a:r>
              <a:rPr sz="900" spc="10" dirty="0">
                <a:latin typeface="Verlag Office"/>
                <a:cs typeface="Verlag Office"/>
              </a:rPr>
              <a:t> </a:t>
            </a:r>
            <a:r>
              <a:rPr sz="900" spc="-10" dirty="0">
                <a:latin typeface="Verlag Office"/>
                <a:cs typeface="Verlag Office"/>
              </a:rPr>
              <a:t>financial/investment</a:t>
            </a:r>
            <a:r>
              <a:rPr sz="900" spc="15" dirty="0">
                <a:latin typeface="Verlag Office"/>
                <a:cs typeface="Verlag Office"/>
              </a:rPr>
              <a:t> </a:t>
            </a:r>
            <a:r>
              <a:rPr sz="900" dirty="0">
                <a:latin typeface="Verlag Office"/>
                <a:cs typeface="Verlag Office"/>
              </a:rPr>
              <a:t>research.</a:t>
            </a:r>
            <a:r>
              <a:rPr sz="900" spc="15" dirty="0">
                <a:latin typeface="Verlag Office"/>
                <a:cs typeface="Verlag Office"/>
              </a:rPr>
              <a:t> </a:t>
            </a:r>
            <a:r>
              <a:rPr sz="900" dirty="0">
                <a:latin typeface="Verlag Office"/>
                <a:cs typeface="Verlag Office"/>
              </a:rPr>
              <a:t>It</a:t>
            </a:r>
            <a:r>
              <a:rPr sz="900" spc="15" dirty="0">
                <a:latin typeface="Verlag Office"/>
                <a:cs typeface="Verlag Office"/>
              </a:rPr>
              <a:t> </a:t>
            </a:r>
            <a:r>
              <a:rPr sz="900" dirty="0">
                <a:latin typeface="Verlag Office"/>
                <a:cs typeface="Verlag Office"/>
              </a:rPr>
              <a:t>has</a:t>
            </a:r>
            <a:r>
              <a:rPr sz="900" spc="15" dirty="0">
                <a:latin typeface="Verlag Office"/>
                <a:cs typeface="Verlag Office"/>
              </a:rPr>
              <a:t> </a:t>
            </a:r>
            <a:r>
              <a:rPr sz="900" dirty="0">
                <a:latin typeface="Verlag Office"/>
                <a:cs typeface="Verlag Office"/>
              </a:rPr>
              <a:t>therefore</a:t>
            </a:r>
            <a:r>
              <a:rPr sz="900" spc="10" dirty="0">
                <a:latin typeface="Verlag Office"/>
                <a:cs typeface="Verlag Office"/>
              </a:rPr>
              <a:t> </a:t>
            </a:r>
            <a:r>
              <a:rPr sz="900" dirty="0">
                <a:latin typeface="Verlag Office"/>
                <a:cs typeface="Verlag Office"/>
              </a:rPr>
              <a:t>not</a:t>
            </a:r>
            <a:r>
              <a:rPr sz="900" spc="15" dirty="0">
                <a:latin typeface="Verlag Office"/>
                <a:cs typeface="Verlag Office"/>
              </a:rPr>
              <a:t> </a:t>
            </a:r>
            <a:r>
              <a:rPr sz="900" spc="-20" dirty="0">
                <a:latin typeface="Verlag Office"/>
                <a:cs typeface="Verlag Office"/>
              </a:rPr>
              <a:t>been </a:t>
            </a:r>
            <a:r>
              <a:rPr sz="900" dirty="0">
                <a:latin typeface="Verlag Office"/>
                <a:cs typeface="Verlag Office"/>
              </a:rPr>
              <a:t>prepared</a:t>
            </a:r>
            <a:r>
              <a:rPr sz="900" spc="-10" dirty="0">
                <a:latin typeface="Verlag Office"/>
                <a:cs typeface="Verlag Office"/>
              </a:rPr>
              <a:t> </a:t>
            </a:r>
            <a:r>
              <a:rPr sz="900" dirty="0">
                <a:latin typeface="Verlag Office"/>
                <a:cs typeface="Verlag Office"/>
              </a:rPr>
              <a:t>in</a:t>
            </a:r>
            <a:r>
              <a:rPr sz="900" spc="-10" dirty="0">
                <a:latin typeface="Verlag Office"/>
                <a:cs typeface="Verlag Office"/>
              </a:rPr>
              <a:t> </a:t>
            </a:r>
            <a:r>
              <a:rPr sz="900" dirty="0">
                <a:latin typeface="Verlag Office"/>
                <a:cs typeface="Verlag Office"/>
              </a:rPr>
              <a:t>accordance</a:t>
            </a:r>
            <a:r>
              <a:rPr sz="900" spc="-10" dirty="0">
                <a:latin typeface="Verlag Office"/>
                <a:cs typeface="Verlag Office"/>
              </a:rPr>
              <a:t> </a:t>
            </a:r>
            <a:r>
              <a:rPr sz="900" dirty="0">
                <a:latin typeface="Verlag Office"/>
                <a:cs typeface="Verlag Office"/>
              </a:rPr>
              <a:t>with</a:t>
            </a:r>
            <a:r>
              <a:rPr sz="900" spc="-5" dirty="0">
                <a:latin typeface="Verlag Office"/>
                <a:cs typeface="Verlag Office"/>
              </a:rPr>
              <a:t> </a:t>
            </a:r>
            <a:r>
              <a:rPr sz="900" dirty="0">
                <a:latin typeface="Verlag Office"/>
                <a:cs typeface="Verlag Office"/>
              </a:rPr>
              <a:t>the</a:t>
            </a:r>
            <a:r>
              <a:rPr sz="900" spc="-10" dirty="0">
                <a:latin typeface="Verlag Office"/>
                <a:cs typeface="Verlag Office"/>
              </a:rPr>
              <a:t> </a:t>
            </a:r>
            <a:r>
              <a:rPr sz="900" dirty="0">
                <a:latin typeface="Verlag Office"/>
                <a:cs typeface="Verlag Office"/>
              </a:rPr>
              <a:t>legal</a:t>
            </a:r>
            <a:r>
              <a:rPr sz="900" spc="-10" dirty="0">
                <a:latin typeface="Verlag Office"/>
                <a:cs typeface="Verlag Office"/>
              </a:rPr>
              <a:t> </a:t>
            </a:r>
            <a:r>
              <a:rPr sz="900" dirty="0">
                <a:latin typeface="Verlag Office"/>
                <a:cs typeface="Verlag Office"/>
              </a:rPr>
              <a:t>requirements</a:t>
            </a:r>
            <a:r>
              <a:rPr sz="900" spc="-10" dirty="0">
                <a:latin typeface="Verlag Office"/>
                <a:cs typeface="Verlag Office"/>
              </a:rPr>
              <a:t> </a:t>
            </a:r>
            <a:r>
              <a:rPr sz="900" dirty="0">
                <a:latin typeface="Verlag Office"/>
                <a:cs typeface="Verlag Office"/>
              </a:rPr>
              <a:t>regarding</a:t>
            </a:r>
            <a:r>
              <a:rPr sz="900" spc="-5" dirty="0">
                <a:latin typeface="Verlag Office"/>
                <a:cs typeface="Verlag Office"/>
              </a:rPr>
              <a:t> </a:t>
            </a:r>
            <a:r>
              <a:rPr sz="900" spc="-25" dirty="0">
                <a:latin typeface="Verlag Office"/>
                <a:cs typeface="Verlag Office"/>
              </a:rPr>
              <a:t>the </a:t>
            </a:r>
            <a:r>
              <a:rPr sz="900" dirty="0">
                <a:latin typeface="Verlag Office"/>
                <a:cs typeface="Verlag Office"/>
              </a:rPr>
              <a:t>independence</a:t>
            </a:r>
            <a:r>
              <a:rPr sz="900" spc="10" dirty="0">
                <a:latin typeface="Verlag Office"/>
                <a:cs typeface="Verlag Office"/>
              </a:rPr>
              <a:t> </a:t>
            </a:r>
            <a:r>
              <a:rPr sz="900" dirty="0">
                <a:latin typeface="Verlag Office"/>
                <a:cs typeface="Verlag Office"/>
              </a:rPr>
              <a:t>of</a:t>
            </a:r>
            <a:r>
              <a:rPr sz="900" spc="10" dirty="0">
                <a:latin typeface="Verlag Office"/>
                <a:cs typeface="Verlag Office"/>
              </a:rPr>
              <a:t> </a:t>
            </a:r>
            <a:r>
              <a:rPr sz="900" spc="-10" dirty="0">
                <a:latin typeface="Verlag Office"/>
                <a:cs typeface="Verlag Office"/>
              </a:rPr>
              <a:t>financial/investment</a:t>
            </a:r>
            <a:r>
              <a:rPr sz="900" spc="10" dirty="0">
                <a:latin typeface="Verlag Office"/>
                <a:cs typeface="Verlag Office"/>
              </a:rPr>
              <a:t> </a:t>
            </a:r>
            <a:r>
              <a:rPr sz="900" dirty="0">
                <a:latin typeface="Verlag Office"/>
                <a:cs typeface="Verlag Office"/>
              </a:rPr>
              <a:t>research</a:t>
            </a:r>
            <a:r>
              <a:rPr sz="900" spc="15" dirty="0">
                <a:latin typeface="Verlag Office"/>
                <a:cs typeface="Verlag Office"/>
              </a:rPr>
              <a:t> </a:t>
            </a:r>
            <a:r>
              <a:rPr sz="900" dirty="0">
                <a:latin typeface="Verlag Office"/>
                <a:cs typeface="Verlag Office"/>
              </a:rPr>
              <a:t>and</a:t>
            </a:r>
            <a:r>
              <a:rPr sz="900" spc="10" dirty="0">
                <a:latin typeface="Verlag Office"/>
                <a:cs typeface="Verlag Office"/>
              </a:rPr>
              <a:t> </a:t>
            </a:r>
            <a:r>
              <a:rPr sz="900" dirty="0">
                <a:latin typeface="Verlag Office"/>
                <a:cs typeface="Verlag Office"/>
              </a:rPr>
              <a:t>is</a:t>
            </a:r>
            <a:r>
              <a:rPr sz="900" spc="10" dirty="0">
                <a:latin typeface="Verlag Office"/>
                <a:cs typeface="Verlag Office"/>
              </a:rPr>
              <a:t> </a:t>
            </a:r>
            <a:r>
              <a:rPr sz="900" dirty="0">
                <a:latin typeface="Verlag Office"/>
                <a:cs typeface="Verlag Office"/>
              </a:rPr>
              <a:t>not</a:t>
            </a:r>
            <a:r>
              <a:rPr sz="900" spc="15" dirty="0">
                <a:latin typeface="Verlag Office"/>
                <a:cs typeface="Verlag Office"/>
              </a:rPr>
              <a:t> </a:t>
            </a:r>
            <a:r>
              <a:rPr sz="900" dirty="0">
                <a:latin typeface="Verlag Office"/>
                <a:cs typeface="Verlag Office"/>
              </a:rPr>
              <a:t>subject</a:t>
            </a:r>
            <a:r>
              <a:rPr sz="900" spc="10" dirty="0">
                <a:latin typeface="Verlag Office"/>
                <a:cs typeface="Verlag Office"/>
              </a:rPr>
              <a:t> </a:t>
            </a:r>
            <a:r>
              <a:rPr sz="900" dirty="0">
                <a:latin typeface="Verlag Office"/>
                <a:cs typeface="Verlag Office"/>
              </a:rPr>
              <a:t>to</a:t>
            </a:r>
            <a:r>
              <a:rPr sz="900" spc="10" dirty="0">
                <a:latin typeface="Verlag Office"/>
                <a:cs typeface="Verlag Office"/>
              </a:rPr>
              <a:t> </a:t>
            </a:r>
            <a:r>
              <a:rPr sz="900" spc="-25" dirty="0">
                <a:latin typeface="Verlag Office"/>
                <a:cs typeface="Verlag Office"/>
              </a:rPr>
              <a:t>any </a:t>
            </a:r>
            <a:r>
              <a:rPr sz="900" dirty="0">
                <a:latin typeface="Verlag Office"/>
                <a:cs typeface="Verlag Office"/>
              </a:rPr>
              <a:t>prohibition</a:t>
            </a:r>
            <a:r>
              <a:rPr sz="900" spc="-15" dirty="0">
                <a:latin typeface="Verlag Office"/>
                <a:cs typeface="Verlag Office"/>
              </a:rPr>
              <a:t> </a:t>
            </a:r>
            <a:r>
              <a:rPr sz="900" dirty="0">
                <a:latin typeface="Verlag Office"/>
                <a:cs typeface="Verlag Office"/>
              </a:rPr>
              <a:t>on dealing ahead of</a:t>
            </a:r>
            <a:r>
              <a:rPr sz="900" spc="-5" dirty="0">
                <a:latin typeface="Verlag Office"/>
                <a:cs typeface="Verlag Office"/>
              </a:rPr>
              <a:t> </a:t>
            </a:r>
            <a:r>
              <a:rPr sz="900" dirty="0">
                <a:latin typeface="Verlag Office"/>
                <a:cs typeface="Verlag Office"/>
              </a:rPr>
              <a:t>the dissemination of </a:t>
            </a:r>
            <a:r>
              <a:rPr sz="900" spc="-10" dirty="0">
                <a:latin typeface="Verlag Office"/>
                <a:cs typeface="Verlag Office"/>
              </a:rPr>
              <a:t>financial/investment </a:t>
            </a:r>
            <a:r>
              <a:rPr sz="900" dirty="0">
                <a:latin typeface="Verlag Office"/>
                <a:cs typeface="Verlag Office"/>
              </a:rPr>
              <a:t>research.</a:t>
            </a:r>
            <a:r>
              <a:rPr sz="900" spc="-15" dirty="0">
                <a:latin typeface="Verlag Office"/>
                <a:cs typeface="Verlag Office"/>
              </a:rPr>
              <a:t> </a:t>
            </a:r>
            <a:r>
              <a:rPr sz="900" dirty="0">
                <a:latin typeface="Verlag Office"/>
                <a:cs typeface="Verlag Office"/>
              </a:rPr>
              <a:t>It</a:t>
            </a:r>
            <a:r>
              <a:rPr sz="900" spc="-5" dirty="0">
                <a:latin typeface="Verlag Office"/>
                <a:cs typeface="Verlag Office"/>
              </a:rPr>
              <a:t> </a:t>
            </a:r>
            <a:r>
              <a:rPr sz="900" dirty="0">
                <a:latin typeface="Verlag Office"/>
                <a:cs typeface="Verlag Office"/>
              </a:rPr>
              <a:t>has been</a:t>
            </a:r>
            <a:r>
              <a:rPr sz="900" spc="-5" dirty="0">
                <a:latin typeface="Verlag Office"/>
                <a:cs typeface="Verlag Office"/>
              </a:rPr>
              <a:t> </a:t>
            </a:r>
            <a:r>
              <a:rPr sz="900" dirty="0">
                <a:latin typeface="Verlag Office"/>
                <a:cs typeface="Verlag Office"/>
              </a:rPr>
              <a:t>produced</a:t>
            </a:r>
            <a:r>
              <a:rPr sz="900" spc="-5" dirty="0">
                <a:latin typeface="Verlag Office"/>
                <a:cs typeface="Verlag Office"/>
              </a:rPr>
              <a:t> </a:t>
            </a:r>
            <a:r>
              <a:rPr sz="900" dirty="0">
                <a:latin typeface="Verlag Office"/>
                <a:cs typeface="Verlag Office"/>
              </a:rPr>
              <a:t>by Bank</a:t>
            </a:r>
            <a:r>
              <a:rPr sz="900" spc="-5" dirty="0">
                <a:latin typeface="Verlag Office"/>
                <a:cs typeface="Verlag Office"/>
              </a:rPr>
              <a:t> </a:t>
            </a:r>
            <a:r>
              <a:rPr sz="900" dirty="0">
                <a:latin typeface="Verlag Office"/>
                <a:cs typeface="Verlag Office"/>
              </a:rPr>
              <a:t>Julius</a:t>
            </a:r>
            <a:r>
              <a:rPr sz="900" spc="-5" dirty="0">
                <a:latin typeface="Verlag Office"/>
                <a:cs typeface="Verlag Office"/>
              </a:rPr>
              <a:t> </a:t>
            </a:r>
            <a:r>
              <a:rPr sz="900" dirty="0">
                <a:latin typeface="Verlag Office"/>
                <a:cs typeface="Verlag Office"/>
              </a:rPr>
              <a:t>Baer &amp;</a:t>
            </a:r>
            <a:r>
              <a:rPr sz="900" spc="-5" dirty="0">
                <a:latin typeface="Verlag Office"/>
                <a:cs typeface="Verlag Office"/>
              </a:rPr>
              <a:t> </a:t>
            </a:r>
            <a:r>
              <a:rPr sz="900" dirty="0">
                <a:latin typeface="Verlag Office"/>
                <a:cs typeface="Verlag Office"/>
              </a:rPr>
              <a:t>Co.</a:t>
            </a:r>
            <a:r>
              <a:rPr sz="900" spc="-5" dirty="0">
                <a:latin typeface="Verlag Office"/>
                <a:cs typeface="Verlag Office"/>
              </a:rPr>
              <a:t> </a:t>
            </a:r>
            <a:r>
              <a:rPr sz="900" dirty="0">
                <a:latin typeface="Verlag Office"/>
                <a:cs typeface="Verlag Office"/>
              </a:rPr>
              <a:t>Ltd., </a:t>
            </a:r>
            <a:r>
              <a:rPr sz="900" spc="-10" dirty="0">
                <a:latin typeface="Verlag Office"/>
                <a:cs typeface="Verlag Office"/>
              </a:rPr>
              <a:t>Zurich, </a:t>
            </a:r>
            <a:r>
              <a:rPr sz="900" dirty="0">
                <a:latin typeface="Verlag Office"/>
                <a:cs typeface="Verlag Office"/>
              </a:rPr>
              <a:t>which</a:t>
            </a:r>
            <a:r>
              <a:rPr sz="900" spc="-5" dirty="0">
                <a:latin typeface="Verlag Office"/>
                <a:cs typeface="Verlag Office"/>
              </a:rPr>
              <a:t> </a:t>
            </a:r>
            <a:r>
              <a:rPr sz="900" dirty="0">
                <a:latin typeface="Verlag Office"/>
                <a:cs typeface="Verlag Office"/>
              </a:rPr>
              <a:t>is</a:t>
            </a:r>
            <a:r>
              <a:rPr sz="900" spc="-5" dirty="0">
                <a:latin typeface="Verlag Office"/>
                <a:cs typeface="Verlag Office"/>
              </a:rPr>
              <a:t> </a:t>
            </a:r>
            <a:r>
              <a:rPr sz="900" dirty="0">
                <a:latin typeface="Verlag Office"/>
                <a:cs typeface="Verlag Office"/>
              </a:rPr>
              <a:t>authorised and</a:t>
            </a:r>
            <a:r>
              <a:rPr sz="900" spc="-5" dirty="0">
                <a:latin typeface="Verlag Office"/>
                <a:cs typeface="Verlag Office"/>
              </a:rPr>
              <a:t> </a:t>
            </a:r>
            <a:r>
              <a:rPr sz="900" dirty="0">
                <a:latin typeface="Verlag Office"/>
                <a:cs typeface="Verlag Office"/>
              </a:rPr>
              <a:t>regulated by</a:t>
            </a:r>
            <a:r>
              <a:rPr sz="900" spc="-5" dirty="0">
                <a:latin typeface="Verlag Office"/>
                <a:cs typeface="Verlag Office"/>
              </a:rPr>
              <a:t> </a:t>
            </a:r>
            <a:r>
              <a:rPr sz="900" dirty="0">
                <a:latin typeface="Verlag Office"/>
                <a:cs typeface="Verlag Office"/>
              </a:rPr>
              <a:t>the Swiss</a:t>
            </a:r>
            <a:r>
              <a:rPr sz="900" spc="-5" dirty="0">
                <a:latin typeface="Verlag Office"/>
                <a:cs typeface="Verlag Office"/>
              </a:rPr>
              <a:t> </a:t>
            </a:r>
            <a:r>
              <a:rPr sz="900" dirty="0">
                <a:latin typeface="Verlag Office"/>
                <a:cs typeface="Verlag Office"/>
              </a:rPr>
              <a:t>Financial </a:t>
            </a:r>
            <a:r>
              <a:rPr sz="900" spc="-10" dirty="0">
                <a:latin typeface="Verlag Office"/>
                <a:cs typeface="Verlag Office"/>
              </a:rPr>
              <a:t>Market </a:t>
            </a:r>
            <a:r>
              <a:rPr sz="900" dirty="0">
                <a:latin typeface="Verlag Office"/>
                <a:cs typeface="Verlag Office"/>
              </a:rPr>
              <a:t>Supervisory</a:t>
            </a:r>
            <a:r>
              <a:rPr sz="900" spc="5" dirty="0">
                <a:latin typeface="Verlag Office"/>
                <a:cs typeface="Verlag Office"/>
              </a:rPr>
              <a:t> </a:t>
            </a:r>
            <a:r>
              <a:rPr sz="900" dirty="0">
                <a:latin typeface="Verlag Office"/>
                <a:cs typeface="Verlag Office"/>
              </a:rPr>
              <a:t>Authority</a:t>
            </a:r>
            <a:r>
              <a:rPr sz="900" spc="5" dirty="0">
                <a:latin typeface="Verlag Office"/>
                <a:cs typeface="Verlag Office"/>
              </a:rPr>
              <a:t> </a:t>
            </a:r>
            <a:r>
              <a:rPr sz="900" spc="-10" dirty="0">
                <a:latin typeface="Verlag Office"/>
                <a:cs typeface="Verlag Office"/>
              </a:rPr>
              <a:t>(FINMA).</a:t>
            </a:r>
            <a:endParaRPr sz="900">
              <a:latin typeface="Verlag Office"/>
              <a:cs typeface="Verlag Office"/>
            </a:endParaRPr>
          </a:p>
          <a:p>
            <a:pPr>
              <a:lnSpc>
                <a:spcPct val="100000"/>
              </a:lnSpc>
              <a:spcBef>
                <a:spcPts val="15"/>
              </a:spcBef>
            </a:pPr>
            <a:endParaRPr sz="900">
              <a:latin typeface="Verlag Office"/>
              <a:cs typeface="Verlag Office"/>
            </a:endParaRPr>
          </a:p>
          <a:p>
            <a:pPr marL="88900">
              <a:lnSpc>
                <a:spcPct val="100000"/>
              </a:lnSpc>
            </a:pPr>
            <a:r>
              <a:rPr sz="900" spc="-10" dirty="0">
                <a:solidFill>
                  <a:srgbClr val="20419A"/>
                </a:solidFill>
                <a:latin typeface="Verlag Office"/>
                <a:cs typeface="Verlag Office"/>
              </a:rPr>
              <a:t>Authors</a:t>
            </a:r>
            <a:endParaRPr sz="900">
              <a:latin typeface="Verlag Office"/>
              <a:cs typeface="Verlag Office"/>
            </a:endParaRPr>
          </a:p>
          <a:p>
            <a:pPr marL="88900">
              <a:lnSpc>
                <a:spcPct val="100000"/>
              </a:lnSpc>
              <a:spcBef>
                <a:spcPts val="70"/>
              </a:spcBef>
            </a:pPr>
            <a:r>
              <a:rPr sz="850" i="1" dirty="0">
                <a:latin typeface="Verlag Office"/>
                <a:cs typeface="Verlag Office"/>
              </a:rPr>
              <a:t>Please</a:t>
            </a:r>
            <a:r>
              <a:rPr sz="850" i="1" spc="15" dirty="0">
                <a:latin typeface="Verlag Office"/>
                <a:cs typeface="Verlag Office"/>
              </a:rPr>
              <a:t> </a:t>
            </a:r>
            <a:r>
              <a:rPr sz="850" i="1" dirty="0">
                <a:latin typeface="Verlag Office"/>
                <a:cs typeface="Verlag Office"/>
              </a:rPr>
              <a:t>add</a:t>
            </a:r>
            <a:r>
              <a:rPr sz="850" i="1" spc="15" dirty="0">
                <a:latin typeface="Verlag Office"/>
                <a:cs typeface="Verlag Office"/>
              </a:rPr>
              <a:t> </a:t>
            </a:r>
            <a:r>
              <a:rPr sz="850" i="1" dirty="0">
                <a:latin typeface="Verlag Office"/>
                <a:cs typeface="Verlag Office"/>
              </a:rPr>
              <a:t>author</a:t>
            </a:r>
            <a:r>
              <a:rPr sz="850" i="1" spc="15" dirty="0">
                <a:latin typeface="Verlag Office"/>
                <a:cs typeface="Verlag Office"/>
              </a:rPr>
              <a:t> </a:t>
            </a:r>
            <a:r>
              <a:rPr sz="850" i="1" dirty="0">
                <a:latin typeface="Verlag Office"/>
                <a:cs typeface="Verlag Office"/>
              </a:rPr>
              <a:t>name</a:t>
            </a:r>
            <a:r>
              <a:rPr sz="850" i="1" spc="15" dirty="0">
                <a:latin typeface="Verlag Office"/>
                <a:cs typeface="Verlag Office"/>
              </a:rPr>
              <a:t> </a:t>
            </a:r>
            <a:r>
              <a:rPr sz="850" i="1" dirty="0">
                <a:latin typeface="Verlag Office"/>
                <a:cs typeface="Verlag Office"/>
              </a:rPr>
              <a:t>(first</a:t>
            </a:r>
            <a:r>
              <a:rPr sz="850" i="1" spc="15" dirty="0">
                <a:latin typeface="Verlag Office"/>
                <a:cs typeface="Verlag Office"/>
              </a:rPr>
              <a:t> </a:t>
            </a:r>
            <a:r>
              <a:rPr sz="850" i="1" dirty="0">
                <a:latin typeface="Verlag Office"/>
                <a:cs typeface="Verlag Office"/>
              </a:rPr>
              <a:t>name/last</a:t>
            </a:r>
            <a:r>
              <a:rPr sz="850" i="1" spc="15" dirty="0">
                <a:latin typeface="Verlag Office"/>
                <a:cs typeface="Verlag Office"/>
              </a:rPr>
              <a:t> </a:t>
            </a:r>
            <a:r>
              <a:rPr sz="850" i="1" spc="-10" dirty="0">
                <a:latin typeface="Verlag Office"/>
                <a:cs typeface="Verlag Office"/>
              </a:rPr>
              <a:t>name/function/e-</a:t>
            </a:r>
            <a:r>
              <a:rPr sz="850" i="1" dirty="0">
                <a:latin typeface="Verlag Office"/>
                <a:cs typeface="Verlag Office"/>
              </a:rPr>
              <a:t>mail</a:t>
            </a:r>
            <a:r>
              <a:rPr sz="850" i="1" spc="15" dirty="0">
                <a:latin typeface="Verlag Office"/>
                <a:cs typeface="Verlag Office"/>
              </a:rPr>
              <a:t> </a:t>
            </a:r>
            <a:r>
              <a:rPr sz="850" i="1" spc="-10" dirty="0">
                <a:latin typeface="Verlag Office"/>
                <a:cs typeface="Verlag Office"/>
              </a:rPr>
              <a:t>address)</a:t>
            </a:r>
            <a:r>
              <a:rPr sz="750" spc="-15" baseline="33333" dirty="0">
                <a:latin typeface="Verlag Office"/>
                <a:cs typeface="Verlag Office"/>
              </a:rPr>
              <a:t>1)</a:t>
            </a:r>
            <a:endParaRPr sz="750" baseline="33333">
              <a:latin typeface="Verlag Office"/>
              <a:cs typeface="Verlag Office"/>
            </a:endParaRPr>
          </a:p>
          <a:p>
            <a:pPr>
              <a:lnSpc>
                <a:spcPct val="100000"/>
              </a:lnSpc>
              <a:spcBef>
                <a:spcPts val="5"/>
              </a:spcBef>
            </a:pPr>
            <a:endParaRPr sz="900">
              <a:latin typeface="Verlag Office"/>
              <a:cs typeface="Verlag Office"/>
            </a:endParaRPr>
          </a:p>
          <a:p>
            <a:pPr marL="88900" marR="118110">
              <a:lnSpc>
                <a:spcPct val="101899"/>
              </a:lnSpc>
            </a:pPr>
            <a:r>
              <a:rPr sz="750" baseline="33333" dirty="0">
                <a:latin typeface="Verlag Office"/>
                <a:cs typeface="Verlag Office"/>
              </a:rPr>
              <a:t>1)</a:t>
            </a:r>
            <a:r>
              <a:rPr sz="900" dirty="0">
                <a:latin typeface="Verlag Office"/>
                <a:cs typeface="Verlag Office"/>
              </a:rPr>
              <a:t>This</a:t>
            </a:r>
            <a:r>
              <a:rPr sz="900" spc="-5" dirty="0">
                <a:latin typeface="Verlag Office"/>
                <a:cs typeface="Verlag Office"/>
              </a:rPr>
              <a:t> </a:t>
            </a:r>
            <a:r>
              <a:rPr sz="900" dirty="0">
                <a:latin typeface="Verlag Office"/>
                <a:cs typeface="Verlag Office"/>
              </a:rPr>
              <a:t>author is employed by</a:t>
            </a:r>
            <a:r>
              <a:rPr sz="900" spc="-5" dirty="0">
                <a:latin typeface="Verlag Office"/>
                <a:cs typeface="Verlag Office"/>
              </a:rPr>
              <a:t> </a:t>
            </a:r>
            <a:r>
              <a:rPr sz="900" dirty="0">
                <a:latin typeface="Verlag Office"/>
                <a:cs typeface="Verlag Office"/>
              </a:rPr>
              <a:t>Bank Julius Baer &amp;</a:t>
            </a:r>
            <a:r>
              <a:rPr sz="900" spc="-5" dirty="0">
                <a:latin typeface="Verlag Office"/>
                <a:cs typeface="Verlag Office"/>
              </a:rPr>
              <a:t> </a:t>
            </a:r>
            <a:r>
              <a:rPr sz="900" dirty="0">
                <a:latin typeface="Verlag Office"/>
                <a:cs typeface="Verlag Office"/>
              </a:rPr>
              <a:t>Co. Ltd., Zurich, which </a:t>
            </a:r>
            <a:r>
              <a:rPr sz="900" spc="-25" dirty="0">
                <a:latin typeface="Verlag Office"/>
                <a:cs typeface="Verlag Office"/>
              </a:rPr>
              <a:t>is </a:t>
            </a:r>
            <a:r>
              <a:rPr sz="900" dirty="0">
                <a:latin typeface="Verlag Office"/>
                <a:cs typeface="Verlag Office"/>
              </a:rPr>
              <a:t>authorised</a:t>
            </a:r>
            <a:r>
              <a:rPr sz="900" spc="-15" dirty="0">
                <a:latin typeface="Verlag Office"/>
                <a:cs typeface="Verlag Office"/>
              </a:rPr>
              <a:t> </a:t>
            </a:r>
            <a:r>
              <a:rPr sz="900" dirty="0">
                <a:latin typeface="Verlag Office"/>
                <a:cs typeface="Verlag Office"/>
              </a:rPr>
              <a:t>and</a:t>
            </a:r>
            <a:r>
              <a:rPr sz="900" spc="-5" dirty="0">
                <a:latin typeface="Verlag Office"/>
                <a:cs typeface="Verlag Office"/>
              </a:rPr>
              <a:t> </a:t>
            </a:r>
            <a:r>
              <a:rPr sz="900" dirty="0">
                <a:latin typeface="Verlag Office"/>
                <a:cs typeface="Verlag Office"/>
              </a:rPr>
              <a:t>regulated</a:t>
            </a:r>
            <a:r>
              <a:rPr sz="900" spc="-5" dirty="0">
                <a:latin typeface="Verlag Office"/>
                <a:cs typeface="Verlag Office"/>
              </a:rPr>
              <a:t> </a:t>
            </a:r>
            <a:r>
              <a:rPr sz="900" dirty="0">
                <a:latin typeface="Verlag Office"/>
                <a:cs typeface="Verlag Office"/>
              </a:rPr>
              <a:t>by</a:t>
            </a:r>
            <a:r>
              <a:rPr sz="900" spc="-5" dirty="0">
                <a:latin typeface="Verlag Office"/>
                <a:cs typeface="Verlag Office"/>
              </a:rPr>
              <a:t> </a:t>
            </a:r>
            <a:r>
              <a:rPr sz="900" dirty="0">
                <a:latin typeface="Verlag Office"/>
                <a:cs typeface="Verlag Office"/>
              </a:rPr>
              <a:t>the</a:t>
            </a:r>
            <a:r>
              <a:rPr sz="900" spc="-5" dirty="0">
                <a:latin typeface="Verlag Office"/>
                <a:cs typeface="Verlag Office"/>
              </a:rPr>
              <a:t> </a:t>
            </a:r>
            <a:r>
              <a:rPr sz="900" dirty="0">
                <a:latin typeface="Verlag Office"/>
                <a:cs typeface="Verlag Office"/>
              </a:rPr>
              <a:t>Swiss</a:t>
            </a:r>
            <a:r>
              <a:rPr sz="900" spc="-5" dirty="0">
                <a:latin typeface="Verlag Office"/>
                <a:cs typeface="Verlag Office"/>
              </a:rPr>
              <a:t> </a:t>
            </a:r>
            <a:r>
              <a:rPr sz="900" dirty="0">
                <a:latin typeface="Verlag Office"/>
                <a:cs typeface="Verlag Office"/>
              </a:rPr>
              <a:t>Financial</a:t>
            </a:r>
            <a:r>
              <a:rPr sz="900" spc="-5" dirty="0">
                <a:latin typeface="Verlag Office"/>
                <a:cs typeface="Verlag Office"/>
              </a:rPr>
              <a:t> </a:t>
            </a:r>
            <a:r>
              <a:rPr sz="900" dirty="0">
                <a:latin typeface="Verlag Office"/>
                <a:cs typeface="Verlag Office"/>
              </a:rPr>
              <a:t>Market </a:t>
            </a:r>
            <a:r>
              <a:rPr sz="900" spc="-10" dirty="0">
                <a:latin typeface="Verlag Office"/>
                <a:cs typeface="Verlag Office"/>
              </a:rPr>
              <a:t>Supervisory </a:t>
            </a:r>
            <a:r>
              <a:rPr sz="900" dirty="0">
                <a:latin typeface="Verlag Office"/>
                <a:cs typeface="Verlag Office"/>
              </a:rPr>
              <a:t>Authority </a:t>
            </a:r>
            <a:r>
              <a:rPr sz="900" spc="-10" dirty="0">
                <a:latin typeface="Verlag Office"/>
                <a:cs typeface="Verlag Office"/>
              </a:rPr>
              <a:t>(FINMA).</a:t>
            </a:r>
            <a:endParaRPr sz="900">
              <a:latin typeface="Verlag Office"/>
              <a:cs typeface="Verlag Office"/>
            </a:endParaRPr>
          </a:p>
          <a:p>
            <a:pPr>
              <a:lnSpc>
                <a:spcPct val="100000"/>
              </a:lnSpc>
              <a:spcBef>
                <a:spcPts val="15"/>
              </a:spcBef>
            </a:pPr>
            <a:endParaRPr sz="900">
              <a:latin typeface="Verlag Office"/>
              <a:cs typeface="Verlag Office"/>
            </a:endParaRPr>
          </a:p>
          <a:p>
            <a:pPr marL="88900">
              <a:lnSpc>
                <a:spcPct val="100000"/>
              </a:lnSpc>
            </a:pPr>
            <a:r>
              <a:rPr sz="900" b="1" dirty="0">
                <a:solidFill>
                  <a:srgbClr val="20419A"/>
                </a:solidFill>
                <a:latin typeface="Verlag Office"/>
                <a:cs typeface="Verlag Office"/>
              </a:rPr>
              <a:t>METHODOLOGIES</a:t>
            </a:r>
            <a:r>
              <a:rPr sz="900" b="1" spc="-25" dirty="0">
                <a:solidFill>
                  <a:srgbClr val="20419A"/>
                </a:solidFill>
                <a:latin typeface="Verlag Office"/>
                <a:cs typeface="Verlag Office"/>
              </a:rPr>
              <a:t> </a:t>
            </a:r>
            <a:r>
              <a:rPr sz="900" b="1" dirty="0">
                <a:solidFill>
                  <a:srgbClr val="20419A"/>
                </a:solidFill>
                <a:latin typeface="Verlag Office"/>
                <a:cs typeface="Verlag Office"/>
              </a:rPr>
              <a:t>AND</a:t>
            </a:r>
            <a:r>
              <a:rPr sz="900" b="1" spc="-10" dirty="0">
                <a:solidFill>
                  <a:srgbClr val="20419A"/>
                </a:solidFill>
                <a:latin typeface="Verlag Office"/>
                <a:cs typeface="Verlag Office"/>
              </a:rPr>
              <a:t> GLOSSARY</a:t>
            </a:r>
            <a:endParaRPr sz="900">
              <a:latin typeface="Verlag Office"/>
              <a:cs typeface="Verlag Office"/>
            </a:endParaRPr>
          </a:p>
          <a:p>
            <a:pPr marL="88900">
              <a:lnSpc>
                <a:spcPct val="100000"/>
              </a:lnSpc>
              <a:spcBef>
                <a:spcPts val="20"/>
              </a:spcBef>
            </a:pPr>
            <a:r>
              <a:rPr sz="900" dirty="0">
                <a:latin typeface="Verlag Office"/>
                <a:cs typeface="Verlag Office"/>
              </a:rPr>
              <a:t>Julius</a:t>
            </a:r>
            <a:r>
              <a:rPr sz="900" spc="125" dirty="0">
                <a:latin typeface="Verlag Office"/>
                <a:cs typeface="Verlag Office"/>
              </a:rPr>
              <a:t> </a:t>
            </a:r>
            <a:r>
              <a:rPr sz="900" dirty="0">
                <a:latin typeface="Verlag Office"/>
                <a:cs typeface="Verlag Office"/>
              </a:rPr>
              <a:t>Baer:</a:t>
            </a:r>
            <a:r>
              <a:rPr sz="900" spc="140" dirty="0">
                <a:latin typeface="Verlag Office"/>
                <a:cs typeface="Verlag Office"/>
              </a:rPr>
              <a:t> </a:t>
            </a:r>
            <a:r>
              <a:rPr sz="900" spc="-10" dirty="0">
                <a:solidFill>
                  <a:srgbClr val="20419A"/>
                </a:solidFill>
                <a:latin typeface="Verlag Office"/>
                <a:cs typeface="Verlag Office"/>
                <a:hlinkClick r:id="rId2"/>
              </a:rPr>
              <a:t>www.juliusbaer.com/en/legal/methodologies-</a:t>
            </a:r>
            <a:r>
              <a:rPr sz="900" dirty="0">
                <a:solidFill>
                  <a:srgbClr val="20419A"/>
                </a:solidFill>
                <a:latin typeface="Verlag Office"/>
                <a:cs typeface="Verlag Office"/>
                <a:hlinkClick r:id="rId2"/>
              </a:rPr>
              <a:t>and-</a:t>
            </a:r>
            <a:r>
              <a:rPr sz="900" spc="-10" dirty="0">
                <a:solidFill>
                  <a:srgbClr val="20419A"/>
                </a:solidFill>
                <a:latin typeface="Verlag Office"/>
                <a:cs typeface="Verlag Office"/>
                <a:hlinkClick r:id="rId2"/>
              </a:rPr>
              <a:t>glossary/</a:t>
            </a:r>
            <a:endParaRPr sz="900">
              <a:latin typeface="Verlag Office"/>
              <a:cs typeface="Verlag Office"/>
            </a:endParaRPr>
          </a:p>
          <a:p>
            <a:pPr>
              <a:lnSpc>
                <a:spcPct val="100000"/>
              </a:lnSpc>
              <a:spcBef>
                <a:spcPts val="15"/>
              </a:spcBef>
            </a:pPr>
            <a:endParaRPr sz="900">
              <a:latin typeface="Verlag Office"/>
              <a:cs typeface="Verlag Office"/>
            </a:endParaRPr>
          </a:p>
          <a:p>
            <a:pPr marL="88900">
              <a:lnSpc>
                <a:spcPct val="100000"/>
              </a:lnSpc>
            </a:pPr>
            <a:r>
              <a:rPr sz="900" b="1" spc="-10" dirty="0">
                <a:solidFill>
                  <a:srgbClr val="20419A"/>
                </a:solidFill>
                <a:latin typeface="Verlag Office"/>
                <a:cs typeface="Verlag Office"/>
              </a:rPr>
              <a:t>IMPORTANT</a:t>
            </a:r>
            <a:r>
              <a:rPr sz="900" b="1" dirty="0">
                <a:solidFill>
                  <a:srgbClr val="20419A"/>
                </a:solidFill>
                <a:latin typeface="Verlag Office"/>
                <a:cs typeface="Verlag Office"/>
              </a:rPr>
              <a:t> LEGAL </a:t>
            </a:r>
            <a:r>
              <a:rPr sz="900" b="1" spc="-10" dirty="0">
                <a:solidFill>
                  <a:srgbClr val="20419A"/>
                </a:solidFill>
                <a:latin typeface="Verlag Office"/>
                <a:cs typeface="Verlag Office"/>
              </a:rPr>
              <a:t>INFORMATION</a:t>
            </a:r>
            <a:endParaRPr sz="900">
              <a:latin typeface="Verlag Office"/>
              <a:cs typeface="Verlag Office"/>
            </a:endParaRPr>
          </a:p>
          <a:p>
            <a:pPr marL="88900" marR="52069">
              <a:lnSpc>
                <a:spcPct val="101899"/>
              </a:lnSpc>
            </a:pPr>
            <a:r>
              <a:rPr sz="900" b="1" dirty="0">
                <a:latin typeface="Verlag Office"/>
                <a:cs typeface="Verlag Office"/>
              </a:rPr>
              <a:t>The</a:t>
            </a:r>
            <a:r>
              <a:rPr sz="900" b="1" spc="-10" dirty="0">
                <a:latin typeface="Verlag Office"/>
                <a:cs typeface="Verlag Office"/>
              </a:rPr>
              <a:t> </a:t>
            </a:r>
            <a:r>
              <a:rPr sz="900" b="1" dirty="0">
                <a:latin typeface="Verlag Office"/>
                <a:cs typeface="Verlag Office"/>
              </a:rPr>
              <a:t>information</a:t>
            </a:r>
            <a:r>
              <a:rPr sz="900" b="1" spc="-5" dirty="0">
                <a:latin typeface="Verlag Office"/>
                <a:cs typeface="Verlag Office"/>
              </a:rPr>
              <a:t> </a:t>
            </a:r>
            <a:r>
              <a:rPr sz="900" b="1" dirty="0">
                <a:latin typeface="Verlag Office"/>
                <a:cs typeface="Verlag Office"/>
              </a:rPr>
              <a:t>and</a:t>
            </a:r>
            <a:r>
              <a:rPr sz="900" b="1" spc="-5" dirty="0">
                <a:latin typeface="Verlag Office"/>
                <a:cs typeface="Verlag Office"/>
              </a:rPr>
              <a:t> </a:t>
            </a:r>
            <a:r>
              <a:rPr sz="900" b="1" dirty="0">
                <a:latin typeface="Verlag Office"/>
                <a:cs typeface="Verlag Office"/>
              </a:rPr>
              <a:t>opinions</a:t>
            </a:r>
            <a:r>
              <a:rPr sz="900" b="1" spc="-5" dirty="0">
                <a:latin typeface="Verlag Office"/>
                <a:cs typeface="Verlag Office"/>
              </a:rPr>
              <a:t> </a:t>
            </a:r>
            <a:r>
              <a:rPr sz="900" b="1" dirty="0">
                <a:latin typeface="Verlag Office"/>
                <a:cs typeface="Verlag Office"/>
              </a:rPr>
              <a:t>expressed</a:t>
            </a:r>
            <a:r>
              <a:rPr sz="900" b="1" spc="-5" dirty="0">
                <a:latin typeface="Verlag Office"/>
                <a:cs typeface="Verlag Office"/>
              </a:rPr>
              <a:t> </a:t>
            </a:r>
            <a:r>
              <a:rPr sz="900" b="1" dirty="0">
                <a:latin typeface="Verlag Office"/>
                <a:cs typeface="Verlag Office"/>
              </a:rPr>
              <a:t>in</a:t>
            </a:r>
            <a:r>
              <a:rPr sz="900" b="1" spc="-5" dirty="0">
                <a:latin typeface="Verlag Office"/>
                <a:cs typeface="Verlag Office"/>
              </a:rPr>
              <a:t> </a:t>
            </a:r>
            <a:r>
              <a:rPr sz="900" b="1" dirty="0">
                <a:latin typeface="Verlag Office"/>
                <a:cs typeface="Verlag Office"/>
              </a:rPr>
              <a:t>this</a:t>
            </a:r>
            <a:r>
              <a:rPr sz="900" b="1" spc="-5" dirty="0">
                <a:latin typeface="Verlag Office"/>
                <a:cs typeface="Verlag Office"/>
              </a:rPr>
              <a:t> </a:t>
            </a:r>
            <a:r>
              <a:rPr sz="900" b="1" dirty="0">
                <a:latin typeface="Verlag Office"/>
                <a:cs typeface="Verlag Office"/>
              </a:rPr>
              <a:t>document</a:t>
            </a:r>
            <a:r>
              <a:rPr sz="900" b="1" spc="-5" dirty="0">
                <a:latin typeface="Verlag Office"/>
                <a:cs typeface="Verlag Office"/>
              </a:rPr>
              <a:t> </a:t>
            </a:r>
            <a:r>
              <a:rPr sz="900" b="1" spc="-20" dirty="0">
                <a:latin typeface="Verlag Office"/>
                <a:cs typeface="Verlag Office"/>
              </a:rPr>
              <a:t>were</a:t>
            </a:r>
            <a:r>
              <a:rPr sz="900" b="1" dirty="0">
                <a:latin typeface="Verlag Office"/>
                <a:cs typeface="Verlag Office"/>
              </a:rPr>
              <a:t> produced</a:t>
            </a:r>
            <a:r>
              <a:rPr sz="900" b="1" spc="-20" dirty="0">
                <a:latin typeface="Verlag Office"/>
                <a:cs typeface="Verlag Office"/>
              </a:rPr>
              <a:t> </a:t>
            </a:r>
            <a:r>
              <a:rPr sz="900" b="1" dirty="0">
                <a:latin typeface="Verlag Office"/>
                <a:cs typeface="Verlag Office"/>
              </a:rPr>
              <a:t>as</a:t>
            </a:r>
            <a:r>
              <a:rPr sz="900" b="1" spc="-5" dirty="0">
                <a:latin typeface="Verlag Office"/>
                <a:cs typeface="Verlag Office"/>
              </a:rPr>
              <a:t> </a:t>
            </a:r>
            <a:r>
              <a:rPr sz="900" b="1" dirty="0">
                <a:latin typeface="Verlag Office"/>
                <a:cs typeface="Verlag Office"/>
              </a:rPr>
              <a:t>at</a:t>
            </a:r>
            <a:r>
              <a:rPr sz="900" b="1" spc="-5" dirty="0">
                <a:latin typeface="Verlag Office"/>
                <a:cs typeface="Verlag Office"/>
              </a:rPr>
              <a:t> </a:t>
            </a:r>
            <a:r>
              <a:rPr sz="900" b="1" dirty="0">
                <a:latin typeface="Verlag Office"/>
                <a:cs typeface="Verlag Office"/>
              </a:rPr>
              <a:t>the</a:t>
            </a:r>
            <a:r>
              <a:rPr sz="900" b="1" spc="-10" dirty="0">
                <a:latin typeface="Verlag Office"/>
                <a:cs typeface="Verlag Office"/>
              </a:rPr>
              <a:t> </a:t>
            </a:r>
            <a:r>
              <a:rPr sz="900" b="1" dirty="0">
                <a:latin typeface="Verlag Office"/>
                <a:cs typeface="Verlag Office"/>
              </a:rPr>
              <a:t>date</a:t>
            </a:r>
            <a:r>
              <a:rPr sz="900" b="1" spc="-5" dirty="0">
                <a:latin typeface="Verlag Office"/>
                <a:cs typeface="Verlag Office"/>
              </a:rPr>
              <a:t> </a:t>
            </a:r>
            <a:r>
              <a:rPr sz="900" b="1" dirty="0">
                <a:latin typeface="Verlag Office"/>
                <a:cs typeface="Verlag Office"/>
              </a:rPr>
              <a:t>of</a:t>
            </a:r>
            <a:r>
              <a:rPr sz="900" b="1" spc="-5" dirty="0">
                <a:latin typeface="Verlag Office"/>
                <a:cs typeface="Verlag Office"/>
              </a:rPr>
              <a:t> </a:t>
            </a:r>
            <a:r>
              <a:rPr sz="900" b="1" dirty="0">
                <a:latin typeface="Verlag Office"/>
                <a:cs typeface="Verlag Office"/>
              </a:rPr>
              <a:t>writing</a:t>
            </a:r>
            <a:r>
              <a:rPr sz="900" b="1" spc="-5" dirty="0">
                <a:latin typeface="Verlag Office"/>
                <a:cs typeface="Verlag Office"/>
              </a:rPr>
              <a:t> </a:t>
            </a:r>
            <a:r>
              <a:rPr sz="900" b="1" dirty="0">
                <a:latin typeface="Verlag Office"/>
                <a:cs typeface="Verlag Office"/>
              </a:rPr>
              <a:t>and</a:t>
            </a:r>
            <a:r>
              <a:rPr sz="900" b="1" spc="-10" dirty="0">
                <a:latin typeface="Verlag Office"/>
                <a:cs typeface="Verlag Office"/>
              </a:rPr>
              <a:t> </a:t>
            </a:r>
            <a:r>
              <a:rPr sz="900" b="1" dirty="0">
                <a:latin typeface="Verlag Office"/>
                <a:cs typeface="Verlag Office"/>
              </a:rPr>
              <a:t>are</a:t>
            </a:r>
            <a:r>
              <a:rPr sz="900" b="1" spc="-5" dirty="0">
                <a:latin typeface="Verlag Office"/>
                <a:cs typeface="Verlag Office"/>
              </a:rPr>
              <a:t> </a:t>
            </a:r>
            <a:r>
              <a:rPr sz="900" b="1" dirty="0">
                <a:latin typeface="Verlag Office"/>
                <a:cs typeface="Verlag Office"/>
              </a:rPr>
              <a:t>subject</a:t>
            </a:r>
            <a:r>
              <a:rPr sz="900" b="1" spc="-5" dirty="0">
                <a:latin typeface="Verlag Office"/>
                <a:cs typeface="Verlag Office"/>
              </a:rPr>
              <a:t> </a:t>
            </a:r>
            <a:r>
              <a:rPr sz="900" b="1" dirty="0">
                <a:latin typeface="Verlag Office"/>
                <a:cs typeface="Verlag Office"/>
              </a:rPr>
              <a:t>to</a:t>
            </a:r>
            <a:r>
              <a:rPr sz="900" b="1" spc="-5" dirty="0">
                <a:latin typeface="Verlag Office"/>
                <a:cs typeface="Verlag Office"/>
              </a:rPr>
              <a:t> </a:t>
            </a:r>
            <a:r>
              <a:rPr sz="900" b="1" spc="-10" dirty="0">
                <a:latin typeface="Verlag Office"/>
                <a:cs typeface="Verlag Office"/>
              </a:rPr>
              <a:t>change</a:t>
            </a:r>
            <a:r>
              <a:rPr sz="900" b="1" spc="500" dirty="0">
                <a:latin typeface="Verlag Office"/>
                <a:cs typeface="Verlag Office"/>
              </a:rPr>
              <a:t> </a:t>
            </a:r>
            <a:r>
              <a:rPr sz="900" b="1" dirty="0">
                <a:latin typeface="Verlag Office"/>
                <a:cs typeface="Verlag Office"/>
              </a:rPr>
              <a:t>without</a:t>
            </a:r>
            <a:r>
              <a:rPr sz="900" b="1" spc="-20" dirty="0">
                <a:latin typeface="Verlag Office"/>
                <a:cs typeface="Verlag Office"/>
              </a:rPr>
              <a:t> </a:t>
            </a:r>
            <a:r>
              <a:rPr sz="900" b="1" dirty="0">
                <a:latin typeface="Verlag Office"/>
                <a:cs typeface="Verlag Office"/>
              </a:rPr>
              <a:t>notice.</a:t>
            </a:r>
            <a:r>
              <a:rPr sz="900" b="1" spc="-5" dirty="0">
                <a:latin typeface="Verlag Office"/>
                <a:cs typeface="Verlag Office"/>
              </a:rPr>
              <a:t> </a:t>
            </a:r>
            <a:r>
              <a:rPr sz="900" dirty="0">
                <a:latin typeface="Verlag Office"/>
                <a:cs typeface="Verlag Office"/>
              </a:rPr>
              <a:t>This</a:t>
            </a:r>
            <a:r>
              <a:rPr sz="900" spc="-5" dirty="0">
                <a:latin typeface="Verlag Office"/>
                <a:cs typeface="Verlag Office"/>
              </a:rPr>
              <a:t> </a:t>
            </a:r>
            <a:r>
              <a:rPr sz="900" dirty="0">
                <a:latin typeface="Verlag Office"/>
                <a:cs typeface="Verlag Office"/>
              </a:rPr>
              <a:t>document</a:t>
            </a:r>
            <a:r>
              <a:rPr sz="900" spc="-5" dirty="0">
                <a:latin typeface="Verlag Office"/>
                <a:cs typeface="Verlag Office"/>
              </a:rPr>
              <a:t> </a:t>
            </a:r>
            <a:r>
              <a:rPr sz="900" dirty="0">
                <a:latin typeface="Verlag Office"/>
                <a:cs typeface="Verlag Office"/>
              </a:rPr>
              <a:t>is</a:t>
            </a:r>
            <a:r>
              <a:rPr sz="900" spc="-10" dirty="0">
                <a:latin typeface="Verlag Office"/>
                <a:cs typeface="Verlag Office"/>
              </a:rPr>
              <a:t> </a:t>
            </a:r>
            <a:r>
              <a:rPr sz="900" dirty="0">
                <a:latin typeface="Verlag Office"/>
                <a:cs typeface="Verlag Office"/>
              </a:rPr>
              <a:t>intended</a:t>
            </a:r>
            <a:r>
              <a:rPr sz="900" spc="-5" dirty="0">
                <a:latin typeface="Verlag Office"/>
                <a:cs typeface="Verlag Office"/>
              </a:rPr>
              <a:t> </a:t>
            </a:r>
            <a:r>
              <a:rPr sz="900" dirty="0">
                <a:latin typeface="Verlag Office"/>
                <a:cs typeface="Verlag Office"/>
              </a:rPr>
              <a:t>for</a:t>
            </a:r>
            <a:r>
              <a:rPr sz="900" spc="-5" dirty="0">
                <a:latin typeface="Verlag Office"/>
                <a:cs typeface="Verlag Office"/>
              </a:rPr>
              <a:t> </a:t>
            </a:r>
            <a:r>
              <a:rPr sz="900" b="1" dirty="0">
                <a:latin typeface="Verlag Office"/>
                <a:cs typeface="Verlag Office"/>
              </a:rPr>
              <a:t>information</a:t>
            </a:r>
            <a:r>
              <a:rPr sz="900" b="1" spc="-5" dirty="0">
                <a:latin typeface="Verlag Office"/>
                <a:cs typeface="Verlag Office"/>
              </a:rPr>
              <a:t> </a:t>
            </a:r>
            <a:r>
              <a:rPr sz="900" b="1" spc="-10" dirty="0">
                <a:latin typeface="Verlag Office"/>
                <a:cs typeface="Verlag Office"/>
              </a:rPr>
              <a:t>purposes </a:t>
            </a:r>
            <a:r>
              <a:rPr sz="900" b="1" dirty="0">
                <a:latin typeface="Verlag Office"/>
                <a:cs typeface="Verlag Office"/>
              </a:rPr>
              <a:t>only</a:t>
            </a:r>
            <a:r>
              <a:rPr sz="900" b="1" spc="-10" dirty="0">
                <a:latin typeface="Verlag Office"/>
                <a:cs typeface="Verlag Office"/>
              </a:rPr>
              <a:t> </a:t>
            </a:r>
            <a:r>
              <a:rPr sz="900" b="1" dirty="0">
                <a:latin typeface="Verlag Office"/>
                <a:cs typeface="Verlag Office"/>
              </a:rPr>
              <a:t>and</a:t>
            </a:r>
            <a:r>
              <a:rPr sz="900" b="1" spc="-10" dirty="0">
                <a:latin typeface="Verlag Office"/>
                <a:cs typeface="Verlag Office"/>
              </a:rPr>
              <a:t> </a:t>
            </a:r>
            <a:r>
              <a:rPr sz="900" b="1" dirty="0">
                <a:latin typeface="Verlag Office"/>
                <a:cs typeface="Verlag Office"/>
              </a:rPr>
              <a:t>does</a:t>
            </a:r>
            <a:r>
              <a:rPr sz="900" b="1" spc="-5" dirty="0">
                <a:latin typeface="Verlag Office"/>
                <a:cs typeface="Verlag Office"/>
              </a:rPr>
              <a:t> </a:t>
            </a:r>
            <a:r>
              <a:rPr sz="900" b="1" dirty="0">
                <a:latin typeface="Verlag Office"/>
                <a:cs typeface="Verlag Office"/>
              </a:rPr>
              <a:t>not</a:t>
            </a:r>
            <a:r>
              <a:rPr sz="900" b="1" spc="-10" dirty="0">
                <a:latin typeface="Verlag Office"/>
                <a:cs typeface="Verlag Office"/>
              </a:rPr>
              <a:t> </a:t>
            </a:r>
            <a:r>
              <a:rPr sz="900" b="1" dirty="0">
                <a:latin typeface="Verlag Office"/>
                <a:cs typeface="Verlag Office"/>
              </a:rPr>
              <a:t>constitute</a:t>
            </a:r>
            <a:r>
              <a:rPr sz="900" b="1" spc="-5" dirty="0">
                <a:latin typeface="Verlag Office"/>
                <a:cs typeface="Verlag Office"/>
              </a:rPr>
              <a:t> </a:t>
            </a:r>
            <a:r>
              <a:rPr sz="900" b="1" dirty="0">
                <a:latin typeface="Verlag Office"/>
                <a:cs typeface="Verlag Office"/>
              </a:rPr>
              <a:t>advice,</a:t>
            </a:r>
            <a:r>
              <a:rPr sz="900" b="1" spc="-10" dirty="0">
                <a:latin typeface="Verlag Office"/>
                <a:cs typeface="Verlag Office"/>
              </a:rPr>
              <a:t> </a:t>
            </a:r>
            <a:r>
              <a:rPr sz="900" b="1" dirty="0">
                <a:latin typeface="Verlag Office"/>
                <a:cs typeface="Verlag Office"/>
              </a:rPr>
              <a:t>an</a:t>
            </a:r>
            <a:r>
              <a:rPr sz="900" b="1" spc="-5" dirty="0">
                <a:latin typeface="Verlag Office"/>
                <a:cs typeface="Verlag Office"/>
              </a:rPr>
              <a:t> </a:t>
            </a:r>
            <a:r>
              <a:rPr sz="900" b="1" dirty="0">
                <a:latin typeface="Verlag Office"/>
                <a:cs typeface="Verlag Office"/>
              </a:rPr>
              <a:t>offer</a:t>
            </a:r>
            <a:r>
              <a:rPr sz="900" b="1" spc="-15" dirty="0">
                <a:latin typeface="Verlag Office"/>
                <a:cs typeface="Verlag Office"/>
              </a:rPr>
              <a:t> </a:t>
            </a:r>
            <a:r>
              <a:rPr sz="900" dirty="0">
                <a:latin typeface="Verlag Office"/>
                <a:cs typeface="Verlag Office"/>
              </a:rPr>
              <a:t>or</a:t>
            </a:r>
            <a:r>
              <a:rPr sz="900" spc="-10" dirty="0">
                <a:latin typeface="Verlag Office"/>
                <a:cs typeface="Verlag Office"/>
              </a:rPr>
              <a:t> </a:t>
            </a:r>
            <a:r>
              <a:rPr sz="900" dirty="0">
                <a:latin typeface="Verlag Office"/>
                <a:cs typeface="Verlag Office"/>
              </a:rPr>
              <a:t>an</a:t>
            </a:r>
            <a:r>
              <a:rPr sz="900" spc="-5" dirty="0">
                <a:latin typeface="Verlag Office"/>
                <a:cs typeface="Verlag Office"/>
              </a:rPr>
              <a:t> </a:t>
            </a:r>
            <a:r>
              <a:rPr sz="900" dirty="0">
                <a:latin typeface="Verlag Office"/>
                <a:cs typeface="Verlag Office"/>
              </a:rPr>
              <a:t>invitation</a:t>
            </a:r>
            <a:r>
              <a:rPr sz="900" spc="-10" dirty="0">
                <a:latin typeface="Verlag Office"/>
                <a:cs typeface="Verlag Office"/>
              </a:rPr>
              <a:t> </a:t>
            </a:r>
            <a:r>
              <a:rPr sz="900" dirty="0">
                <a:latin typeface="Verlag Office"/>
                <a:cs typeface="Verlag Office"/>
              </a:rPr>
              <a:t>by,</a:t>
            </a:r>
            <a:r>
              <a:rPr sz="900" spc="-10" dirty="0">
                <a:latin typeface="Verlag Office"/>
                <a:cs typeface="Verlag Office"/>
              </a:rPr>
              <a:t> </a:t>
            </a:r>
            <a:r>
              <a:rPr sz="900" dirty="0">
                <a:latin typeface="Verlag Office"/>
                <a:cs typeface="Verlag Office"/>
              </a:rPr>
              <a:t>or</a:t>
            </a:r>
            <a:r>
              <a:rPr sz="900" spc="-5" dirty="0">
                <a:latin typeface="Verlag Office"/>
                <a:cs typeface="Verlag Office"/>
              </a:rPr>
              <a:t> </a:t>
            </a:r>
            <a:r>
              <a:rPr sz="900" spc="-25" dirty="0">
                <a:latin typeface="Verlag Office"/>
                <a:cs typeface="Verlag Office"/>
              </a:rPr>
              <a:t>on </a:t>
            </a:r>
            <a:r>
              <a:rPr sz="900" dirty="0">
                <a:latin typeface="Verlag Office"/>
                <a:cs typeface="Verlag Office"/>
              </a:rPr>
              <a:t>behalf</a:t>
            </a:r>
            <a:r>
              <a:rPr sz="900" spc="-5" dirty="0">
                <a:latin typeface="Verlag Office"/>
                <a:cs typeface="Verlag Office"/>
              </a:rPr>
              <a:t> </a:t>
            </a:r>
            <a:r>
              <a:rPr sz="900" dirty="0">
                <a:latin typeface="Verlag Office"/>
                <a:cs typeface="Verlag Office"/>
              </a:rPr>
              <a:t>of,</a:t>
            </a:r>
            <a:r>
              <a:rPr sz="900" spc="10" dirty="0">
                <a:latin typeface="Verlag Office"/>
                <a:cs typeface="Verlag Office"/>
              </a:rPr>
              <a:t> </a:t>
            </a:r>
            <a:r>
              <a:rPr sz="900" dirty="0">
                <a:latin typeface="Verlag Office"/>
                <a:cs typeface="Verlag Office"/>
              </a:rPr>
              <a:t>Julius</a:t>
            </a:r>
            <a:r>
              <a:rPr sz="900" spc="5" dirty="0">
                <a:latin typeface="Verlag Office"/>
                <a:cs typeface="Verlag Office"/>
              </a:rPr>
              <a:t> </a:t>
            </a:r>
            <a:r>
              <a:rPr sz="900" dirty="0">
                <a:latin typeface="Verlag Office"/>
                <a:cs typeface="Verlag Office"/>
              </a:rPr>
              <a:t>Baer</a:t>
            </a:r>
            <a:r>
              <a:rPr sz="900" spc="10" dirty="0">
                <a:latin typeface="Verlag Office"/>
                <a:cs typeface="Verlag Office"/>
              </a:rPr>
              <a:t> </a:t>
            </a:r>
            <a:r>
              <a:rPr sz="900" dirty="0">
                <a:latin typeface="Verlag Office"/>
                <a:cs typeface="Verlag Office"/>
              </a:rPr>
              <a:t>to</a:t>
            </a:r>
            <a:r>
              <a:rPr sz="900" spc="10" dirty="0">
                <a:latin typeface="Verlag Office"/>
                <a:cs typeface="Verlag Office"/>
              </a:rPr>
              <a:t> </a:t>
            </a:r>
            <a:r>
              <a:rPr sz="900" dirty="0">
                <a:latin typeface="Verlag Office"/>
                <a:cs typeface="Verlag Office"/>
              </a:rPr>
              <a:t>buy</a:t>
            </a:r>
            <a:r>
              <a:rPr sz="900" spc="5" dirty="0">
                <a:latin typeface="Verlag Office"/>
                <a:cs typeface="Verlag Office"/>
              </a:rPr>
              <a:t> </a:t>
            </a:r>
            <a:r>
              <a:rPr sz="900" dirty="0">
                <a:latin typeface="Verlag Office"/>
                <a:cs typeface="Verlag Office"/>
              </a:rPr>
              <a:t>or</a:t>
            </a:r>
            <a:r>
              <a:rPr sz="900" spc="10" dirty="0">
                <a:latin typeface="Verlag Office"/>
                <a:cs typeface="Verlag Office"/>
              </a:rPr>
              <a:t> </a:t>
            </a:r>
            <a:r>
              <a:rPr sz="900" dirty="0">
                <a:latin typeface="Verlag Office"/>
                <a:cs typeface="Verlag Office"/>
              </a:rPr>
              <a:t>sell</a:t>
            </a:r>
            <a:r>
              <a:rPr sz="900" spc="5" dirty="0">
                <a:latin typeface="Verlag Office"/>
                <a:cs typeface="Verlag Office"/>
              </a:rPr>
              <a:t> </a:t>
            </a:r>
            <a:r>
              <a:rPr sz="900" dirty="0">
                <a:latin typeface="Verlag Office"/>
                <a:cs typeface="Verlag Office"/>
              </a:rPr>
              <a:t>any</a:t>
            </a:r>
            <a:r>
              <a:rPr sz="900" spc="10" dirty="0">
                <a:latin typeface="Verlag Office"/>
                <a:cs typeface="Verlag Office"/>
              </a:rPr>
              <a:t> </a:t>
            </a:r>
            <a:r>
              <a:rPr sz="900" dirty="0">
                <a:latin typeface="Verlag Office"/>
                <a:cs typeface="Verlag Office"/>
              </a:rPr>
              <a:t>securities,</a:t>
            </a:r>
            <a:r>
              <a:rPr sz="900" spc="10" dirty="0">
                <a:latin typeface="Verlag Office"/>
                <a:cs typeface="Verlag Office"/>
              </a:rPr>
              <a:t> </a:t>
            </a:r>
            <a:r>
              <a:rPr sz="900" spc="-10" dirty="0">
                <a:latin typeface="Verlag Office"/>
                <a:cs typeface="Verlag Office"/>
              </a:rPr>
              <a:t>securities-based </a:t>
            </a:r>
            <a:r>
              <a:rPr sz="900" dirty="0">
                <a:latin typeface="Verlag Office"/>
                <a:cs typeface="Verlag Office"/>
              </a:rPr>
              <a:t>derivatives</a:t>
            </a:r>
            <a:r>
              <a:rPr sz="900" spc="-15" dirty="0">
                <a:latin typeface="Verlag Office"/>
                <a:cs typeface="Verlag Office"/>
              </a:rPr>
              <a:t> </a:t>
            </a:r>
            <a:r>
              <a:rPr sz="900" dirty="0">
                <a:latin typeface="Verlag Office"/>
                <a:cs typeface="Verlag Office"/>
              </a:rPr>
              <a:t>or</a:t>
            </a:r>
            <a:r>
              <a:rPr sz="900" spc="-5" dirty="0">
                <a:latin typeface="Verlag Office"/>
                <a:cs typeface="Verlag Office"/>
              </a:rPr>
              <a:t> </a:t>
            </a:r>
            <a:r>
              <a:rPr sz="900" dirty="0">
                <a:latin typeface="Verlag Office"/>
                <a:cs typeface="Verlag Office"/>
              </a:rPr>
              <a:t>other</a:t>
            </a:r>
            <a:r>
              <a:rPr sz="900" spc="-5" dirty="0">
                <a:latin typeface="Verlag Office"/>
                <a:cs typeface="Verlag Office"/>
              </a:rPr>
              <a:t> </a:t>
            </a:r>
            <a:r>
              <a:rPr sz="900" dirty="0">
                <a:latin typeface="Verlag Office"/>
                <a:cs typeface="Verlag Office"/>
              </a:rPr>
              <a:t>products</a:t>
            </a:r>
            <a:r>
              <a:rPr sz="900" spc="-5" dirty="0">
                <a:latin typeface="Verlag Office"/>
                <a:cs typeface="Verlag Office"/>
              </a:rPr>
              <a:t> </a:t>
            </a:r>
            <a:r>
              <a:rPr sz="900" dirty="0">
                <a:latin typeface="Verlag Office"/>
                <a:cs typeface="Verlag Office"/>
              </a:rPr>
              <a:t>or</a:t>
            </a:r>
            <a:r>
              <a:rPr sz="900" spc="-5" dirty="0">
                <a:latin typeface="Verlag Office"/>
                <a:cs typeface="Verlag Office"/>
              </a:rPr>
              <a:t> </a:t>
            </a:r>
            <a:r>
              <a:rPr sz="900" dirty="0">
                <a:latin typeface="Verlag Office"/>
                <a:cs typeface="Verlag Office"/>
              </a:rPr>
              <a:t>to</a:t>
            </a:r>
            <a:r>
              <a:rPr sz="900" spc="-5" dirty="0">
                <a:latin typeface="Verlag Office"/>
                <a:cs typeface="Verlag Office"/>
              </a:rPr>
              <a:t> </a:t>
            </a:r>
            <a:r>
              <a:rPr sz="900" dirty="0">
                <a:latin typeface="Verlag Office"/>
                <a:cs typeface="Verlag Office"/>
              </a:rPr>
              <a:t>participate</a:t>
            </a:r>
            <a:r>
              <a:rPr sz="900" spc="-5" dirty="0">
                <a:latin typeface="Verlag Office"/>
                <a:cs typeface="Verlag Office"/>
              </a:rPr>
              <a:t> </a:t>
            </a:r>
            <a:r>
              <a:rPr sz="900" dirty="0">
                <a:latin typeface="Verlag Office"/>
                <a:cs typeface="Verlag Office"/>
              </a:rPr>
              <a:t>in</a:t>
            </a:r>
            <a:r>
              <a:rPr sz="900" spc="-5" dirty="0">
                <a:latin typeface="Verlag Office"/>
                <a:cs typeface="Verlag Office"/>
              </a:rPr>
              <a:t> </a:t>
            </a:r>
            <a:r>
              <a:rPr sz="900" dirty="0">
                <a:latin typeface="Verlag Office"/>
                <a:cs typeface="Verlag Office"/>
              </a:rPr>
              <a:t>any</a:t>
            </a:r>
            <a:r>
              <a:rPr sz="900" spc="-5" dirty="0">
                <a:latin typeface="Verlag Office"/>
                <a:cs typeface="Verlag Office"/>
              </a:rPr>
              <a:t> </a:t>
            </a:r>
            <a:r>
              <a:rPr sz="900" dirty="0">
                <a:latin typeface="Verlag Office"/>
                <a:cs typeface="Verlag Office"/>
              </a:rPr>
              <a:t>particular</a:t>
            </a:r>
            <a:r>
              <a:rPr sz="900" spc="-5" dirty="0">
                <a:latin typeface="Verlag Office"/>
                <a:cs typeface="Verlag Office"/>
              </a:rPr>
              <a:t> </a:t>
            </a:r>
            <a:r>
              <a:rPr sz="900" spc="-10" dirty="0">
                <a:latin typeface="Verlag Office"/>
                <a:cs typeface="Verlag Office"/>
              </a:rPr>
              <a:t>trading </a:t>
            </a:r>
            <a:r>
              <a:rPr sz="900" dirty="0">
                <a:latin typeface="Verlag Office"/>
                <a:cs typeface="Verlag Office"/>
              </a:rPr>
              <a:t>strategy</a:t>
            </a:r>
            <a:r>
              <a:rPr sz="900" spc="-15" dirty="0">
                <a:latin typeface="Verlag Office"/>
                <a:cs typeface="Verlag Office"/>
              </a:rPr>
              <a:t> </a:t>
            </a:r>
            <a:r>
              <a:rPr sz="900" dirty="0">
                <a:latin typeface="Verlag Office"/>
                <a:cs typeface="Verlag Office"/>
              </a:rPr>
              <a:t>in</a:t>
            </a:r>
            <a:r>
              <a:rPr sz="900" spc="-5" dirty="0">
                <a:latin typeface="Verlag Office"/>
                <a:cs typeface="Verlag Office"/>
              </a:rPr>
              <a:t> </a:t>
            </a:r>
            <a:r>
              <a:rPr sz="900" dirty="0">
                <a:latin typeface="Verlag Office"/>
                <a:cs typeface="Verlag Office"/>
              </a:rPr>
              <a:t>any</a:t>
            </a:r>
            <a:r>
              <a:rPr sz="900" spc="-5" dirty="0">
                <a:latin typeface="Verlag Office"/>
                <a:cs typeface="Verlag Office"/>
              </a:rPr>
              <a:t> </a:t>
            </a:r>
            <a:r>
              <a:rPr sz="900" dirty="0">
                <a:latin typeface="Verlag Office"/>
                <a:cs typeface="Verlag Office"/>
              </a:rPr>
              <a:t>jurisdiction.</a:t>
            </a:r>
            <a:r>
              <a:rPr sz="900" spc="-5" dirty="0">
                <a:latin typeface="Verlag Office"/>
                <a:cs typeface="Verlag Office"/>
              </a:rPr>
              <a:t> </a:t>
            </a:r>
            <a:r>
              <a:rPr sz="900" dirty="0">
                <a:latin typeface="Verlag Office"/>
                <a:cs typeface="Verlag Office"/>
              </a:rPr>
              <a:t>Opinions and</a:t>
            </a:r>
            <a:r>
              <a:rPr sz="900" spc="-5" dirty="0">
                <a:latin typeface="Verlag Office"/>
                <a:cs typeface="Verlag Office"/>
              </a:rPr>
              <a:t> </a:t>
            </a:r>
            <a:r>
              <a:rPr sz="900" dirty="0">
                <a:latin typeface="Verlag Office"/>
                <a:cs typeface="Verlag Office"/>
              </a:rPr>
              <a:t>comments</a:t>
            </a:r>
            <a:r>
              <a:rPr sz="900" spc="-5" dirty="0">
                <a:latin typeface="Verlag Office"/>
                <a:cs typeface="Verlag Office"/>
              </a:rPr>
              <a:t> </a:t>
            </a:r>
            <a:r>
              <a:rPr sz="900" dirty="0">
                <a:latin typeface="Verlag Office"/>
                <a:cs typeface="Verlag Office"/>
              </a:rPr>
              <a:t>of</a:t>
            </a:r>
            <a:r>
              <a:rPr sz="900" spc="-5" dirty="0">
                <a:latin typeface="Verlag Office"/>
                <a:cs typeface="Verlag Office"/>
              </a:rPr>
              <a:t> </a:t>
            </a:r>
            <a:r>
              <a:rPr sz="900" dirty="0">
                <a:latin typeface="Verlag Office"/>
                <a:cs typeface="Verlag Office"/>
              </a:rPr>
              <a:t>the</a:t>
            </a:r>
            <a:r>
              <a:rPr sz="900" spc="-5" dirty="0">
                <a:latin typeface="Verlag Office"/>
                <a:cs typeface="Verlag Office"/>
              </a:rPr>
              <a:t> </a:t>
            </a:r>
            <a:r>
              <a:rPr sz="900" dirty="0">
                <a:latin typeface="Verlag Office"/>
                <a:cs typeface="Verlag Office"/>
              </a:rPr>
              <a:t>authors </a:t>
            </a:r>
            <a:r>
              <a:rPr sz="900" spc="-10" dirty="0">
                <a:latin typeface="Verlag Office"/>
                <a:cs typeface="Verlag Office"/>
              </a:rPr>
              <a:t>reflect </a:t>
            </a:r>
            <a:r>
              <a:rPr sz="900" dirty="0">
                <a:latin typeface="Verlag Office"/>
                <a:cs typeface="Verlag Office"/>
              </a:rPr>
              <a:t>their</a:t>
            </a:r>
            <a:r>
              <a:rPr sz="900" spc="-15" dirty="0">
                <a:latin typeface="Verlag Office"/>
                <a:cs typeface="Verlag Office"/>
              </a:rPr>
              <a:t> </a:t>
            </a:r>
            <a:r>
              <a:rPr sz="900" dirty="0">
                <a:latin typeface="Verlag Office"/>
                <a:cs typeface="Verlag Office"/>
              </a:rPr>
              <a:t>current</a:t>
            </a:r>
            <a:r>
              <a:rPr sz="900" spc="-5" dirty="0">
                <a:latin typeface="Verlag Office"/>
                <a:cs typeface="Verlag Office"/>
              </a:rPr>
              <a:t> </a:t>
            </a:r>
            <a:r>
              <a:rPr sz="900" dirty="0">
                <a:latin typeface="Verlag Office"/>
                <a:cs typeface="Verlag Office"/>
              </a:rPr>
              <a:t>views, but</a:t>
            </a:r>
            <a:r>
              <a:rPr sz="900" spc="-5" dirty="0">
                <a:latin typeface="Verlag Office"/>
                <a:cs typeface="Verlag Office"/>
              </a:rPr>
              <a:t> </a:t>
            </a:r>
            <a:r>
              <a:rPr sz="900" dirty="0">
                <a:latin typeface="Verlag Office"/>
                <a:cs typeface="Verlag Office"/>
              </a:rPr>
              <a:t>not</a:t>
            </a:r>
            <a:r>
              <a:rPr sz="900" spc="-5" dirty="0">
                <a:latin typeface="Verlag Office"/>
                <a:cs typeface="Verlag Office"/>
              </a:rPr>
              <a:t> </a:t>
            </a:r>
            <a:r>
              <a:rPr sz="900" dirty="0">
                <a:latin typeface="Verlag Office"/>
                <a:cs typeface="Verlag Office"/>
              </a:rPr>
              <a:t>necessarily of</a:t>
            </a:r>
            <a:r>
              <a:rPr sz="900" spc="-5" dirty="0">
                <a:latin typeface="Verlag Office"/>
                <a:cs typeface="Verlag Office"/>
              </a:rPr>
              <a:t> </a:t>
            </a:r>
            <a:r>
              <a:rPr sz="900" dirty="0">
                <a:latin typeface="Verlag Office"/>
                <a:cs typeface="Verlag Office"/>
              </a:rPr>
              <a:t>other</a:t>
            </a:r>
            <a:r>
              <a:rPr sz="900" spc="-5" dirty="0">
                <a:latin typeface="Verlag Office"/>
                <a:cs typeface="Verlag Office"/>
              </a:rPr>
              <a:t> </a:t>
            </a:r>
            <a:r>
              <a:rPr sz="900" dirty="0">
                <a:latin typeface="Verlag Office"/>
                <a:cs typeface="Verlag Office"/>
              </a:rPr>
              <a:t>Julius Baer</a:t>
            </a:r>
            <a:r>
              <a:rPr sz="900" spc="-5" dirty="0">
                <a:latin typeface="Verlag Office"/>
                <a:cs typeface="Verlag Office"/>
              </a:rPr>
              <a:t> </a:t>
            </a:r>
            <a:r>
              <a:rPr sz="900" dirty="0">
                <a:latin typeface="Verlag Office"/>
                <a:cs typeface="Verlag Office"/>
              </a:rPr>
              <a:t>entities</a:t>
            </a:r>
            <a:r>
              <a:rPr sz="900" spc="-5" dirty="0">
                <a:latin typeface="Verlag Office"/>
                <a:cs typeface="Verlag Office"/>
              </a:rPr>
              <a:t> </a:t>
            </a:r>
            <a:r>
              <a:rPr sz="900" dirty="0">
                <a:latin typeface="Verlag Office"/>
                <a:cs typeface="Verlag Office"/>
              </a:rPr>
              <a:t>or </a:t>
            </a:r>
            <a:r>
              <a:rPr sz="900" spc="-25" dirty="0">
                <a:latin typeface="Verlag Office"/>
                <a:cs typeface="Verlag Office"/>
              </a:rPr>
              <a:t>any </a:t>
            </a:r>
            <a:r>
              <a:rPr sz="900" dirty="0">
                <a:latin typeface="Verlag Office"/>
                <a:cs typeface="Verlag Office"/>
              </a:rPr>
              <a:t>other</a:t>
            </a:r>
            <a:r>
              <a:rPr sz="900" spc="-10" dirty="0">
                <a:latin typeface="Verlag Office"/>
                <a:cs typeface="Verlag Office"/>
              </a:rPr>
              <a:t> </a:t>
            </a:r>
            <a:r>
              <a:rPr sz="900" dirty="0">
                <a:latin typeface="Verlag Office"/>
                <a:cs typeface="Verlag Office"/>
              </a:rPr>
              <a:t>third</a:t>
            </a:r>
            <a:r>
              <a:rPr sz="900" spc="-5" dirty="0">
                <a:latin typeface="Verlag Office"/>
                <a:cs typeface="Verlag Office"/>
              </a:rPr>
              <a:t> </a:t>
            </a:r>
            <a:r>
              <a:rPr sz="900" dirty="0">
                <a:latin typeface="Verlag Office"/>
                <a:cs typeface="Verlag Office"/>
              </a:rPr>
              <a:t>party.</a:t>
            </a:r>
            <a:r>
              <a:rPr sz="900" spc="-5" dirty="0">
                <a:latin typeface="Verlag Office"/>
                <a:cs typeface="Verlag Office"/>
              </a:rPr>
              <a:t> </a:t>
            </a:r>
            <a:r>
              <a:rPr sz="900" dirty="0">
                <a:latin typeface="Verlag Office"/>
                <a:cs typeface="Verlag Office"/>
              </a:rPr>
              <a:t>Other</a:t>
            </a:r>
            <a:r>
              <a:rPr sz="900" spc="-5" dirty="0">
                <a:latin typeface="Verlag Office"/>
                <a:cs typeface="Verlag Office"/>
              </a:rPr>
              <a:t> </a:t>
            </a:r>
            <a:r>
              <a:rPr sz="900" dirty="0">
                <a:latin typeface="Verlag Office"/>
                <a:cs typeface="Verlag Office"/>
              </a:rPr>
              <a:t>Julius</a:t>
            </a:r>
            <a:r>
              <a:rPr sz="900" spc="-10" dirty="0">
                <a:latin typeface="Verlag Office"/>
                <a:cs typeface="Verlag Office"/>
              </a:rPr>
              <a:t> </a:t>
            </a:r>
            <a:r>
              <a:rPr sz="900" dirty="0">
                <a:latin typeface="Verlag Office"/>
                <a:cs typeface="Verlag Office"/>
              </a:rPr>
              <a:t>Baer</a:t>
            </a:r>
            <a:r>
              <a:rPr sz="900" spc="-5" dirty="0">
                <a:latin typeface="Verlag Office"/>
                <a:cs typeface="Verlag Office"/>
              </a:rPr>
              <a:t> </a:t>
            </a:r>
            <a:r>
              <a:rPr sz="900" dirty="0">
                <a:latin typeface="Verlag Office"/>
                <a:cs typeface="Verlag Office"/>
              </a:rPr>
              <a:t>entities</a:t>
            </a:r>
            <a:r>
              <a:rPr sz="900" spc="-5" dirty="0">
                <a:latin typeface="Verlag Office"/>
                <a:cs typeface="Verlag Office"/>
              </a:rPr>
              <a:t> </a:t>
            </a:r>
            <a:r>
              <a:rPr sz="900" dirty="0">
                <a:latin typeface="Verlag Office"/>
                <a:cs typeface="Verlag Office"/>
              </a:rPr>
              <a:t>may</a:t>
            </a:r>
            <a:r>
              <a:rPr sz="900" spc="-5" dirty="0">
                <a:latin typeface="Verlag Office"/>
                <a:cs typeface="Verlag Office"/>
              </a:rPr>
              <a:t> </a:t>
            </a:r>
            <a:r>
              <a:rPr sz="900" dirty="0">
                <a:latin typeface="Verlag Office"/>
                <a:cs typeface="Verlag Office"/>
              </a:rPr>
              <a:t>have</a:t>
            </a:r>
            <a:r>
              <a:rPr sz="900" spc="-10" dirty="0">
                <a:latin typeface="Verlag Office"/>
                <a:cs typeface="Verlag Office"/>
              </a:rPr>
              <a:t> </a:t>
            </a:r>
            <a:r>
              <a:rPr sz="900" dirty="0">
                <a:latin typeface="Verlag Office"/>
                <a:cs typeface="Verlag Office"/>
              </a:rPr>
              <a:t>issued,</a:t>
            </a:r>
            <a:r>
              <a:rPr sz="900" spc="-5" dirty="0">
                <a:latin typeface="Verlag Office"/>
                <a:cs typeface="Verlag Office"/>
              </a:rPr>
              <a:t> </a:t>
            </a:r>
            <a:r>
              <a:rPr sz="900" dirty="0">
                <a:latin typeface="Verlag Office"/>
                <a:cs typeface="Verlag Office"/>
              </a:rPr>
              <a:t>and</a:t>
            </a:r>
            <a:r>
              <a:rPr sz="900" spc="-5" dirty="0">
                <a:latin typeface="Verlag Office"/>
                <a:cs typeface="Verlag Office"/>
              </a:rPr>
              <a:t> </a:t>
            </a:r>
            <a:r>
              <a:rPr sz="900" dirty="0">
                <a:latin typeface="Verlag Office"/>
                <a:cs typeface="Verlag Office"/>
              </a:rPr>
              <a:t>may</a:t>
            </a:r>
            <a:r>
              <a:rPr sz="900" spc="-5" dirty="0">
                <a:latin typeface="Verlag Office"/>
                <a:cs typeface="Verlag Office"/>
              </a:rPr>
              <a:t> </a:t>
            </a:r>
            <a:r>
              <a:rPr sz="900" spc="-25" dirty="0">
                <a:latin typeface="Verlag Office"/>
                <a:cs typeface="Verlag Office"/>
              </a:rPr>
              <a:t>in </a:t>
            </a:r>
            <a:r>
              <a:rPr sz="900" dirty="0">
                <a:latin typeface="Verlag Office"/>
                <a:cs typeface="Verlag Office"/>
              </a:rPr>
              <a:t>the</a:t>
            </a:r>
            <a:r>
              <a:rPr sz="900" spc="-5" dirty="0">
                <a:latin typeface="Verlag Office"/>
                <a:cs typeface="Verlag Office"/>
              </a:rPr>
              <a:t> </a:t>
            </a:r>
            <a:r>
              <a:rPr sz="900" dirty="0">
                <a:latin typeface="Verlag Office"/>
                <a:cs typeface="Verlag Office"/>
              </a:rPr>
              <a:t>future</a:t>
            </a:r>
            <a:r>
              <a:rPr sz="900" spc="-5" dirty="0">
                <a:latin typeface="Verlag Office"/>
                <a:cs typeface="Verlag Office"/>
              </a:rPr>
              <a:t> </a:t>
            </a:r>
            <a:r>
              <a:rPr sz="900" dirty="0">
                <a:latin typeface="Verlag Office"/>
                <a:cs typeface="Verlag Office"/>
              </a:rPr>
              <a:t>issue, other</a:t>
            </a:r>
            <a:r>
              <a:rPr sz="900" spc="-5" dirty="0">
                <a:latin typeface="Verlag Office"/>
                <a:cs typeface="Verlag Office"/>
              </a:rPr>
              <a:t> </a:t>
            </a:r>
            <a:r>
              <a:rPr sz="900" dirty="0">
                <a:latin typeface="Verlag Office"/>
                <a:cs typeface="Verlag Office"/>
              </a:rPr>
              <a:t>documents that</a:t>
            </a:r>
            <a:r>
              <a:rPr sz="900" spc="-5" dirty="0">
                <a:latin typeface="Verlag Office"/>
                <a:cs typeface="Verlag Office"/>
              </a:rPr>
              <a:t> </a:t>
            </a:r>
            <a:r>
              <a:rPr sz="900" dirty="0">
                <a:latin typeface="Verlag Office"/>
                <a:cs typeface="Verlag Office"/>
              </a:rPr>
              <a:t>are</a:t>
            </a:r>
            <a:r>
              <a:rPr sz="900" spc="-5" dirty="0">
                <a:latin typeface="Verlag Office"/>
                <a:cs typeface="Verlag Office"/>
              </a:rPr>
              <a:t> </a:t>
            </a:r>
            <a:r>
              <a:rPr sz="900" dirty="0">
                <a:latin typeface="Verlag Office"/>
                <a:cs typeface="Verlag Office"/>
              </a:rPr>
              <a:t>inconsistent with,</a:t>
            </a:r>
            <a:r>
              <a:rPr sz="900" spc="-5" dirty="0">
                <a:latin typeface="Verlag Office"/>
                <a:cs typeface="Verlag Office"/>
              </a:rPr>
              <a:t> </a:t>
            </a:r>
            <a:r>
              <a:rPr sz="900" dirty="0">
                <a:latin typeface="Verlag Office"/>
                <a:cs typeface="Verlag Office"/>
              </a:rPr>
              <a:t>and </a:t>
            </a:r>
            <a:r>
              <a:rPr sz="900" spc="-10" dirty="0">
                <a:latin typeface="Verlag Office"/>
                <a:cs typeface="Verlag Office"/>
              </a:rPr>
              <a:t>reach </a:t>
            </a:r>
            <a:r>
              <a:rPr sz="900" dirty="0">
                <a:latin typeface="Verlag Office"/>
                <a:cs typeface="Verlag Office"/>
              </a:rPr>
              <a:t>different</a:t>
            </a:r>
            <a:r>
              <a:rPr sz="900" spc="-10" dirty="0">
                <a:latin typeface="Verlag Office"/>
                <a:cs typeface="Verlag Office"/>
              </a:rPr>
              <a:t> </a:t>
            </a:r>
            <a:r>
              <a:rPr sz="900" dirty="0">
                <a:latin typeface="Verlag Office"/>
                <a:cs typeface="Verlag Office"/>
              </a:rPr>
              <a:t>conclusions</a:t>
            </a:r>
            <a:r>
              <a:rPr sz="900" spc="-10" dirty="0">
                <a:latin typeface="Verlag Office"/>
                <a:cs typeface="Verlag Office"/>
              </a:rPr>
              <a:t> </a:t>
            </a:r>
            <a:r>
              <a:rPr sz="900" dirty="0">
                <a:latin typeface="Verlag Office"/>
                <a:cs typeface="Verlag Office"/>
              </a:rPr>
              <a:t>from,</a:t>
            </a:r>
            <a:r>
              <a:rPr sz="900" spc="-10" dirty="0">
                <a:latin typeface="Verlag Office"/>
                <a:cs typeface="Verlag Office"/>
              </a:rPr>
              <a:t> </a:t>
            </a:r>
            <a:r>
              <a:rPr sz="900" dirty="0">
                <a:latin typeface="Verlag Office"/>
                <a:cs typeface="Verlag Office"/>
              </a:rPr>
              <a:t>the</a:t>
            </a:r>
            <a:r>
              <a:rPr sz="900" spc="-10" dirty="0">
                <a:latin typeface="Verlag Office"/>
                <a:cs typeface="Verlag Office"/>
              </a:rPr>
              <a:t> </a:t>
            </a:r>
            <a:r>
              <a:rPr sz="900" dirty="0">
                <a:latin typeface="Verlag Office"/>
                <a:cs typeface="Verlag Office"/>
              </a:rPr>
              <a:t>information</a:t>
            </a:r>
            <a:r>
              <a:rPr sz="900" spc="-10" dirty="0">
                <a:latin typeface="Verlag Office"/>
                <a:cs typeface="Verlag Office"/>
              </a:rPr>
              <a:t> </a:t>
            </a:r>
            <a:r>
              <a:rPr sz="900" dirty="0">
                <a:latin typeface="Verlag Office"/>
                <a:cs typeface="Verlag Office"/>
              </a:rPr>
              <a:t>presented</a:t>
            </a:r>
            <a:r>
              <a:rPr sz="900" spc="-5" dirty="0">
                <a:latin typeface="Verlag Office"/>
                <a:cs typeface="Verlag Office"/>
              </a:rPr>
              <a:t> </a:t>
            </a:r>
            <a:r>
              <a:rPr sz="900" dirty="0">
                <a:latin typeface="Verlag Office"/>
                <a:cs typeface="Verlag Office"/>
              </a:rPr>
              <a:t>in</a:t>
            </a:r>
            <a:r>
              <a:rPr sz="900" spc="-10" dirty="0">
                <a:latin typeface="Verlag Office"/>
                <a:cs typeface="Verlag Office"/>
              </a:rPr>
              <a:t> </a:t>
            </a:r>
            <a:r>
              <a:rPr sz="900" dirty="0">
                <a:latin typeface="Verlag Office"/>
                <a:cs typeface="Verlag Office"/>
              </a:rPr>
              <a:t>this</a:t>
            </a:r>
            <a:r>
              <a:rPr sz="900" spc="-10" dirty="0">
                <a:latin typeface="Verlag Office"/>
                <a:cs typeface="Verlag Office"/>
              </a:rPr>
              <a:t> document. </a:t>
            </a:r>
            <a:r>
              <a:rPr sz="900" dirty="0">
                <a:latin typeface="Verlag Office"/>
                <a:cs typeface="Verlag Office"/>
              </a:rPr>
              <a:t>Julius</a:t>
            </a:r>
            <a:r>
              <a:rPr sz="900" spc="-15" dirty="0">
                <a:latin typeface="Verlag Office"/>
                <a:cs typeface="Verlag Office"/>
              </a:rPr>
              <a:t> </a:t>
            </a:r>
            <a:r>
              <a:rPr sz="900" dirty="0">
                <a:latin typeface="Verlag Office"/>
                <a:cs typeface="Verlag Office"/>
              </a:rPr>
              <a:t>Baer</a:t>
            </a:r>
            <a:r>
              <a:rPr sz="900" spc="-5" dirty="0">
                <a:latin typeface="Verlag Office"/>
                <a:cs typeface="Verlag Office"/>
              </a:rPr>
              <a:t> </a:t>
            </a:r>
            <a:r>
              <a:rPr sz="900" dirty="0">
                <a:latin typeface="Verlag Office"/>
                <a:cs typeface="Verlag Office"/>
              </a:rPr>
              <a:t>assumes no</a:t>
            </a:r>
            <a:r>
              <a:rPr sz="900" spc="-5" dirty="0">
                <a:latin typeface="Verlag Office"/>
                <a:cs typeface="Verlag Office"/>
              </a:rPr>
              <a:t> </a:t>
            </a:r>
            <a:r>
              <a:rPr sz="900" dirty="0">
                <a:latin typeface="Verlag Office"/>
                <a:cs typeface="Verlag Office"/>
              </a:rPr>
              <a:t>obligation to</a:t>
            </a:r>
            <a:r>
              <a:rPr sz="900" spc="-5" dirty="0">
                <a:latin typeface="Verlag Office"/>
                <a:cs typeface="Verlag Office"/>
              </a:rPr>
              <a:t> </a:t>
            </a:r>
            <a:r>
              <a:rPr sz="900" dirty="0">
                <a:latin typeface="Verlag Office"/>
                <a:cs typeface="Verlag Office"/>
              </a:rPr>
              <a:t>ensure</a:t>
            </a:r>
            <a:r>
              <a:rPr sz="900" spc="-5" dirty="0">
                <a:latin typeface="Verlag Office"/>
                <a:cs typeface="Verlag Office"/>
              </a:rPr>
              <a:t> </a:t>
            </a:r>
            <a:r>
              <a:rPr sz="900" dirty="0">
                <a:latin typeface="Verlag Office"/>
                <a:cs typeface="Verlag Office"/>
              </a:rPr>
              <a:t>that such</a:t>
            </a:r>
            <a:r>
              <a:rPr sz="900" spc="-5" dirty="0">
                <a:latin typeface="Verlag Office"/>
                <a:cs typeface="Verlag Office"/>
              </a:rPr>
              <a:t> </a:t>
            </a:r>
            <a:r>
              <a:rPr sz="900" dirty="0">
                <a:latin typeface="Verlag Office"/>
                <a:cs typeface="Verlag Office"/>
              </a:rPr>
              <a:t>other </a:t>
            </a:r>
            <a:r>
              <a:rPr sz="900" spc="-10" dirty="0">
                <a:latin typeface="Verlag Office"/>
                <a:cs typeface="Verlag Office"/>
              </a:rPr>
              <a:t>documents</a:t>
            </a:r>
            <a:endParaRPr sz="900">
              <a:latin typeface="Verlag Office"/>
              <a:cs typeface="Verlag Office"/>
            </a:endParaRPr>
          </a:p>
        </p:txBody>
      </p:sp>
      <p:sp>
        <p:nvSpPr>
          <p:cNvPr id="3" name="object 3"/>
          <p:cNvSpPr txBox="1">
            <a:spLocks noGrp="1"/>
          </p:cNvSpPr>
          <p:nvPr>
            <p:ph sz="half" idx="3"/>
          </p:nvPr>
        </p:nvSpPr>
        <p:spPr>
          <a:prstGeom prst="rect">
            <a:avLst/>
          </a:prstGeom>
        </p:spPr>
        <p:txBody>
          <a:bodyPr vert="horz" wrap="square" lIns="0" tIns="10160" rIns="0" bIns="0" rtlCol="0">
            <a:spAutoFit/>
          </a:bodyPr>
          <a:lstStyle/>
          <a:p>
            <a:pPr marL="12700" marR="30480">
              <a:lnSpc>
                <a:spcPct val="101899"/>
              </a:lnSpc>
              <a:spcBef>
                <a:spcPts val="80"/>
              </a:spcBef>
            </a:pPr>
            <a:r>
              <a:rPr dirty="0"/>
              <a:t>be</a:t>
            </a:r>
            <a:r>
              <a:rPr spc="-15" dirty="0"/>
              <a:t> </a:t>
            </a:r>
            <a:r>
              <a:rPr dirty="0"/>
              <a:t>brought</a:t>
            </a:r>
            <a:r>
              <a:rPr spc="-5" dirty="0"/>
              <a:t> </a:t>
            </a:r>
            <a:r>
              <a:rPr dirty="0"/>
              <a:t>to</a:t>
            </a:r>
            <a:r>
              <a:rPr spc="-5" dirty="0"/>
              <a:t> </a:t>
            </a:r>
            <a:r>
              <a:rPr dirty="0"/>
              <a:t>the</a:t>
            </a:r>
            <a:r>
              <a:rPr spc="-5" dirty="0"/>
              <a:t> </a:t>
            </a:r>
            <a:r>
              <a:rPr dirty="0"/>
              <a:t>attention</a:t>
            </a:r>
            <a:r>
              <a:rPr spc="-5" dirty="0"/>
              <a:t> </a:t>
            </a:r>
            <a:r>
              <a:rPr dirty="0"/>
              <a:t>of any</a:t>
            </a:r>
            <a:r>
              <a:rPr spc="-5" dirty="0"/>
              <a:t> </a:t>
            </a:r>
            <a:r>
              <a:rPr dirty="0"/>
              <a:t>recipient</a:t>
            </a:r>
            <a:r>
              <a:rPr spc="-5" dirty="0"/>
              <a:t> </a:t>
            </a:r>
            <a:r>
              <a:rPr dirty="0"/>
              <a:t>of</a:t>
            </a:r>
            <a:r>
              <a:rPr spc="-5" dirty="0"/>
              <a:t> </a:t>
            </a:r>
            <a:r>
              <a:rPr dirty="0"/>
              <a:t>this</a:t>
            </a:r>
            <a:r>
              <a:rPr spc="-5" dirty="0"/>
              <a:t> </a:t>
            </a:r>
            <a:r>
              <a:rPr dirty="0"/>
              <a:t>document. </a:t>
            </a:r>
            <a:r>
              <a:rPr spc="-10" dirty="0"/>
              <a:t>Although </a:t>
            </a:r>
            <a:r>
              <a:rPr dirty="0"/>
              <a:t>the</a:t>
            </a:r>
            <a:r>
              <a:rPr spc="-10" dirty="0"/>
              <a:t> </a:t>
            </a:r>
            <a:r>
              <a:rPr dirty="0"/>
              <a:t>information</a:t>
            </a:r>
            <a:r>
              <a:rPr spc="-5" dirty="0"/>
              <a:t> </a:t>
            </a:r>
            <a:r>
              <a:rPr dirty="0"/>
              <a:t>herein</a:t>
            </a:r>
            <a:r>
              <a:rPr spc="-10" dirty="0"/>
              <a:t> </a:t>
            </a:r>
            <a:r>
              <a:rPr dirty="0"/>
              <a:t>is</a:t>
            </a:r>
            <a:r>
              <a:rPr spc="-5" dirty="0"/>
              <a:t> </a:t>
            </a:r>
            <a:r>
              <a:rPr dirty="0"/>
              <a:t>trusted</a:t>
            </a:r>
            <a:r>
              <a:rPr spc="-5" dirty="0"/>
              <a:t> </a:t>
            </a:r>
            <a:r>
              <a:rPr dirty="0"/>
              <a:t>to</a:t>
            </a:r>
            <a:r>
              <a:rPr spc="-10" dirty="0"/>
              <a:t> </a:t>
            </a:r>
            <a:r>
              <a:rPr dirty="0"/>
              <a:t>be</a:t>
            </a:r>
            <a:r>
              <a:rPr spc="-5" dirty="0"/>
              <a:t> </a:t>
            </a:r>
            <a:r>
              <a:rPr dirty="0"/>
              <a:t>accurate</a:t>
            </a:r>
            <a:r>
              <a:rPr spc="-5" dirty="0"/>
              <a:t> </a:t>
            </a:r>
            <a:r>
              <a:rPr dirty="0"/>
              <a:t>and</a:t>
            </a:r>
            <a:r>
              <a:rPr spc="-10" dirty="0"/>
              <a:t> </a:t>
            </a:r>
            <a:r>
              <a:rPr dirty="0"/>
              <a:t>complete</a:t>
            </a:r>
            <a:r>
              <a:rPr spc="-5" dirty="0"/>
              <a:t> </a:t>
            </a:r>
            <a:r>
              <a:rPr dirty="0"/>
              <a:t>and</a:t>
            </a:r>
            <a:r>
              <a:rPr spc="-5" dirty="0"/>
              <a:t> </a:t>
            </a:r>
            <a:r>
              <a:rPr spc="-20" dirty="0"/>
              <a:t>data </a:t>
            </a:r>
            <a:r>
              <a:rPr dirty="0"/>
              <a:t>herein</a:t>
            </a:r>
            <a:r>
              <a:rPr spc="-15" dirty="0"/>
              <a:t> </a:t>
            </a:r>
            <a:r>
              <a:rPr dirty="0"/>
              <a:t>has been</a:t>
            </a:r>
            <a:r>
              <a:rPr spc="-5" dirty="0"/>
              <a:t> </a:t>
            </a:r>
            <a:r>
              <a:rPr dirty="0"/>
              <a:t>obtained from</a:t>
            </a:r>
            <a:r>
              <a:rPr spc="-5" dirty="0"/>
              <a:t> </a:t>
            </a:r>
            <a:r>
              <a:rPr dirty="0"/>
              <a:t>sources believed</a:t>
            </a:r>
            <a:r>
              <a:rPr spc="-5" dirty="0"/>
              <a:t> </a:t>
            </a:r>
            <a:r>
              <a:rPr dirty="0"/>
              <a:t>to be</a:t>
            </a:r>
            <a:r>
              <a:rPr spc="-5" dirty="0"/>
              <a:t> </a:t>
            </a:r>
            <a:r>
              <a:rPr dirty="0"/>
              <a:t>reliable, no </a:t>
            </a:r>
            <a:r>
              <a:rPr spc="-10" dirty="0"/>
              <a:t>specific </a:t>
            </a:r>
            <a:r>
              <a:rPr dirty="0"/>
              <a:t>representation</a:t>
            </a:r>
            <a:r>
              <a:rPr spc="-20" dirty="0"/>
              <a:t> </a:t>
            </a:r>
            <a:r>
              <a:rPr dirty="0"/>
              <a:t>is</a:t>
            </a:r>
            <a:r>
              <a:rPr spc="-5" dirty="0"/>
              <a:t> </a:t>
            </a:r>
            <a:r>
              <a:rPr dirty="0"/>
              <a:t>made</a:t>
            </a:r>
            <a:r>
              <a:rPr spc="-10" dirty="0"/>
              <a:t> </a:t>
            </a:r>
            <a:r>
              <a:rPr dirty="0"/>
              <a:t>in</a:t>
            </a:r>
            <a:r>
              <a:rPr spc="-5" dirty="0"/>
              <a:t> </a:t>
            </a:r>
            <a:r>
              <a:rPr dirty="0"/>
              <a:t>this</a:t>
            </a:r>
            <a:r>
              <a:rPr spc="-10" dirty="0"/>
              <a:t> </a:t>
            </a:r>
            <a:r>
              <a:rPr dirty="0"/>
              <a:t>respect</a:t>
            </a:r>
            <a:r>
              <a:rPr spc="-5" dirty="0"/>
              <a:t> </a:t>
            </a:r>
            <a:r>
              <a:rPr dirty="0"/>
              <a:t>herein.</a:t>
            </a:r>
            <a:r>
              <a:rPr spc="-10" dirty="0"/>
              <a:t> </a:t>
            </a:r>
            <a:r>
              <a:rPr dirty="0"/>
              <a:t>In</a:t>
            </a:r>
            <a:r>
              <a:rPr spc="-5" dirty="0"/>
              <a:t> </a:t>
            </a:r>
            <a:r>
              <a:rPr dirty="0"/>
              <a:t>particular,</a:t>
            </a:r>
            <a:r>
              <a:rPr spc="-5" dirty="0"/>
              <a:t> </a:t>
            </a:r>
            <a:r>
              <a:rPr spc="-25" dirty="0"/>
              <a:t>the </a:t>
            </a:r>
            <a:r>
              <a:rPr dirty="0"/>
              <a:t>information</a:t>
            </a:r>
            <a:r>
              <a:rPr spc="-10" dirty="0"/>
              <a:t> </a:t>
            </a:r>
            <a:r>
              <a:rPr dirty="0"/>
              <a:t>provided</a:t>
            </a:r>
            <a:r>
              <a:rPr spc="-5" dirty="0"/>
              <a:t> </a:t>
            </a:r>
            <a:r>
              <a:rPr dirty="0"/>
              <a:t>in</a:t>
            </a:r>
            <a:r>
              <a:rPr spc="-5" dirty="0"/>
              <a:t> </a:t>
            </a:r>
            <a:r>
              <a:rPr dirty="0"/>
              <a:t>this</a:t>
            </a:r>
            <a:r>
              <a:rPr spc="-5" dirty="0"/>
              <a:t> </a:t>
            </a:r>
            <a:r>
              <a:rPr dirty="0"/>
              <a:t>document</a:t>
            </a:r>
            <a:r>
              <a:rPr spc="-10" dirty="0"/>
              <a:t> </a:t>
            </a:r>
            <a:r>
              <a:rPr dirty="0"/>
              <a:t>may</a:t>
            </a:r>
            <a:r>
              <a:rPr spc="-5" dirty="0"/>
              <a:t> </a:t>
            </a:r>
            <a:r>
              <a:rPr dirty="0"/>
              <a:t>not</a:t>
            </a:r>
            <a:r>
              <a:rPr spc="-5" dirty="0"/>
              <a:t> </a:t>
            </a:r>
            <a:r>
              <a:rPr dirty="0"/>
              <a:t>cover</a:t>
            </a:r>
            <a:r>
              <a:rPr spc="-5" dirty="0"/>
              <a:t> </a:t>
            </a:r>
            <a:r>
              <a:rPr dirty="0"/>
              <a:t>all</a:t>
            </a:r>
            <a:r>
              <a:rPr spc="-5" dirty="0"/>
              <a:t> </a:t>
            </a:r>
            <a:r>
              <a:rPr spc="-10" dirty="0"/>
              <a:t>material </a:t>
            </a:r>
            <a:r>
              <a:rPr dirty="0"/>
              <a:t>information</a:t>
            </a:r>
            <a:r>
              <a:rPr spc="-10" dirty="0"/>
              <a:t> </a:t>
            </a:r>
            <a:r>
              <a:rPr dirty="0"/>
              <a:t>on</a:t>
            </a:r>
            <a:r>
              <a:rPr spc="-5" dirty="0"/>
              <a:t> </a:t>
            </a:r>
            <a:r>
              <a:rPr dirty="0"/>
              <a:t>the</a:t>
            </a:r>
            <a:r>
              <a:rPr spc="-5" dirty="0"/>
              <a:t> </a:t>
            </a:r>
            <a:r>
              <a:rPr dirty="0"/>
              <a:t>financial</a:t>
            </a:r>
            <a:r>
              <a:rPr spc="-5" dirty="0"/>
              <a:t> </a:t>
            </a:r>
            <a:r>
              <a:rPr dirty="0"/>
              <a:t>instruments</a:t>
            </a:r>
            <a:r>
              <a:rPr spc="-10" dirty="0"/>
              <a:t> </a:t>
            </a:r>
            <a:r>
              <a:rPr dirty="0"/>
              <a:t>or</a:t>
            </a:r>
            <a:r>
              <a:rPr spc="-5" dirty="0"/>
              <a:t> </a:t>
            </a:r>
            <a:r>
              <a:rPr dirty="0"/>
              <a:t>issuers</a:t>
            </a:r>
            <a:r>
              <a:rPr spc="-5" dirty="0"/>
              <a:t> </a:t>
            </a:r>
            <a:r>
              <a:rPr dirty="0"/>
              <a:t>of</a:t>
            </a:r>
            <a:r>
              <a:rPr spc="-5" dirty="0"/>
              <a:t> </a:t>
            </a:r>
            <a:r>
              <a:rPr dirty="0"/>
              <a:t>such</a:t>
            </a:r>
            <a:r>
              <a:rPr spc="-10" dirty="0"/>
              <a:t> instruments. </a:t>
            </a:r>
            <a:r>
              <a:rPr dirty="0"/>
              <a:t>Julius</a:t>
            </a:r>
            <a:r>
              <a:rPr spc="-15" dirty="0"/>
              <a:t> </a:t>
            </a:r>
            <a:r>
              <a:rPr dirty="0"/>
              <a:t>Baer</a:t>
            </a:r>
            <a:r>
              <a:rPr spc="-5" dirty="0"/>
              <a:t> </a:t>
            </a:r>
            <a:r>
              <a:rPr dirty="0"/>
              <a:t>does</a:t>
            </a:r>
            <a:r>
              <a:rPr spc="-5" dirty="0"/>
              <a:t> </a:t>
            </a:r>
            <a:r>
              <a:rPr dirty="0"/>
              <a:t>not accept</a:t>
            </a:r>
            <a:r>
              <a:rPr spc="-5" dirty="0"/>
              <a:t> </a:t>
            </a:r>
            <a:r>
              <a:rPr dirty="0"/>
              <a:t>liability</a:t>
            </a:r>
            <a:r>
              <a:rPr spc="-5" dirty="0"/>
              <a:t> </a:t>
            </a:r>
            <a:r>
              <a:rPr dirty="0"/>
              <a:t>for any</a:t>
            </a:r>
            <a:r>
              <a:rPr spc="-5" dirty="0"/>
              <a:t> </a:t>
            </a:r>
            <a:r>
              <a:rPr dirty="0"/>
              <a:t>loss</a:t>
            </a:r>
            <a:r>
              <a:rPr spc="-5" dirty="0"/>
              <a:t> </a:t>
            </a:r>
            <a:r>
              <a:rPr dirty="0"/>
              <a:t>arising from</a:t>
            </a:r>
            <a:r>
              <a:rPr spc="-5" dirty="0"/>
              <a:t> </a:t>
            </a:r>
            <a:r>
              <a:rPr dirty="0"/>
              <a:t>the</a:t>
            </a:r>
            <a:r>
              <a:rPr spc="-5" dirty="0"/>
              <a:t> </a:t>
            </a:r>
            <a:r>
              <a:rPr dirty="0"/>
              <a:t>use </a:t>
            </a:r>
            <a:r>
              <a:rPr spc="-25" dirty="0"/>
              <a:t>of </a:t>
            </a:r>
            <a:r>
              <a:rPr dirty="0"/>
              <a:t>this</a:t>
            </a:r>
            <a:r>
              <a:rPr spc="-5" dirty="0"/>
              <a:t> </a:t>
            </a:r>
            <a:r>
              <a:rPr dirty="0"/>
              <a:t>document.</a:t>
            </a:r>
            <a:r>
              <a:rPr spc="-5" dirty="0"/>
              <a:t> </a:t>
            </a:r>
            <a:r>
              <a:rPr dirty="0"/>
              <a:t>Entities</a:t>
            </a:r>
            <a:r>
              <a:rPr spc="-5" dirty="0"/>
              <a:t> </a:t>
            </a:r>
            <a:r>
              <a:rPr dirty="0"/>
              <a:t>within</a:t>
            </a:r>
            <a:r>
              <a:rPr spc="-5" dirty="0"/>
              <a:t> </a:t>
            </a:r>
            <a:r>
              <a:rPr dirty="0"/>
              <a:t>the Julius</a:t>
            </a:r>
            <a:r>
              <a:rPr spc="-5" dirty="0"/>
              <a:t> </a:t>
            </a:r>
            <a:r>
              <a:rPr dirty="0"/>
              <a:t>Baer</a:t>
            </a:r>
            <a:r>
              <a:rPr spc="-5" dirty="0"/>
              <a:t> </a:t>
            </a:r>
            <a:r>
              <a:rPr dirty="0"/>
              <a:t>Group</a:t>
            </a:r>
            <a:r>
              <a:rPr spc="-5" dirty="0"/>
              <a:t> </a:t>
            </a:r>
            <a:r>
              <a:rPr dirty="0"/>
              <a:t>provide</a:t>
            </a:r>
            <a:r>
              <a:rPr spc="-5" dirty="0"/>
              <a:t> </a:t>
            </a:r>
            <a:r>
              <a:rPr dirty="0"/>
              <a:t>advice </a:t>
            </a:r>
            <a:r>
              <a:rPr spc="-20" dirty="0"/>
              <a:t>which </a:t>
            </a:r>
            <a:r>
              <a:rPr dirty="0"/>
              <a:t>is</a:t>
            </a:r>
            <a:r>
              <a:rPr spc="-15" dirty="0"/>
              <a:t> </a:t>
            </a:r>
            <a:r>
              <a:rPr dirty="0"/>
              <a:t>not</a:t>
            </a:r>
            <a:r>
              <a:rPr spc="-5" dirty="0"/>
              <a:t> </a:t>
            </a:r>
            <a:r>
              <a:rPr dirty="0"/>
              <a:t>considered</a:t>
            </a:r>
            <a:r>
              <a:rPr spc="-5" dirty="0"/>
              <a:t> </a:t>
            </a:r>
            <a:r>
              <a:rPr dirty="0"/>
              <a:t>‘independent’</a:t>
            </a:r>
            <a:r>
              <a:rPr spc="-5" dirty="0"/>
              <a:t> </a:t>
            </a:r>
            <a:r>
              <a:rPr dirty="0"/>
              <a:t>within</a:t>
            </a:r>
            <a:r>
              <a:rPr spc="-5" dirty="0"/>
              <a:t> </a:t>
            </a:r>
            <a:r>
              <a:rPr dirty="0"/>
              <a:t>the meaning</a:t>
            </a:r>
            <a:r>
              <a:rPr spc="-5" dirty="0"/>
              <a:t> </a:t>
            </a:r>
            <a:r>
              <a:rPr dirty="0"/>
              <a:t>given</a:t>
            </a:r>
            <a:r>
              <a:rPr spc="-5" dirty="0"/>
              <a:t> </a:t>
            </a:r>
            <a:r>
              <a:rPr dirty="0"/>
              <a:t>to</a:t>
            </a:r>
            <a:r>
              <a:rPr spc="-5" dirty="0"/>
              <a:t> </a:t>
            </a:r>
            <a:r>
              <a:rPr dirty="0"/>
              <a:t>that</a:t>
            </a:r>
            <a:r>
              <a:rPr spc="-5" dirty="0"/>
              <a:t> </a:t>
            </a:r>
            <a:r>
              <a:rPr dirty="0"/>
              <a:t>term </a:t>
            </a:r>
            <a:r>
              <a:rPr spc="-25" dirty="0"/>
              <a:t>by </a:t>
            </a:r>
            <a:r>
              <a:rPr dirty="0"/>
              <a:t>EU</a:t>
            </a:r>
            <a:r>
              <a:rPr spc="-10" dirty="0"/>
              <a:t> </a:t>
            </a:r>
            <a:r>
              <a:rPr dirty="0"/>
              <a:t>Directive</a:t>
            </a:r>
            <a:r>
              <a:rPr spc="-5" dirty="0"/>
              <a:t> </a:t>
            </a:r>
            <a:r>
              <a:rPr dirty="0"/>
              <a:t>2014</a:t>
            </a:r>
            <a:r>
              <a:rPr spc="-5" dirty="0"/>
              <a:t> </a:t>
            </a:r>
            <a:r>
              <a:rPr dirty="0"/>
              <a:t>/</a:t>
            </a:r>
            <a:r>
              <a:rPr spc="-5" dirty="0"/>
              <a:t> </a:t>
            </a:r>
            <a:r>
              <a:rPr dirty="0"/>
              <a:t>65</a:t>
            </a:r>
            <a:r>
              <a:rPr spc="-5" dirty="0"/>
              <a:t> </a:t>
            </a:r>
            <a:r>
              <a:rPr dirty="0"/>
              <a:t>/</a:t>
            </a:r>
            <a:r>
              <a:rPr spc="-5" dirty="0"/>
              <a:t> </a:t>
            </a:r>
            <a:r>
              <a:rPr dirty="0"/>
              <a:t>EU</a:t>
            </a:r>
            <a:r>
              <a:rPr spc="-5" dirty="0"/>
              <a:t> </a:t>
            </a:r>
            <a:r>
              <a:rPr dirty="0"/>
              <a:t>on</a:t>
            </a:r>
            <a:r>
              <a:rPr spc="-5" dirty="0"/>
              <a:t> </a:t>
            </a:r>
            <a:r>
              <a:rPr dirty="0"/>
              <a:t>markets</a:t>
            </a:r>
            <a:r>
              <a:rPr spc="-5" dirty="0"/>
              <a:t> </a:t>
            </a:r>
            <a:r>
              <a:rPr dirty="0"/>
              <a:t>in</a:t>
            </a:r>
            <a:r>
              <a:rPr spc="-10" dirty="0"/>
              <a:t> </a:t>
            </a:r>
            <a:r>
              <a:rPr dirty="0"/>
              <a:t>financial</a:t>
            </a:r>
            <a:r>
              <a:rPr spc="-5" dirty="0"/>
              <a:t> </a:t>
            </a:r>
            <a:r>
              <a:rPr dirty="0"/>
              <a:t>instruments</a:t>
            </a:r>
            <a:r>
              <a:rPr spc="-5" dirty="0"/>
              <a:t> </a:t>
            </a:r>
            <a:r>
              <a:rPr spc="-10" dirty="0"/>
              <a:t>(known </a:t>
            </a:r>
            <a:r>
              <a:rPr dirty="0"/>
              <a:t>as MiFID </a:t>
            </a:r>
            <a:r>
              <a:rPr spc="-20" dirty="0"/>
              <a:t>II).</a:t>
            </a:r>
          </a:p>
          <a:p>
            <a:pPr>
              <a:lnSpc>
                <a:spcPct val="100000"/>
              </a:lnSpc>
              <a:spcBef>
                <a:spcPts val="15"/>
              </a:spcBef>
            </a:pPr>
            <a:endParaRPr spc="-20" dirty="0"/>
          </a:p>
          <a:p>
            <a:pPr marL="12700">
              <a:lnSpc>
                <a:spcPct val="100000"/>
              </a:lnSpc>
            </a:pPr>
            <a:r>
              <a:rPr spc="-10" dirty="0">
                <a:solidFill>
                  <a:srgbClr val="20419A"/>
                </a:solidFill>
              </a:rPr>
              <a:t>SUITABILITY</a:t>
            </a:r>
            <a:r>
              <a:rPr spc="25" dirty="0">
                <a:solidFill>
                  <a:srgbClr val="20419A"/>
                </a:solidFill>
              </a:rPr>
              <a:t> </a:t>
            </a:r>
            <a:r>
              <a:rPr dirty="0">
                <a:solidFill>
                  <a:srgbClr val="20419A"/>
                </a:solidFill>
              </a:rPr>
              <a:t>&amp;</a:t>
            </a:r>
            <a:r>
              <a:rPr spc="25" dirty="0">
                <a:solidFill>
                  <a:srgbClr val="20419A"/>
                </a:solidFill>
              </a:rPr>
              <a:t> </a:t>
            </a:r>
            <a:r>
              <a:rPr spc="-10" dirty="0">
                <a:solidFill>
                  <a:srgbClr val="20419A"/>
                </a:solidFill>
              </a:rPr>
              <a:t>SUSTAINABILITY</a:t>
            </a:r>
          </a:p>
          <a:p>
            <a:pPr marL="12700" marR="5080">
              <a:lnSpc>
                <a:spcPct val="101899"/>
              </a:lnSpc>
            </a:pPr>
            <a:r>
              <a:rPr b="1" dirty="0">
                <a:latin typeface="Verlag Office"/>
                <a:cs typeface="Verlag Office"/>
              </a:rPr>
              <a:t>Suitability:</a:t>
            </a:r>
            <a:r>
              <a:rPr b="1" spc="-25" dirty="0">
                <a:latin typeface="Verlag Office"/>
                <a:cs typeface="Verlag Office"/>
              </a:rPr>
              <a:t> </a:t>
            </a:r>
            <a:r>
              <a:rPr dirty="0"/>
              <a:t>Investments</a:t>
            </a:r>
            <a:r>
              <a:rPr spc="-10" dirty="0"/>
              <a:t> </a:t>
            </a:r>
            <a:r>
              <a:rPr dirty="0"/>
              <a:t>in</a:t>
            </a:r>
            <a:r>
              <a:rPr spc="-10" dirty="0"/>
              <a:t> </a:t>
            </a:r>
            <a:r>
              <a:rPr dirty="0"/>
              <a:t>the</a:t>
            </a:r>
            <a:r>
              <a:rPr spc="-5" dirty="0"/>
              <a:t> </a:t>
            </a:r>
            <a:r>
              <a:rPr dirty="0"/>
              <a:t>services</a:t>
            </a:r>
            <a:r>
              <a:rPr spc="-10" dirty="0"/>
              <a:t> </a:t>
            </a:r>
            <a:r>
              <a:rPr dirty="0"/>
              <a:t>and/or</a:t>
            </a:r>
            <a:r>
              <a:rPr spc="-10" dirty="0"/>
              <a:t> </a:t>
            </a:r>
            <a:r>
              <a:rPr dirty="0"/>
              <a:t>products</a:t>
            </a:r>
            <a:r>
              <a:rPr spc="-10" dirty="0"/>
              <a:t> </a:t>
            </a:r>
            <a:r>
              <a:rPr dirty="0"/>
              <a:t>mentioned</a:t>
            </a:r>
            <a:r>
              <a:rPr spc="-5" dirty="0"/>
              <a:t> </a:t>
            </a:r>
            <a:r>
              <a:rPr spc="-25" dirty="0"/>
              <a:t>in</a:t>
            </a:r>
            <a:r>
              <a:rPr spc="500" dirty="0"/>
              <a:t> </a:t>
            </a:r>
            <a:r>
              <a:rPr dirty="0"/>
              <a:t>this</a:t>
            </a:r>
            <a:r>
              <a:rPr spc="-5" dirty="0"/>
              <a:t> </a:t>
            </a:r>
            <a:r>
              <a:rPr dirty="0"/>
              <a:t>document</a:t>
            </a:r>
            <a:r>
              <a:rPr spc="-5" dirty="0"/>
              <a:t> </a:t>
            </a:r>
            <a:r>
              <a:rPr dirty="0"/>
              <a:t>may not</a:t>
            </a:r>
            <a:r>
              <a:rPr spc="-5" dirty="0"/>
              <a:t> </a:t>
            </a:r>
            <a:r>
              <a:rPr dirty="0"/>
              <a:t>be</a:t>
            </a:r>
            <a:r>
              <a:rPr spc="-5" dirty="0"/>
              <a:t> </a:t>
            </a:r>
            <a:r>
              <a:rPr dirty="0"/>
              <a:t>suitable for</a:t>
            </a:r>
            <a:r>
              <a:rPr spc="-5" dirty="0"/>
              <a:t> </a:t>
            </a:r>
            <a:r>
              <a:rPr dirty="0"/>
              <a:t>all</a:t>
            </a:r>
            <a:r>
              <a:rPr spc="-5" dirty="0"/>
              <a:t> </a:t>
            </a:r>
            <a:r>
              <a:rPr dirty="0"/>
              <a:t>recipients and</a:t>
            </a:r>
            <a:r>
              <a:rPr spc="-5" dirty="0"/>
              <a:t> </a:t>
            </a:r>
            <a:r>
              <a:rPr dirty="0"/>
              <a:t>may</a:t>
            </a:r>
            <a:r>
              <a:rPr spc="-5" dirty="0"/>
              <a:t> </a:t>
            </a:r>
            <a:r>
              <a:rPr dirty="0"/>
              <a:t>not </a:t>
            </a:r>
            <a:r>
              <a:rPr spc="-25" dirty="0"/>
              <a:t>be </a:t>
            </a:r>
            <a:r>
              <a:rPr dirty="0"/>
              <a:t>available</a:t>
            </a:r>
            <a:r>
              <a:rPr spc="-10" dirty="0"/>
              <a:t> </a:t>
            </a:r>
            <a:r>
              <a:rPr dirty="0"/>
              <a:t>in</a:t>
            </a:r>
            <a:r>
              <a:rPr spc="-10" dirty="0"/>
              <a:t> </a:t>
            </a:r>
            <a:r>
              <a:rPr dirty="0"/>
              <a:t>all</a:t>
            </a:r>
            <a:r>
              <a:rPr spc="-5" dirty="0"/>
              <a:t> </a:t>
            </a:r>
            <a:r>
              <a:rPr dirty="0"/>
              <a:t>countries.</a:t>
            </a:r>
            <a:r>
              <a:rPr spc="-15" dirty="0"/>
              <a:t> </a:t>
            </a:r>
            <a:r>
              <a:rPr b="1" dirty="0">
                <a:latin typeface="Verlag Office"/>
                <a:cs typeface="Verlag Office"/>
              </a:rPr>
              <a:t>Clients</a:t>
            </a:r>
            <a:r>
              <a:rPr b="1" spc="-5" dirty="0">
                <a:latin typeface="Verlag Office"/>
                <a:cs typeface="Verlag Office"/>
              </a:rPr>
              <a:t> </a:t>
            </a:r>
            <a:r>
              <a:rPr b="1" dirty="0">
                <a:latin typeface="Verlag Office"/>
                <a:cs typeface="Verlag Office"/>
              </a:rPr>
              <a:t>of</a:t>
            </a:r>
            <a:r>
              <a:rPr b="1" spc="-10" dirty="0">
                <a:latin typeface="Verlag Office"/>
                <a:cs typeface="Verlag Office"/>
              </a:rPr>
              <a:t> </a:t>
            </a:r>
            <a:r>
              <a:rPr b="1" dirty="0">
                <a:latin typeface="Verlag Office"/>
                <a:cs typeface="Verlag Office"/>
              </a:rPr>
              <a:t>Julius</a:t>
            </a:r>
            <a:r>
              <a:rPr b="1" spc="-5" dirty="0">
                <a:latin typeface="Verlag Office"/>
                <a:cs typeface="Verlag Office"/>
              </a:rPr>
              <a:t> </a:t>
            </a:r>
            <a:r>
              <a:rPr b="1" dirty="0">
                <a:latin typeface="Verlag Office"/>
                <a:cs typeface="Verlag Office"/>
              </a:rPr>
              <a:t>Baer</a:t>
            </a:r>
            <a:r>
              <a:rPr b="1" spc="-10" dirty="0">
                <a:latin typeface="Verlag Office"/>
                <a:cs typeface="Verlag Office"/>
              </a:rPr>
              <a:t> </a:t>
            </a:r>
            <a:r>
              <a:rPr b="1" dirty="0">
                <a:latin typeface="Verlag Office"/>
                <a:cs typeface="Verlag Office"/>
              </a:rPr>
              <a:t>are</a:t>
            </a:r>
            <a:r>
              <a:rPr b="1" spc="-5" dirty="0">
                <a:latin typeface="Verlag Office"/>
                <a:cs typeface="Verlag Office"/>
              </a:rPr>
              <a:t> </a:t>
            </a:r>
            <a:r>
              <a:rPr b="1" dirty="0">
                <a:latin typeface="Verlag Office"/>
                <a:cs typeface="Verlag Office"/>
              </a:rPr>
              <a:t>kindly</a:t>
            </a:r>
            <a:r>
              <a:rPr b="1" spc="-10" dirty="0">
                <a:latin typeface="Verlag Office"/>
                <a:cs typeface="Verlag Office"/>
              </a:rPr>
              <a:t> </a:t>
            </a:r>
            <a:r>
              <a:rPr b="1" dirty="0">
                <a:latin typeface="Verlag Office"/>
                <a:cs typeface="Verlag Office"/>
              </a:rPr>
              <a:t>requested</a:t>
            </a:r>
            <a:r>
              <a:rPr b="1" spc="-5" dirty="0">
                <a:latin typeface="Verlag Office"/>
                <a:cs typeface="Verlag Office"/>
              </a:rPr>
              <a:t> </a:t>
            </a:r>
            <a:r>
              <a:rPr b="1" spc="-25" dirty="0">
                <a:latin typeface="Verlag Office"/>
                <a:cs typeface="Verlag Office"/>
              </a:rPr>
              <a:t>to</a:t>
            </a:r>
            <a:r>
              <a:rPr b="1" dirty="0">
                <a:latin typeface="Verlag Office"/>
                <a:cs typeface="Verlag Office"/>
              </a:rPr>
              <a:t> get</a:t>
            </a:r>
            <a:r>
              <a:rPr b="1" spc="-5" dirty="0">
                <a:latin typeface="Verlag Office"/>
                <a:cs typeface="Verlag Office"/>
              </a:rPr>
              <a:t> </a:t>
            </a:r>
            <a:r>
              <a:rPr b="1" dirty="0">
                <a:latin typeface="Verlag Office"/>
                <a:cs typeface="Verlag Office"/>
              </a:rPr>
              <a:t>in</a:t>
            </a:r>
            <a:r>
              <a:rPr b="1" spc="-5" dirty="0">
                <a:latin typeface="Verlag Office"/>
                <a:cs typeface="Verlag Office"/>
              </a:rPr>
              <a:t> </a:t>
            </a:r>
            <a:r>
              <a:rPr b="1" dirty="0">
                <a:latin typeface="Verlag Office"/>
                <a:cs typeface="Verlag Office"/>
              </a:rPr>
              <a:t>touch</a:t>
            </a:r>
            <a:r>
              <a:rPr b="1" spc="-5" dirty="0">
                <a:latin typeface="Verlag Office"/>
                <a:cs typeface="Verlag Office"/>
              </a:rPr>
              <a:t> </a:t>
            </a:r>
            <a:r>
              <a:rPr b="1" dirty="0">
                <a:latin typeface="Verlag Office"/>
                <a:cs typeface="Verlag Office"/>
              </a:rPr>
              <a:t>with the</a:t>
            </a:r>
            <a:r>
              <a:rPr b="1" spc="-5" dirty="0">
                <a:latin typeface="Verlag Office"/>
                <a:cs typeface="Verlag Office"/>
              </a:rPr>
              <a:t> </a:t>
            </a:r>
            <a:r>
              <a:rPr b="1" dirty="0">
                <a:latin typeface="Verlag Office"/>
                <a:cs typeface="Verlag Office"/>
              </a:rPr>
              <a:t>local</a:t>
            </a:r>
            <a:r>
              <a:rPr b="1" spc="-5" dirty="0">
                <a:latin typeface="Verlag Office"/>
                <a:cs typeface="Verlag Office"/>
              </a:rPr>
              <a:t> </a:t>
            </a:r>
            <a:r>
              <a:rPr b="1" dirty="0">
                <a:latin typeface="Verlag Office"/>
                <a:cs typeface="Verlag Office"/>
              </a:rPr>
              <a:t>Julius Baer</a:t>
            </a:r>
            <a:r>
              <a:rPr b="1" spc="-5" dirty="0">
                <a:latin typeface="Verlag Office"/>
                <a:cs typeface="Verlag Office"/>
              </a:rPr>
              <a:t> </a:t>
            </a:r>
            <a:r>
              <a:rPr b="1" dirty="0">
                <a:latin typeface="Verlag Office"/>
                <a:cs typeface="Verlag Office"/>
              </a:rPr>
              <a:t>entity</a:t>
            </a:r>
            <a:r>
              <a:rPr b="1" spc="-5" dirty="0">
                <a:latin typeface="Verlag Office"/>
                <a:cs typeface="Verlag Office"/>
              </a:rPr>
              <a:t> </a:t>
            </a:r>
            <a:r>
              <a:rPr b="1" dirty="0">
                <a:latin typeface="Verlag Office"/>
                <a:cs typeface="Verlag Office"/>
              </a:rPr>
              <a:t>in order</a:t>
            </a:r>
            <a:r>
              <a:rPr b="1" spc="-5" dirty="0">
                <a:latin typeface="Verlag Office"/>
                <a:cs typeface="Verlag Office"/>
              </a:rPr>
              <a:t> </a:t>
            </a:r>
            <a:r>
              <a:rPr b="1" dirty="0">
                <a:latin typeface="Verlag Office"/>
                <a:cs typeface="Verlag Office"/>
              </a:rPr>
              <a:t>to</a:t>
            </a:r>
            <a:r>
              <a:rPr b="1" spc="-5" dirty="0">
                <a:latin typeface="Verlag Office"/>
                <a:cs typeface="Verlag Office"/>
              </a:rPr>
              <a:t> </a:t>
            </a:r>
            <a:r>
              <a:rPr b="1" dirty="0">
                <a:latin typeface="Verlag Office"/>
                <a:cs typeface="Verlag Office"/>
              </a:rPr>
              <a:t>be </a:t>
            </a:r>
            <a:r>
              <a:rPr b="1" spc="-10" dirty="0">
                <a:latin typeface="Verlag Office"/>
                <a:cs typeface="Verlag Office"/>
              </a:rPr>
              <a:t>informed </a:t>
            </a:r>
            <a:r>
              <a:rPr b="1" dirty="0">
                <a:latin typeface="Verlag Office"/>
                <a:cs typeface="Verlag Office"/>
              </a:rPr>
              <a:t>about</a:t>
            </a:r>
            <a:r>
              <a:rPr b="1" spc="-20" dirty="0">
                <a:latin typeface="Verlag Office"/>
                <a:cs typeface="Verlag Office"/>
              </a:rPr>
              <a:t> </a:t>
            </a:r>
            <a:r>
              <a:rPr b="1" dirty="0">
                <a:latin typeface="Verlag Office"/>
                <a:cs typeface="Verlag Office"/>
              </a:rPr>
              <a:t>the</a:t>
            </a:r>
            <a:r>
              <a:rPr b="1" spc="-15" dirty="0">
                <a:latin typeface="Verlag Office"/>
                <a:cs typeface="Verlag Office"/>
              </a:rPr>
              <a:t> </a:t>
            </a:r>
            <a:r>
              <a:rPr b="1" dirty="0">
                <a:latin typeface="Verlag Office"/>
                <a:cs typeface="Verlag Office"/>
              </a:rPr>
              <a:t>services</a:t>
            </a:r>
            <a:r>
              <a:rPr b="1" spc="-20" dirty="0">
                <a:latin typeface="Verlag Office"/>
                <a:cs typeface="Verlag Office"/>
              </a:rPr>
              <a:t> </a:t>
            </a:r>
            <a:r>
              <a:rPr b="1" dirty="0">
                <a:latin typeface="Verlag Office"/>
                <a:cs typeface="Verlag Office"/>
              </a:rPr>
              <a:t>and/or</a:t>
            </a:r>
            <a:r>
              <a:rPr b="1" spc="-15" dirty="0">
                <a:latin typeface="Verlag Office"/>
                <a:cs typeface="Verlag Office"/>
              </a:rPr>
              <a:t> </a:t>
            </a:r>
            <a:r>
              <a:rPr b="1" dirty="0">
                <a:latin typeface="Verlag Office"/>
                <a:cs typeface="Verlag Office"/>
              </a:rPr>
              <a:t>products</a:t>
            </a:r>
            <a:r>
              <a:rPr b="1" spc="-20" dirty="0">
                <a:latin typeface="Verlag Office"/>
                <a:cs typeface="Verlag Office"/>
              </a:rPr>
              <a:t> </a:t>
            </a:r>
            <a:r>
              <a:rPr b="1" dirty="0">
                <a:latin typeface="Verlag Office"/>
                <a:cs typeface="Verlag Office"/>
              </a:rPr>
              <a:t>available</a:t>
            </a:r>
            <a:r>
              <a:rPr b="1" spc="-15" dirty="0">
                <a:latin typeface="Verlag Office"/>
                <a:cs typeface="Verlag Office"/>
              </a:rPr>
              <a:t> </a:t>
            </a:r>
            <a:r>
              <a:rPr b="1" dirty="0">
                <a:latin typeface="Verlag Office"/>
                <a:cs typeface="Verlag Office"/>
              </a:rPr>
              <a:t>in</a:t>
            </a:r>
            <a:r>
              <a:rPr b="1" spc="-15" dirty="0">
                <a:latin typeface="Verlag Office"/>
                <a:cs typeface="Verlag Office"/>
              </a:rPr>
              <a:t> </a:t>
            </a:r>
            <a:r>
              <a:rPr b="1" dirty="0">
                <a:latin typeface="Verlag Office"/>
                <a:cs typeface="Verlag Office"/>
              </a:rPr>
              <a:t>their</a:t>
            </a:r>
            <a:r>
              <a:rPr b="1" spc="-20" dirty="0">
                <a:latin typeface="Verlag Office"/>
                <a:cs typeface="Verlag Office"/>
              </a:rPr>
              <a:t> </a:t>
            </a:r>
            <a:r>
              <a:rPr b="1" dirty="0">
                <a:latin typeface="Verlag Office"/>
                <a:cs typeface="Verlag Office"/>
              </a:rPr>
              <a:t>country.</a:t>
            </a:r>
            <a:r>
              <a:rPr b="1" spc="-5" dirty="0">
                <a:latin typeface="Verlag Office"/>
                <a:cs typeface="Verlag Office"/>
              </a:rPr>
              <a:t> </a:t>
            </a:r>
            <a:r>
              <a:rPr spc="-10" dirty="0"/>
              <a:t>Before </a:t>
            </a:r>
            <a:r>
              <a:rPr dirty="0"/>
              <a:t>entering</a:t>
            </a:r>
            <a:r>
              <a:rPr spc="-10" dirty="0"/>
              <a:t> </a:t>
            </a:r>
            <a:r>
              <a:rPr dirty="0"/>
              <a:t>into</a:t>
            </a:r>
            <a:r>
              <a:rPr spc="-5" dirty="0"/>
              <a:t> </a:t>
            </a:r>
            <a:r>
              <a:rPr dirty="0"/>
              <a:t>any</a:t>
            </a:r>
            <a:r>
              <a:rPr spc="-5" dirty="0"/>
              <a:t> </a:t>
            </a:r>
            <a:r>
              <a:rPr dirty="0"/>
              <a:t>transaction,</a:t>
            </a:r>
            <a:r>
              <a:rPr spc="-10" dirty="0"/>
              <a:t> </a:t>
            </a:r>
            <a:r>
              <a:rPr dirty="0"/>
              <a:t>investors</a:t>
            </a:r>
            <a:r>
              <a:rPr spc="-5" dirty="0"/>
              <a:t> </a:t>
            </a:r>
            <a:r>
              <a:rPr dirty="0"/>
              <a:t>should</a:t>
            </a:r>
            <a:r>
              <a:rPr spc="-5" dirty="0"/>
              <a:t> </a:t>
            </a:r>
            <a:r>
              <a:rPr dirty="0"/>
              <a:t>consider</a:t>
            </a:r>
            <a:r>
              <a:rPr spc="-10" dirty="0"/>
              <a:t> </a:t>
            </a:r>
            <a:r>
              <a:rPr dirty="0"/>
              <a:t>the</a:t>
            </a:r>
            <a:r>
              <a:rPr spc="-5" dirty="0"/>
              <a:t> </a:t>
            </a:r>
            <a:r>
              <a:rPr dirty="0"/>
              <a:t>suitability</a:t>
            </a:r>
            <a:r>
              <a:rPr spc="-5" dirty="0"/>
              <a:t> </a:t>
            </a:r>
            <a:r>
              <a:rPr spc="-25" dirty="0"/>
              <a:t>of </a:t>
            </a:r>
            <a:r>
              <a:rPr dirty="0"/>
              <a:t>the</a:t>
            </a:r>
            <a:r>
              <a:rPr spc="-20" dirty="0"/>
              <a:t> </a:t>
            </a:r>
            <a:r>
              <a:rPr dirty="0"/>
              <a:t>transaction</a:t>
            </a:r>
            <a:r>
              <a:rPr spc="-5" dirty="0"/>
              <a:t> </a:t>
            </a:r>
            <a:r>
              <a:rPr dirty="0"/>
              <a:t>to</a:t>
            </a:r>
            <a:r>
              <a:rPr spc="-5" dirty="0"/>
              <a:t> </a:t>
            </a:r>
            <a:r>
              <a:rPr dirty="0"/>
              <a:t>individual</a:t>
            </a:r>
            <a:r>
              <a:rPr spc="-5" dirty="0"/>
              <a:t> </a:t>
            </a:r>
            <a:r>
              <a:rPr dirty="0"/>
              <a:t>circumstances</a:t>
            </a:r>
            <a:r>
              <a:rPr spc="-5" dirty="0"/>
              <a:t> </a:t>
            </a:r>
            <a:r>
              <a:rPr dirty="0"/>
              <a:t>and</a:t>
            </a:r>
            <a:r>
              <a:rPr spc="-5" dirty="0"/>
              <a:t> </a:t>
            </a:r>
            <a:r>
              <a:rPr dirty="0"/>
              <a:t>objectives.</a:t>
            </a:r>
            <a:r>
              <a:rPr spc="-5" dirty="0"/>
              <a:t> </a:t>
            </a:r>
            <a:r>
              <a:rPr spc="-25" dirty="0"/>
              <a:t>Any </a:t>
            </a:r>
            <a:r>
              <a:rPr dirty="0"/>
              <a:t>investment</a:t>
            </a:r>
            <a:r>
              <a:rPr spc="-5" dirty="0"/>
              <a:t> </a:t>
            </a:r>
            <a:r>
              <a:rPr dirty="0"/>
              <a:t>or</a:t>
            </a:r>
            <a:r>
              <a:rPr spc="-5" dirty="0"/>
              <a:t> </a:t>
            </a:r>
            <a:r>
              <a:rPr dirty="0"/>
              <a:t>trading or</a:t>
            </a:r>
            <a:r>
              <a:rPr spc="-5" dirty="0"/>
              <a:t> </a:t>
            </a:r>
            <a:r>
              <a:rPr dirty="0"/>
              <a:t>other decision</a:t>
            </a:r>
            <a:r>
              <a:rPr spc="-5" dirty="0"/>
              <a:t> </a:t>
            </a:r>
            <a:r>
              <a:rPr dirty="0"/>
              <a:t>should</a:t>
            </a:r>
            <a:r>
              <a:rPr spc="-5" dirty="0"/>
              <a:t> </a:t>
            </a:r>
            <a:r>
              <a:rPr dirty="0"/>
              <a:t>only be</a:t>
            </a:r>
            <a:r>
              <a:rPr spc="-5" dirty="0"/>
              <a:t> </a:t>
            </a:r>
            <a:r>
              <a:rPr dirty="0"/>
              <a:t>made by</a:t>
            </a:r>
            <a:r>
              <a:rPr spc="-5" dirty="0"/>
              <a:t> </a:t>
            </a:r>
            <a:r>
              <a:rPr dirty="0"/>
              <a:t>the </a:t>
            </a:r>
            <a:r>
              <a:rPr spc="-10" dirty="0"/>
              <a:t>client </a:t>
            </a:r>
            <a:r>
              <a:rPr dirty="0"/>
              <a:t>after</a:t>
            </a:r>
            <a:r>
              <a:rPr spc="-5" dirty="0"/>
              <a:t> </a:t>
            </a:r>
            <a:r>
              <a:rPr dirty="0"/>
              <a:t>a</a:t>
            </a:r>
            <a:r>
              <a:rPr spc="-5" dirty="0"/>
              <a:t> </a:t>
            </a:r>
            <a:r>
              <a:rPr dirty="0"/>
              <a:t>thorough</a:t>
            </a:r>
            <a:r>
              <a:rPr spc="-5" dirty="0"/>
              <a:t> </a:t>
            </a:r>
            <a:r>
              <a:rPr dirty="0"/>
              <a:t>reading</a:t>
            </a:r>
            <a:r>
              <a:rPr spc="-5" dirty="0"/>
              <a:t> </a:t>
            </a:r>
            <a:r>
              <a:rPr dirty="0"/>
              <a:t>of</a:t>
            </a:r>
            <a:r>
              <a:rPr spc="-5" dirty="0"/>
              <a:t> </a:t>
            </a:r>
            <a:r>
              <a:rPr dirty="0"/>
              <a:t>the</a:t>
            </a:r>
            <a:r>
              <a:rPr spc="-5" dirty="0"/>
              <a:t> </a:t>
            </a:r>
            <a:r>
              <a:rPr dirty="0"/>
              <a:t>relevant</a:t>
            </a:r>
            <a:r>
              <a:rPr spc="-5" dirty="0"/>
              <a:t> </a:t>
            </a:r>
            <a:r>
              <a:rPr dirty="0"/>
              <a:t>product</a:t>
            </a:r>
            <a:r>
              <a:rPr spc="-5" dirty="0"/>
              <a:t> </a:t>
            </a:r>
            <a:r>
              <a:rPr dirty="0"/>
              <a:t>term</a:t>
            </a:r>
            <a:r>
              <a:rPr spc="-5" dirty="0"/>
              <a:t> </a:t>
            </a:r>
            <a:r>
              <a:rPr dirty="0"/>
              <a:t>sheet,</a:t>
            </a:r>
            <a:r>
              <a:rPr spc="-5" dirty="0"/>
              <a:t> </a:t>
            </a:r>
            <a:r>
              <a:rPr spc="-10" dirty="0"/>
              <a:t>subscription </a:t>
            </a:r>
            <a:r>
              <a:rPr dirty="0"/>
              <a:t>agreement,</a:t>
            </a:r>
            <a:r>
              <a:rPr spc="-20" dirty="0"/>
              <a:t> </a:t>
            </a:r>
            <a:r>
              <a:rPr dirty="0"/>
              <a:t>information</a:t>
            </a:r>
            <a:r>
              <a:rPr spc="-5" dirty="0"/>
              <a:t> </a:t>
            </a:r>
            <a:r>
              <a:rPr dirty="0"/>
              <a:t>memorandum,</a:t>
            </a:r>
            <a:r>
              <a:rPr spc="-5" dirty="0"/>
              <a:t> </a:t>
            </a:r>
            <a:r>
              <a:rPr dirty="0"/>
              <a:t>prospectus</a:t>
            </a:r>
            <a:r>
              <a:rPr spc="-10" dirty="0"/>
              <a:t> </a:t>
            </a:r>
            <a:r>
              <a:rPr dirty="0"/>
              <a:t>or</a:t>
            </a:r>
            <a:r>
              <a:rPr spc="-5" dirty="0"/>
              <a:t> </a:t>
            </a:r>
            <a:r>
              <a:rPr dirty="0"/>
              <a:t>other</a:t>
            </a:r>
            <a:r>
              <a:rPr spc="-5" dirty="0"/>
              <a:t> </a:t>
            </a:r>
            <a:r>
              <a:rPr spc="-10" dirty="0"/>
              <a:t>offering </a:t>
            </a:r>
            <a:r>
              <a:rPr dirty="0"/>
              <a:t>document</a:t>
            </a:r>
            <a:r>
              <a:rPr spc="-15" dirty="0"/>
              <a:t> </a:t>
            </a:r>
            <a:r>
              <a:rPr dirty="0"/>
              <a:t>relating to</a:t>
            </a:r>
            <a:r>
              <a:rPr spc="-5" dirty="0"/>
              <a:t> </a:t>
            </a:r>
            <a:r>
              <a:rPr dirty="0"/>
              <a:t>the issue</a:t>
            </a:r>
            <a:r>
              <a:rPr spc="-5" dirty="0"/>
              <a:t> </a:t>
            </a:r>
            <a:r>
              <a:rPr dirty="0"/>
              <a:t>of the</a:t>
            </a:r>
            <a:r>
              <a:rPr spc="-5" dirty="0"/>
              <a:t> </a:t>
            </a:r>
            <a:r>
              <a:rPr dirty="0"/>
              <a:t>securities or</a:t>
            </a:r>
            <a:r>
              <a:rPr spc="-5" dirty="0"/>
              <a:t> </a:t>
            </a:r>
            <a:r>
              <a:rPr dirty="0"/>
              <a:t>other </a:t>
            </a:r>
            <a:r>
              <a:rPr spc="-10" dirty="0"/>
              <a:t>financial </a:t>
            </a:r>
            <a:r>
              <a:rPr dirty="0"/>
              <a:t>instruments.</a:t>
            </a:r>
            <a:r>
              <a:rPr spc="-15" dirty="0"/>
              <a:t> </a:t>
            </a:r>
            <a:r>
              <a:rPr b="1" dirty="0">
                <a:latin typeface="Verlag Office"/>
                <a:cs typeface="Verlag Office"/>
              </a:rPr>
              <a:t>Nothing</a:t>
            </a:r>
            <a:r>
              <a:rPr b="1" spc="-15" dirty="0">
                <a:latin typeface="Verlag Office"/>
                <a:cs typeface="Verlag Office"/>
              </a:rPr>
              <a:t> </a:t>
            </a:r>
            <a:r>
              <a:rPr b="1" dirty="0">
                <a:latin typeface="Verlag Office"/>
                <a:cs typeface="Verlag Office"/>
              </a:rPr>
              <a:t>in</a:t>
            </a:r>
            <a:r>
              <a:rPr b="1" spc="-15" dirty="0">
                <a:latin typeface="Verlag Office"/>
                <a:cs typeface="Verlag Office"/>
              </a:rPr>
              <a:t> </a:t>
            </a:r>
            <a:r>
              <a:rPr b="1" dirty="0">
                <a:latin typeface="Verlag Office"/>
                <a:cs typeface="Verlag Office"/>
              </a:rPr>
              <a:t>this</a:t>
            </a:r>
            <a:r>
              <a:rPr b="1" spc="-10" dirty="0">
                <a:latin typeface="Verlag Office"/>
                <a:cs typeface="Verlag Office"/>
              </a:rPr>
              <a:t> </a:t>
            </a:r>
            <a:r>
              <a:rPr b="1" dirty="0">
                <a:latin typeface="Verlag Office"/>
                <a:cs typeface="Verlag Office"/>
              </a:rPr>
              <a:t>document</a:t>
            </a:r>
            <a:r>
              <a:rPr b="1" spc="-15" dirty="0">
                <a:latin typeface="Verlag Office"/>
                <a:cs typeface="Verlag Office"/>
              </a:rPr>
              <a:t> </a:t>
            </a:r>
            <a:r>
              <a:rPr b="1" dirty="0">
                <a:latin typeface="Verlag Office"/>
                <a:cs typeface="Verlag Office"/>
              </a:rPr>
              <a:t>constitutes</a:t>
            </a:r>
            <a:r>
              <a:rPr b="1" spc="-15" dirty="0">
                <a:latin typeface="Verlag Office"/>
                <a:cs typeface="Verlag Office"/>
              </a:rPr>
              <a:t> </a:t>
            </a:r>
            <a:r>
              <a:rPr b="1" dirty="0">
                <a:latin typeface="Verlag Office"/>
                <a:cs typeface="Verlag Office"/>
              </a:rPr>
              <a:t>investment,</a:t>
            </a:r>
            <a:r>
              <a:rPr b="1" spc="-10" dirty="0">
                <a:latin typeface="Verlag Office"/>
                <a:cs typeface="Verlag Office"/>
              </a:rPr>
              <a:t> legal, </a:t>
            </a:r>
            <a:r>
              <a:rPr b="1" dirty="0">
                <a:latin typeface="Verlag Office"/>
                <a:cs typeface="Verlag Office"/>
              </a:rPr>
              <a:t>accounting</a:t>
            </a:r>
            <a:r>
              <a:rPr b="1" spc="-10" dirty="0">
                <a:latin typeface="Verlag Office"/>
                <a:cs typeface="Verlag Office"/>
              </a:rPr>
              <a:t> </a:t>
            </a:r>
            <a:r>
              <a:rPr b="1" dirty="0">
                <a:latin typeface="Verlag Office"/>
                <a:cs typeface="Verlag Office"/>
              </a:rPr>
              <a:t>or</a:t>
            </a:r>
            <a:r>
              <a:rPr b="1" spc="-10" dirty="0">
                <a:latin typeface="Verlag Office"/>
                <a:cs typeface="Verlag Office"/>
              </a:rPr>
              <a:t> </a:t>
            </a:r>
            <a:r>
              <a:rPr b="1" dirty="0">
                <a:latin typeface="Verlag Office"/>
                <a:cs typeface="Verlag Office"/>
              </a:rPr>
              <a:t>tax</a:t>
            </a:r>
            <a:r>
              <a:rPr b="1" spc="-10" dirty="0">
                <a:latin typeface="Verlag Office"/>
                <a:cs typeface="Verlag Office"/>
              </a:rPr>
              <a:t> </a:t>
            </a:r>
            <a:r>
              <a:rPr b="1" dirty="0">
                <a:latin typeface="Verlag Office"/>
                <a:cs typeface="Verlag Office"/>
              </a:rPr>
              <a:t>advice,</a:t>
            </a:r>
            <a:r>
              <a:rPr b="1" spc="-10" dirty="0">
                <a:latin typeface="Verlag Office"/>
                <a:cs typeface="Verlag Office"/>
              </a:rPr>
              <a:t> </a:t>
            </a:r>
            <a:r>
              <a:rPr b="1" dirty="0">
                <a:latin typeface="Verlag Office"/>
                <a:cs typeface="Verlag Office"/>
              </a:rPr>
              <a:t>or</a:t>
            </a:r>
            <a:r>
              <a:rPr b="1" spc="-10" dirty="0">
                <a:latin typeface="Verlag Office"/>
                <a:cs typeface="Verlag Office"/>
              </a:rPr>
              <a:t> </a:t>
            </a:r>
            <a:r>
              <a:rPr b="1" dirty="0">
                <a:latin typeface="Verlag Office"/>
                <a:cs typeface="Verlag Office"/>
              </a:rPr>
              <a:t>a</a:t>
            </a:r>
            <a:r>
              <a:rPr b="1" spc="-10" dirty="0">
                <a:latin typeface="Verlag Office"/>
                <a:cs typeface="Verlag Office"/>
              </a:rPr>
              <a:t> </a:t>
            </a:r>
            <a:r>
              <a:rPr b="1" dirty="0">
                <a:latin typeface="Verlag Office"/>
                <a:cs typeface="Verlag Office"/>
              </a:rPr>
              <a:t>representation</a:t>
            </a:r>
            <a:r>
              <a:rPr b="1" spc="-10" dirty="0">
                <a:latin typeface="Verlag Office"/>
                <a:cs typeface="Verlag Office"/>
              </a:rPr>
              <a:t> </a:t>
            </a:r>
            <a:r>
              <a:rPr b="1" dirty="0">
                <a:latin typeface="Verlag Office"/>
                <a:cs typeface="Verlag Office"/>
              </a:rPr>
              <a:t>that</a:t>
            </a:r>
            <a:r>
              <a:rPr b="1" spc="-10" dirty="0">
                <a:latin typeface="Verlag Office"/>
                <a:cs typeface="Verlag Office"/>
              </a:rPr>
              <a:t> </a:t>
            </a:r>
            <a:r>
              <a:rPr b="1" dirty="0">
                <a:latin typeface="Verlag Office"/>
                <a:cs typeface="Verlag Office"/>
              </a:rPr>
              <a:t>any</a:t>
            </a:r>
            <a:r>
              <a:rPr b="1" spc="-10" dirty="0">
                <a:latin typeface="Verlag Office"/>
                <a:cs typeface="Verlag Office"/>
              </a:rPr>
              <a:t> </a:t>
            </a:r>
            <a:r>
              <a:rPr b="1" dirty="0">
                <a:latin typeface="Verlag Office"/>
                <a:cs typeface="Verlag Office"/>
              </a:rPr>
              <a:t>investment</a:t>
            </a:r>
            <a:r>
              <a:rPr b="1" spc="-10" dirty="0">
                <a:latin typeface="Verlag Office"/>
                <a:cs typeface="Verlag Office"/>
              </a:rPr>
              <a:t> </a:t>
            </a:r>
            <a:r>
              <a:rPr b="1" spc="-25" dirty="0">
                <a:latin typeface="Verlag Office"/>
                <a:cs typeface="Verlag Office"/>
              </a:rPr>
              <a:t>or</a:t>
            </a:r>
            <a:r>
              <a:rPr b="1" dirty="0">
                <a:latin typeface="Verlag Office"/>
                <a:cs typeface="Verlag Office"/>
              </a:rPr>
              <a:t> strategy</a:t>
            </a:r>
            <a:r>
              <a:rPr b="1" spc="-15" dirty="0">
                <a:latin typeface="Verlag Office"/>
                <a:cs typeface="Verlag Office"/>
              </a:rPr>
              <a:t> </a:t>
            </a:r>
            <a:r>
              <a:rPr b="1" dirty="0">
                <a:latin typeface="Verlag Office"/>
                <a:cs typeface="Verlag Office"/>
              </a:rPr>
              <a:t>is</a:t>
            </a:r>
            <a:r>
              <a:rPr b="1" spc="-10" dirty="0">
                <a:latin typeface="Verlag Office"/>
                <a:cs typeface="Verlag Office"/>
              </a:rPr>
              <a:t> </a:t>
            </a:r>
            <a:r>
              <a:rPr b="1" dirty="0">
                <a:latin typeface="Verlag Office"/>
                <a:cs typeface="Verlag Office"/>
              </a:rPr>
              <a:t>suitable</a:t>
            </a:r>
            <a:r>
              <a:rPr b="1" spc="-10" dirty="0">
                <a:latin typeface="Verlag Office"/>
                <a:cs typeface="Verlag Office"/>
              </a:rPr>
              <a:t> </a:t>
            </a:r>
            <a:r>
              <a:rPr b="1" dirty="0">
                <a:latin typeface="Verlag Office"/>
                <a:cs typeface="Verlag Office"/>
              </a:rPr>
              <a:t>or</a:t>
            </a:r>
            <a:r>
              <a:rPr b="1" spc="-10" dirty="0">
                <a:latin typeface="Verlag Office"/>
                <a:cs typeface="Verlag Office"/>
              </a:rPr>
              <a:t> </a:t>
            </a:r>
            <a:r>
              <a:rPr b="1" dirty="0">
                <a:latin typeface="Verlag Office"/>
                <a:cs typeface="Verlag Office"/>
              </a:rPr>
              <a:t>appropriate</a:t>
            </a:r>
            <a:r>
              <a:rPr b="1" spc="-15" dirty="0">
                <a:latin typeface="Verlag Office"/>
                <a:cs typeface="Verlag Office"/>
              </a:rPr>
              <a:t> </a:t>
            </a:r>
            <a:r>
              <a:rPr b="1" dirty="0">
                <a:latin typeface="Verlag Office"/>
                <a:cs typeface="Verlag Office"/>
              </a:rPr>
              <a:t>to</a:t>
            </a:r>
            <a:r>
              <a:rPr b="1" spc="-10" dirty="0">
                <a:latin typeface="Verlag Office"/>
                <a:cs typeface="Verlag Office"/>
              </a:rPr>
              <a:t> </a:t>
            </a:r>
            <a:r>
              <a:rPr b="1" dirty="0">
                <a:latin typeface="Verlag Office"/>
                <a:cs typeface="Verlag Office"/>
              </a:rPr>
              <a:t>individual</a:t>
            </a:r>
            <a:r>
              <a:rPr b="1" spc="-10" dirty="0">
                <a:latin typeface="Verlag Office"/>
                <a:cs typeface="Verlag Office"/>
              </a:rPr>
              <a:t> </a:t>
            </a:r>
            <a:r>
              <a:rPr b="1" dirty="0">
                <a:latin typeface="Verlag Office"/>
                <a:cs typeface="Verlag Office"/>
              </a:rPr>
              <a:t>circumstances,</a:t>
            </a:r>
            <a:r>
              <a:rPr b="1" spc="-10" dirty="0">
                <a:latin typeface="Verlag Office"/>
                <a:cs typeface="Verlag Office"/>
              </a:rPr>
              <a:t> </a:t>
            </a:r>
            <a:r>
              <a:rPr b="1" spc="-25" dirty="0">
                <a:latin typeface="Verlag Office"/>
                <a:cs typeface="Verlag Office"/>
              </a:rPr>
              <a:t>or</a:t>
            </a:r>
            <a:r>
              <a:rPr b="1" dirty="0">
                <a:latin typeface="Verlag Office"/>
                <a:cs typeface="Verlag Office"/>
              </a:rPr>
              <a:t> otherwise</a:t>
            </a:r>
            <a:r>
              <a:rPr b="1" spc="-15" dirty="0">
                <a:latin typeface="Verlag Office"/>
                <a:cs typeface="Verlag Office"/>
              </a:rPr>
              <a:t> </a:t>
            </a:r>
            <a:r>
              <a:rPr b="1" dirty="0">
                <a:latin typeface="Verlag Office"/>
                <a:cs typeface="Verlag Office"/>
              </a:rPr>
              <a:t>constitutes</a:t>
            </a:r>
            <a:r>
              <a:rPr b="1" spc="-10" dirty="0">
                <a:latin typeface="Verlag Office"/>
                <a:cs typeface="Verlag Office"/>
              </a:rPr>
              <a:t> </a:t>
            </a:r>
            <a:r>
              <a:rPr b="1" dirty="0">
                <a:latin typeface="Verlag Office"/>
                <a:cs typeface="Verlag Office"/>
              </a:rPr>
              <a:t>a</a:t>
            </a:r>
            <a:r>
              <a:rPr b="1" spc="-10" dirty="0">
                <a:latin typeface="Verlag Office"/>
                <a:cs typeface="Verlag Office"/>
              </a:rPr>
              <a:t> </a:t>
            </a:r>
            <a:r>
              <a:rPr b="1" dirty="0">
                <a:latin typeface="Verlag Office"/>
                <a:cs typeface="Verlag Office"/>
              </a:rPr>
              <a:t>personal</a:t>
            </a:r>
            <a:r>
              <a:rPr b="1" spc="-10" dirty="0">
                <a:latin typeface="Verlag Office"/>
                <a:cs typeface="Verlag Office"/>
              </a:rPr>
              <a:t> </a:t>
            </a:r>
            <a:r>
              <a:rPr b="1" dirty="0">
                <a:latin typeface="Verlag Office"/>
                <a:cs typeface="Verlag Office"/>
              </a:rPr>
              <a:t>recommendation</a:t>
            </a:r>
            <a:r>
              <a:rPr b="1" spc="-10" dirty="0">
                <a:latin typeface="Verlag Office"/>
                <a:cs typeface="Verlag Office"/>
              </a:rPr>
              <a:t> </a:t>
            </a:r>
            <a:r>
              <a:rPr b="1" dirty="0">
                <a:latin typeface="Verlag Office"/>
                <a:cs typeface="Verlag Office"/>
              </a:rPr>
              <a:t>to</a:t>
            </a:r>
            <a:r>
              <a:rPr b="1" spc="-10" dirty="0">
                <a:latin typeface="Verlag Office"/>
                <a:cs typeface="Verlag Office"/>
              </a:rPr>
              <a:t> </a:t>
            </a:r>
            <a:r>
              <a:rPr b="1" dirty="0">
                <a:latin typeface="Verlag Office"/>
                <a:cs typeface="Verlag Office"/>
              </a:rPr>
              <a:t>any</a:t>
            </a:r>
            <a:r>
              <a:rPr b="1" spc="-10" dirty="0">
                <a:latin typeface="Verlag Office"/>
                <a:cs typeface="Verlag Office"/>
              </a:rPr>
              <a:t> specific investor.</a:t>
            </a:r>
            <a:r>
              <a:rPr b="1" spc="-15" dirty="0">
                <a:latin typeface="Verlag Office"/>
                <a:cs typeface="Verlag Office"/>
              </a:rPr>
              <a:t> </a:t>
            </a:r>
            <a:r>
              <a:rPr dirty="0"/>
              <a:t>Julius</a:t>
            </a:r>
            <a:r>
              <a:rPr spc="-5" dirty="0"/>
              <a:t> </a:t>
            </a:r>
            <a:r>
              <a:rPr dirty="0"/>
              <a:t>Baer</a:t>
            </a:r>
            <a:r>
              <a:rPr spc="-5" dirty="0"/>
              <a:t> </a:t>
            </a:r>
            <a:r>
              <a:rPr dirty="0"/>
              <a:t>recommends</a:t>
            </a:r>
            <a:r>
              <a:rPr spc="-5" dirty="0"/>
              <a:t> </a:t>
            </a:r>
            <a:r>
              <a:rPr dirty="0"/>
              <a:t>that</a:t>
            </a:r>
            <a:r>
              <a:rPr spc="-5" dirty="0"/>
              <a:t> </a:t>
            </a:r>
            <a:r>
              <a:rPr dirty="0"/>
              <a:t>investors</a:t>
            </a:r>
            <a:r>
              <a:rPr spc="-5" dirty="0"/>
              <a:t> </a:t>
            </a:r>
            <a:r>
              <a:rPr dirty="0"/>
              <a:t>independently </a:t>
            </a:r>
            <a:r>
              <a:rPr spc="-10" dirty="0"/>
              <a:t>assess, </a:t>
            </a:r>
            <a:r>
              <a:rPr dirty="0"/>
              <a:t>with</a:t>
            </a:r>
            <a:r>
              <a:rPr spc="-10" dirty="0"/>
              <a:t> </a:t>
            </a:r>
            <a:r>
              <a:rPr dirty="0"/>
              <a:t>a</a:t>
            </a:r>
            <a:r>
              <a:rPr spc="-10" dirty="0"/>
              <a:t> </a:t>
            </a:r>
            <a:r>
              <a:rPr dirty="0"/>
              <a:t>professional</a:t>
            </a:r>
            <a:r>
              <a:rPr spc="-10" dirty="0"/>
              <a:t> </a:t>
            </a:r>
            <a:r>
              <a:rPr dirty="0"/>
              <a:t>advisor,</a:t>
            </a:r>
            <a:r>
              <a:rPr spc="-10" dirty="0"/>
              <a:t> </a:t>
            </a:r>
            <a:r>
              <a:rPr dirty="0"/>
              <a:t>the</a:t>
            </a:r>
            <a:r>
              <a:rPr spc="-5" dirty="0"/>
              <a:t> </a:t>
            </a:r>
            <a:r>
              <a:rPr dirty="0"/>
              <a:t>specific</a:t>
            </a:r>
            <a:r>
              <a:rPr spc="-10" dirty="0"/>
              <a:t> </a:t>
            </a:r>
            <a:r>
              <a:rPr dirty="0"/>
              <a:t>financial</a:t>
            </a:r>
            <a:r>
              <a:rPr spc="-10" dirty="0"/>
              <a:t> </a:t>
            </a:r>
            <a:r>
              <a:rPr dirty="0"/>
              <a:t>risks</a:t>
            </a:r>
            <a:r>
              <a:rPr spc="-10" dirty="0"/>
              <a:t> </a:t>
            </a:r>
            <a:r>
              <a:rPr dirty="0"/>
              <a:t>as</a:t>
            </a:r>
            <a:r>
              <a:rPr spc="-10" dirty="0"/>
              <a:t> </a:t>
            </a:r>
            <a:r>
              <a:rPr dirty="0"/>
              <a:t>well</a:t>
            </a:r>
            <a:r>
              <a:rPr spc="-5" dirty="0"/>
              <a:t> </a:t>
            </a:r>
            <a:r>
              <a:rPr dirty="0"/>
              <a:t>as</a:t>
            </a:r>
            <a:r>
              <a:rPr spc="-10" dirty="0"/>
              <a:t> legal, </a:t>
            </a:r>
            <a:r>
              <a:rPr dirty="0"/>
              <a:t>regulatory,</a:t>
            </a:r>
            <a:r>
              <a:rPr spc="-15" dirty="0"/>
              <a:t> </a:t>
            </a:r>
            <a:r>
              <a:rPr dirty="0"/>
              <a:t>credit,</a:t>
            </a:r>
            <a:r>
              <a:rPr spc="-10" dirty="0"/>
              <a:t> </a:t>
            </a:r>
            <a:r>
              <a:rPr dirty="0"/>
              <a:t>tax,</a:t>
            </a:r>
            <a:r>
              <a:rPr spc="-15" dirty="0"/>
              <a:t> </a:t>
            </a:r>
            <a:r>
              <a:rPr dirty="0"/>
              <a:t>and</a:t>
            </a:r>
            <a:r>
              <a:rPr spc="-10" dirty="0"/>
              <a:t> </a:t>
            </a:r>
            <a:r>
              <a:rPr dirty="0"/>
              <a:t>accounting</a:t>
            </a:r>
            <a:r>
              <a:rPr spc="-10" dirty="0"/>
              <a:t> </a:t>
            </a:r>
            <a:r>
              <a:rPr dirty="0"/>
              <a:t>consequences.</a:t>
            </a:r>
            <a:r>
              <a:rPr spc="-15" dirty="0"/>
              <a:t> </a:t>
            </a:r>
            <a:r>
              <a:rPr dirty="0"/>
              <a:t>Where</a:t>
            </a:r>
            <a:r>
              <a:rPr spc="-10" dirty="0"/>
              <a:t> </a:t>
            </a:r>
            <a:r>
              <a:rPr dirty="0"/>
              <a:t>a</a:t>
            </a:r>
            <a:r>
              <a:rPr spc="-10" dirty="0"/>
              <a:t> document </a:t>
            </a:r>
            <a:r>
              <a:rPr dirty="0"/>
              <a:t>makes</a:t>
            </a:r>
            <a:r>
              <a:rPr spc="-10" dirty="0"/>
              <a:t> </a:t>
            </a:r>
            <a:r>
              <a:rPr dirty="0"/>
              <a:t>reference</a:t>
            </a:r>
            <a:r>
              <a:rPr spc="-5" dirty="0"/>
              <a:t> </a:t>
            </a:r>
            <a:r>
              <a:rPr dirty="0"/>
              <a:t>to</a:t>
            </a:r>
            <a:r>
              <a:rPr spc="-10" dirty="0"/>
              <a:t> </a:t>
            </a:r>
            <a:r>
              <a:rPr dirty="0"/>
              <a:t>a</a:t>
            </a:r>
            <a:r>
              <a:rPr spc="-10" dirty="0"/>
              <a:t> </a:t>
            </a:r>
            <a:r>
              <a:rPr dirty="0"/>
              <a:t>specific</a:t>
            </a:r>
            <a:r>
              <a:rPr spc="-5" dirty="0"/>
              <a:t> </a:t>
            </a:r>
            <a:r>
              <a:rPr dirty="0"/>
              <a:t>research</a:t>
            </a:r>
            <a:r>
              <a:rPr spc="-10" dirty="0"/>
              <a:t> </a:t>
            </a:r>
            <a:r>
              <a:rPr dirty="0"/>
              <a:t>report,</a:t>
            </a:r>
            <a:r>
              <a:rPr spc="-5" dirty="0"/>
              <a:t> </a:t>
            </a:r>
            <a:r>
              <a:rPr dirty="0"/>
              <a:t>the</a:t>
            </a:r>
            <a:r>
              <a:rPr spc="-10" dirty="0"/>
              <a:t> </a:t>
            </a:r>
            <a:r>
              <a:rPr dirty="0"/>
              <a:t>document</a:t>
            </a:r>
            <a:r>
              <a:rPr spc="-5" dirty="0"/>
              <a:t> </a:t>
            </a:r>
            <a:r>
              <a:rPr dirty="0"/>
              <a:t>should</a:t>
            </a:r>
            <a:r>
              <a:rPr spc="-10" dirty="0"/>
              <a:t> </a:t>
            </a:r>
            <a:r>
              <a:rPr dirty="0"/>
              <a:t>not</a:t>
            </a:r>
            <a:r>
              <a:rPr spc="-5" dirty="0"/>
              <a:t> </a:t>
            </a:r>
            <a:r>
              <a:rPr spc="-25" dirty="0"/>
              <a:t>be </a:t>
            </a:r>
            <a:r>
              <a:rPr dirty="0"/>
              <a:t>read</a:t>
            </a:r>
            <a:r>
              <a:rPr spc="-15" dirty="0"/>
              <a:t> </a:t>
            </a:r>
            <a:r>
              <a:rPr dirty="0"/>
              <a:t>in</a:t>
            </a:r>
            <a:r>
              <a:rPr spc="-5" dirty="0"/>
              <a:t> </a:t>
            </a:r>
            <a:r>
              <a:rPr dirty="0"/>
              <a:t>isolation</a:t>
            </a:r>
            <a:r>
              <a:rPr spc="-5" dirty="0"/>
              <a:t> </a:t>
            </a:r>
            <a:r>
              <a:rPr dirty="0"/>
              <a:t>without consulting</a:t>
            </a:r>
            <a:r>
              <a:rPr spc="-5" dirty="0"/>
              <a:t> </a:t>
            </a:r>
            <a:r>
              <a:rPr dirty="0"/>
              <a:t>the</a:t>
            </a:r>
            <a:r>
              <a:rPr spc="-5" dirty="0"/>
              <a:t> </a:t>
            </a:r>
            <a:r>
              <a:rPr dirty="0"/>
              <a:t>full</a:t>
            </a:r>
            <a:r>
              <a:rPr spc="-5" dirty="0"/>
              <a:t> </a:t>
            </a:r>
            <a:r>
              <a:rPr dirty="0"/>
              <a:t>research report,</a:t>
            </a:r>
            <a:r>
              <a:rPr spc="-5" dirty="0"/>
              <a:t> </a:t>
            </a:r>
            <a:r>
              <a:rPr dirty="0"/>
              <a:t>which</a:t>
            </a:r>
            <a:r>
              <a:rPr spc="-5" dirty="0"/>
              <a:t> </a:t>
            </a:r>
            <a:r>
              <a:rPr dirty="0"/>
              <a:t>may </a:t>
            </a:r>
            <a:r>
              <a:rPr spc="-35" dirty="0"/>
              <a:t>be</a:t>
            </a: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IMPORTANT</a:t>
            </a:r>
            <a:r>
              <a:rPr spc="-75" dirty="0"/>
              <a:t> </a:t>
            </a:r>
            <a:r>
              <a:rPr dirty="0"/>
              <a:t>LEGAL</a:t>
            </a:r>
            <a:r>
              <a:rPr spc="-70" dirty="0"/>
              <a:t> </a:t>
            </a:r>
            <a:r>
              <a:rPr spc="-10" dirty="0"/>
              <a:t>INFORMATION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IMPORTANT</a:t>
            </a:r>
            <a:r>
              <a:rPr spc="-75" dirty="0"/>
              <a:t> </a:t>
            </a:r>
            <a:r>
              <a:rPr dirty="0"/>
              <a:t>LEGAL</a:t>
            </a:r>
            <a:r>
              <a:rPr spc="-70" dirty="0"/>
              <a:t> </a:t>
            </a:r>
            <a:r>
              <a:rPr spc="-10" dirty="0"/>
              <a:t>INFORMATION</a:t>
            </a:r>
          </a:p>
        </p:txBody>
      </p:sp>
      <p:sp>
        <p:nvSpPr>
          <p:cNvPr id="3" name="object 3"/>
          <p:cNvSpPr txBox="1">
            <a:spLocks noGrp="1"/>
          </p:cNvSpPr>
          <p:nvPr>
            <p:ph sz="half" idx="2"/>
          </p:nvPr>
        </p:nvSpPr>
        <p:spPr>
          <a:prstGeom prst="rect">
            <a:avLst/>
          </a:prstGeom>
        </p:spPr>
        <p:txBody>
          <a:bodyPr vert="horz" wrap="square" lIns="0" tIns="12700" rIns="0" bIns="0" rtlCol="0">
            <a:spAutoFit/>
          </a:bodyPr>
          <a:lstStyle/>
          <a:p>
            <a:pPr marL="12700">
              <a:lnSpc>
                <a:spcPct val="100000"/>
              </a:lnSpc>
              <a:spcBef>
                <a:spcPts val="100"/>
              </a:spcBef>
            </a:pPr>
            <a:r>
              <a:rPr dirty="0"/>
              <a:t>provided</a:t>
            </a:r>
            <a:r>
              <a:rPr spc="-5" dirty="0"/>
              <a:t> </a:t>
            </a:r>
            <a:r>
              <a:rPr dirty="0"/>
              <a:t>upon</a:t>
            </a:r>
            <a:r>
              <a:rPr spc="-5" dirty="0"/>
              <a:t> </a:t>
            </a:r>
            <a:r>
              <a:rPr spc="-10" dirty="0"/>
              <a:t>request.</a:t>
            </a:r>
          </a:p>
          <a:p>
            <a:pPr marL="12700" marR="5080">
              <a:lnSpc>
                <a:spcPct val="101899"/>
              </a:lnSpc>
            </a:pPr>
            <a:r>
              <a:rPr b="1" dirty="0">
                <a:latin typeface="Verlag Office"/>
                <a:cs typeface="Verlag Office"/>
              </a:rPr>
              <a:t>Sustainability: </a:t>
            </a:r>
            <a:r>
              <a:rPr dirty="0"/>
              <a:t>Depending on</a:t>
            </a:r>
            <a:r>
              <a:rPr spc="5" dirty="0"/>
              <a:t> </a:t>
            </a:r>
            <a:r>
              <a:rPr dirty="0"/>
              <a:t>the </a:t>
            </a:r>
            <a:r>
              <a:rPr spc="-10" dirty="0"/>
              <a:t>recipient’s</a:t>
            </a:r>
            <a:r>
              <a:rPr dirty="0"/>
              <a:t> domicile</a:t>
            </a:r>
            <a:r>
              <a:rPr spc="5" dirty="0"/>
              <a:t> </a:t>
            </a:r>
            <a:r>
              <a:rPr dirty="0"/>
              <a:t>or place</a:t>
            </a:r>
            <a:r>
              <a:rPr spc="5" dirty="0"/>
              <a:t> </a:t>
            </a:r>
            <a:r>
              <a:rPr spc="-25" dirty="0"/>
              <a:t>of </a:t>
            </a:r>
            <a:r>
              <a:rPr dirty="0"/>
              <a:t>incorporation,</a:t>
            </a:r>
            <a:r>
              <a:rPr spc="-20" dirty="0"/>
              <a:t> </a:t>
            </a:r>
            <a:r>
              <a:rPr dirty="0"/>
              <a:t>this</a:t>
            </a:r>
            <a:r>
              <a:rPr spc="-5" dirty="0"/>
              <a:t> </a:t>
            </a:r>
            <a:r>
              <a:rPr dirty="0"/>
              <a:t>document</a:t>
            </a:r>
            <a:r>
              <a:rPr spc="-5" dirty="0"/>
              <a:t> </a:t>
            </a:r>
            <a:r>
              <a:rPr dirty="0"/>
              <a:t>may</a:t>
            </a:r>
            <a:r>
              <a:rPr spc="-5" dirty="0"/>
              <a:t> </a:t>
            </a:r>
            <a:r>
              <a:rPr dirty="0"/>
              <a:t>not</a:t>
            </a:r>
            <a:r>
              <a:rPr spc="-5" dirty="0"/>
              <a:t> </a:t>
            </a:r>
            <a:r>
              <a:rPr dirty="0"/>
              <a:t>adhere</a:t>
            </a:r>
            <a:r>
              <a:rPr spc="-5" dirty="0"/>
              <a:t> </a:t>
            </a:r>
            <a:r>
              <a:rPr dirty="0"/>
              <a:t>to</a:t>
            </a:r>
            <a:r>
              <a:rPr spc="-5" dirty="0"/>
              <a:t> </a:t>
            </a:r>
            <a:r>
              <a:rPr dirty="0"/>
              <a:t>any</a:t>
            </a:r>
            <a:r>
              <a:rPr spc="-5" dirty="0"/>
              <a:t> </a:t>
            </a:r>
            <a:r>
              <a:rPr dirty="0"/>
              <a:t>applicable</a:t>
            </a:r>
            <a:r>
              <a:rPr spc="-5" dirty="0"/>
              <a:t> </a:t>
            </a:r>
            <a:r>
              <a:rPr dirty="0"/>
              <a:t>existing</a:t>
            </a:r>
            <a:r>
              <a:rPr spc="-5" dirty="0"/>
              <a:t> </a:t>
            </a:r>
            <a:r>
              <a:rPr spc="-25" dirty="0"/>
              <a:t>or </a:t>
            </a:r>
            <a:r>
              <a:rPr dirty="0"/>
              <a:t>proposed</a:t>
            </a:r>
            <a:r>
              <a:rPr spc="-15" dirty="0"/>
              <a:t> </a:t>
            </a:r>
            <a:r>
              <a:rPr dirty="0"/>
              <a:t>principles,</a:t>
            </a:r>
            <a:r>
              <a:rPr spc="-5" dirty="0"/>
              <a:t> </a:t>
            </a:r>
            <a:r>
              <a:rPr dirty="0"/>
              <a:t>laws,</a:t>
            </a:r>
            <a:r>
              <a:rPr spc="-5" dirty="0"/>
              <a:t> </a:t>
            </a:r>
            <a:r>
              <a:rPr dirty="0"/>
              <a:t>rules,</a:t>
            </a:r>
            <a:r>
              <a:rPr spc="-5" dirty="0"/>
              <a:t> </a:t>
            </a:r>
            <a:r>
              <a:rPr dirty="0"/>
              <a:t>or</a:t>
            </a:r>
            <a:r>
              <a:rPr spc="-5" dirty="0"/>
              <a:t> </a:t>
            </a:r>
            <a:r>
              <a:rPr dirty="0"/>
              <a:t>regulations</a:t>
            </a:r>
            <a:r>
              <a:rPr spc="-5" dirty="0"/>
              <a:t> </a:t>
            </a:r>
            <a:r>
              <a:rPr dirty="0"/>
              <a:t>related</a:t>
            </a:r>
            <a:r>
              <a:rPr spc="-5" dirty="0"/>
              <a:t> </a:t>
            </a:r>
            <a:r>
              <a:rPr dirty="0"/>
              <a:t>to </a:t>
            </a:r>
            <a:r>
              <a:rPr spc="-25" dirty="0"/>
              <a:t>the </a:t>
            </a:r>
            <a:r>
              <a:rPr dirty="0"/>
              <a:t>environmental,</a:t>
            </a:r>
            <a:r>
              <a:rPr spc="-10" dirty="0"/>
              <a:t> </a:t>
            </a:r>
            <a:r>
              <a:rPr dirty="0"/>
              <a:t>social,</a:t>
            </a:r>
            <a:r>
              <a:rPr spc="-10" dirty="0"/>
              <a:t> </a:t>
            </a:r>
            <a:r>
              <a:rPr dirty="0"/>
              <a:t>and</a:t>
            </a:r>
            <a:r>
              <a:rPr spc="-10" dirty="0"/>
              <a:t> </a:t>
            </a:r>
            <a:r>
              <a:rPr dirty="0"/>
              <a:t>governance</a:t>
            </a:r>
            <a:r>
              <a:rPr spc="-5" dirty="0"/>
              <a:t> </a:t>
            </a:r>
            <a:r>
              <a:rPr dirty="0"/>
              <a:t>(ESG)</a:t>
            </a:r>
            <a:r>
              <a:rPr spc="-10" dirty="0"/>
              <a:t> </a:t>
            </a:r>
            <a:r>
              <a:rPr dirty="0"/>
              <a:t>criteria.</a:t>
            </a:r>
            <a:r>
              <a:rPr spc="-10" dirty="0"/>
              <a:t> </a:t>
            </a:r>
            <a:r>
              <a:rPr dirty="0"/>
              <a:t>For</a:t>
            </a:r>
            <a:r>
              <a:rPr spc="-10" dirty="0"/>
              <a:t> </a:t>
            </a:r>
            <a:r>
              <a:rPr dirty="0"/>
              <a:t>further</a:t>
            </a:r>
            <a:r>
              <a:rPr spc="-5" dirty="0"/>
              <a:t> </a:t>
            </a:r>
            <a:r>
              <a:rPr spc="-10" dirty="0"/>
              <a:t>details </a:t>
            </a:r>
            <a:r>
              <a:rPr dirty="0"/>
              <a:t>on</a:t>
            </a:r>
            <a:r>
              <a:rPr spc="-20" dirty="0"/>
              <a:t> </a:t>
            </a:r>
            <a:r>
              <a:rPr dirty="0"/>
              <a:t>ESG</a:t>
            </a:r>
            <a:r>
              <a:rPr spc="-5" dirty="0"/>
              <a:t> </a:t>
            </a:r>
            <a:r>
              <a:rPr dirty="0"/>
              <a:t>data,</a:t>
            </a:r>
            <a:r>
              <a:rPr spc="-5" dirty="0"/>
              <a:t> </a:t>
            </a:r>
            <a:r>
              <a:rPr dirty="0"/>
              <a:t>ESG</a:t>
            </a:r>
            <a:r>
              <a:rPr spc="-5" dirty="0"/>
              <a:t> </a:t>
            </a:r>
            <a:r>
              <a:rPr dirty="0"/>
              <a:t>methodology,</a:t>
            </a:r>
            <a:r>
              <a:rPr spc="-10" dirty="0"/>
              <a:t> </a:t>
            </a:r>
            <a:r>
              <a:rPr dirty="0"/>
              <a:t>and</a:t>
            </a:r>
            <a:r>
              <a:rPr spc="-5" dirty="0"/>
              <a:t> </a:t>
            </a:r>
            <a:r>
              <a:rPr dirty="0"/>
              <a:t>the</a:t>
            </a:r>
            <a:r>
              <a:rPr spc="-5" dirty="0"/>
              <a:t> </a:t>
            </a:r>
            <a:r>
              <a:rPr dirty="0"/>
              <a:t>existing</a:t>
            </a:r>
            <a:r>
              <a:rPr spc="-5" dirty="0"/>
              <a:t> </a:t>
            </a:r>
            <a:r>
              <a:rPr spc="-10" dirty="0"/>
              <a:t>legal/regulatory </a:t>
            </a:r>
            <a:r>
              <a:rPr dirty="0"/>
              <a:t>framework,</a:t>
            </a:r>
            <a:r>
              <a:rPr spc="-10" dirty="0"/>
              <a:t> </a:t>
            </a:r>
            <a:r>
              <a:rPr dirty="0"/>
              <a:t>as</a:t>
            </a:r>
            <a:r>
              <a:rPr spc="-10" dirty="0"/>
              <a:t> </a:t>
            </a:r>
            <a:r>
              <a:rPr dirty="0"/>
              <a:t>well</a:t>
            </a:r>
            <a:r>
              <a:rPr spc="-5" dirty="0"/>
              <a:t> </a:t>
            </a:r>
            <a:r>
              <a:rPr dirty="0"/>
              <a:t>as</a:t>
            </a:r>
            <a:r>
              <a:rPr spc="-10" dirty="0"/>
              <a:t> </a:t>
            </a:r>
            <a:r>
              <a:rPr dirty="0"/>
              <a:t>potential</a:t>
            </a:r>
            <a:r>
              <a:rPr spc="-5" dirty="0"/>
              <a:t> </a:t>
            </a:r>
            <a:r>
              <a:rPr dirty="0"/>
              <a:t>implications</a:t>
            </a:r>
            <a:r>
              <a:rPr spc="-10" dirty="0"/>
              <a:t> </a:t>
            </a:r>
            <a:r>
              <a:rPr dirty="0"/>
              <a:t>on</a:t>
            </a:r>
            <a:r>
              <a:rPr spc="-10" dirty="0"/>
              <a:t> </a:t>
            </a:r>
            <a:r>
              <a:rPr dirty="0"/>
              <a:t>financial</a:t>
            </a:r>
            <a:r>
              <a:rPr spc="-5" dirty="0"/>
              <a:t> </a:t>
            </a:r>
            <a:r>
              <a:rPr dirty="0"/>
              <a:t>return</a:t>
            </a:r>
            <a:r>
              <a:rPr spc="-10" dirty="0"/>
              <a:t> </a:t>
            </a:r>
            <a:r>
              <a:rPr spc="-25" dirty="0"/>
              <a:t>and</a:t>
            </a:r>
            <a:r>
              <a:rPr spc="500" dirty="0"/>
              <a:t> </a:t>
            </a:r>
            <a:r>
              <a:rPr dirty="0"/>
              <a:t>eligible</a:t>
            </a:r>
            <a:r>
              <a:rPr spc="-15" dirty="0"/>
              <a:t> </a:t>
            </a:r>
            <a:r>
              <a:rPr dirty="0"/>
              <a:t>investments,</a:t>
            </a:r>
            <a:r>
              <a:rPr spc="-5" dirty="0"/>
              <a:t> </a:t>
            </a:r>
            <a:r>
              <a:rPr dirty="0"/>
              <a:t>please</a:t>
            </a:r>
            <a:r>
              <a:rPr spc="-5" dirty="0"/>
              <a:t> </a:t>
            </a:r>
            <a:r>
              <a:rPr dirty="0"/>
              <a:t>refer</a:t>
            </a:r>
            <a:r>
              <a:rPr spc="-10" dirty="0"/>
              <a:t> </a:t>
            </a:r>
            <a:r>
              <a:rPr dirty="0"/>
              <a:t>to</a:t>
            </a:r>
            <a:r>
              <a:rPr spc="-5" dirty="0"/>
              <a:t> </a:t>
            </a:r>
            <a:r>
              <a:rPr dirty="0"/>
              <a:t>the</a:t>
            </a:r>
            <a:r>
              <a:rPr spc="-5" dirty="0"/>
              <a:t> </a:t>
            </a:r>
            <a:r>
              <a:rPr dirty="0"/>
              <a:t>‘ESG</a:t>
            </a:r>
            <a:r>
              <a:rPr spc="-5" dirty="0"/>
              <a:t> </a:t>
            </a:r>
            <a:r>
              <a:rPr dirty="0"/>
              <a:t>Disclaimer’:</a:t>
            </a:r>
            <a:r>
              <a:rPr spc="-5" dirty="0"/>
              <a:t> </a:t>
            </a:r>
            <a:r>
              <a:rPr spc="-10" dirty="0">
                <a:solidFill>
                  <a:srgbClr val="20419A"/>
                </a:solidFill>
                <a:hlinkClick r:id="rId2"/>
              </a:rPr>
              <a:t>https://www.</a:t>
            </a:r>
            <a:r>
              <a:rPr spc="-10" dirty="0">
                <a:solidFill>
                  <a:srgbClr val="20419A"/>
                </a:solidFill>
              </a:rPr>
              <a:t> </a:t>
            </a:r>
            <a:r>
              <a:rPr spc="-10" dirty="0">
                <a:solidFill>
                  <a:srgbClr val="20419A"/>
                </a:solidFill>
                <a:hlinkClick r:id="rId2"/>
              </a:rPr>
              <a:t>juliusbaer.com/esg-disclaimer-</a:t>
            </a:r>
            <a:r>
              <a:rPr spc="-25" dirty="0">
                <a:solidFill>
                  <a:srgbClr val="20419A"/>
                </a:solidFill>
                <a:hlinkClick r:id="rId2"/>
              </a:rPr>
              <a:t>en</a:t>
            </a:r>
          </a:p>
          <a:p>
            <a:pPr>
              <a:lnSpc>
                <a:spcPct val="100000"/>
              </a:lnSpc>
              <a:spcBef>
                <a:spcPts val="15"/>
              </a:spcBef>
            </a:pPr>
            <a:endParaRPr spc="-25" dirty="0">
              <a:solidFill>
                <a:srgbClr val="20419A"/>
              </a:solidFill>
              <a:hlinkClick r:id="rId2"/>
            </a:endParaRPr>
          </a:p>
          <a:p>
            <a:pPr marL="12700">
              <a:lnSpc>
                <a:spcPct val="100000"/>
              </a:lnSpc>
            </a:pPr>
            <a:r>
              <a:rPr dirty="0">
                <a:solidFill>
                  <a:srgbClr val="20419A"/>
                </a:solidFill>
              </a:rPr>
              <a:t>GENERAL </a:t>
            </a:r>
            <a:r>
              <a:rPr spc="-10" dirty="0">
                <a:solidFill>
                  <a:srgbClr val="20419A"/>
                </a:solidFill>
              </a:rPr>
              <a:t>RISKS</a:t>
            </a:r>
          </a:p>
          <a:p>
            <a:pPr marL="12700" marR="45085">
              <a:lnSpc>
                <a:spcPct val="101899"/>
              </a:lnSpc>
            </a:pPr>
            <a:r>
              <a:rPr dirty="0"/>
              <a:t>The</a:t>
            </a:r>
            <a:r>
              <a:rPr spc="-10" dirty="0"/>
              <a:t> </a:t>
            </a:r>
            <a:r>
              <a:rPr dirty="0"/>
              <a:t>price</a:t>
            </a:r>
            <a:r>
              <a:rPr spc="-5" dirty="0"/>
              <a:t> </a:t>
            </a:r>
            <a:r>
              <a:rPr dirty="0"/>
              <a:t>and</a:t>
            </a:r>
            <a:r>
              <a:rPr spc="-5" dirty="0"/>
              <a:t> </a:t>
            </a:r>
            <a:r>
              <a:rPr dirty="0"/>
              <a:t>value</a:t>
            </a:r>
            <a:r>
              <a:rPr spc="-5" dirty="0"/>
              <a:t> </a:t>
            </a:r>
            <a:r>
              <a:rPr dirty="0"/>
              <a:t>of,</a:t>
            </a:r>
            <a:r>
              <a:rPr spc="-10" dirty="0"/>
              <a:t> </a:t>
            </a:r>
            <a:r>
              <a:rPr dirty="0"/>
              <a:t>and</a:t>
            </a:r>
            <a:r>
              <a:rPr spc="-5" dirty="0"/>
              <a:t> </a:t>
            </a:r>
            <a:r>
              <a:rPr dirty="0"/>
              <a:t>income</a:t>
            </a:r>
            <a:r>
              <a:rPr spc="-5" dirty="0"/>
              <a:t> </a:t>
            </a:r>
            <a:r>
              <a:rPr dirty="0"/>
              <a:t>from</a:t>
            </a:r>
            <a:r>
              <a:rPr spc="-5" dirty="0"/>
              <a:t> </a:t>
            </a:r>
            <a:r>
              <a:rPr dirty="0"/>
              <a:t>investments</a:t>
            </a:r>
            <a:r>
              <a:rPr spc="-10" dirty="0"/>
              <a:t> </a:t>
            </a:r>
            <a:r>
              <a:rPr dirty="0"/>
              <a:t>in,</a:t>
            </a:r>
            <a:r>
              <a:rPr spc="-5" dirty="0"/>
              <a:t> </a:t>
            </a:r>
            <a:r>
              <a:rPr dirty="0"/>
              <a:t>any</a:t>
            </a:r>
            <a:r>
              <a:rPr spc="-5" dirty="0"/>
              <a:t> </a:t>
            </a:r>
            <a:r>
              <a:rPr dirty="0"/>
              <a:t>asset</a:t>
            </a:r>
            <a:r>
              <a:rPr spc="-5" dirty="0"/>
              <a:t> </a:t>
            </a:r>
            <a:r>
              <a:rPr spc="-10" dirty="0"/>
              <a:t>class </a:t>
            </a:r>
            <a:r>
              <a:rPr dirty="0"/>
              <a:t>mentioned</a:t>
            </a:r>
            <a:r>
              <a:rPr spc="-5" dirty="0"/>
              <a:t> </a:t>
            </a:r>
            <a:r>
              <a:rPr dirty="0"/>
              <a:t>in</a:t>
            </a:r>
            <a:r>
              <a:rPr spc="-10" dirty="0"/>
              <a:t> </a:t>
            </a:r>
            <a:r>
              <a:rPr dirty="0"/>
              <a:t>this</a:t>
            </a:r>
            <a:r>
              <a:rPr spc="-5" dirty="0"/>
              <a:t> </a:t>
            </a:r>
            <a:r>
              <a:rPr dirty="0"/>
              <a:t>document</a:t>
            </a:r>
            <a:r>
              <a:rPr spc="-5" dirty="0"/>
              <a:t> </a:t>
            </a:r>
            <a:r>
              <a:rPr dirty="0"/>
              <a:t>may</a:t>
            </a:r>
            <a:r>
              <a:rPr spc="-5" dirty="0"/>
              <a:t> </a:t>
            </a:r>
            <a:r>
              <a:rPr dirty="0"/>
              <a:t>fall</a:t>
            </a:r>
            <a:r>
              <a:rPr spc="-5" dirty="0"/>
              <a:t> </a:t>
            </a:r>
            <a:r>
              <a:rPr dirty="0"/>
              <a:t>as</a:t>
            </a:r>
            <a:r>
              <a:rPr spc="-5" dirty="0"/>
              <a:t> </a:t>
            </a:r>
            <a:r>
              <a:rPr dirty="0"/>
              <a:t>well</a:t>
            </a:r>
            <a:r>
              <a:rPr spc="-5" dirty="0"/>
              <a:t> </a:t>
            </a:r>
            <a:r>
              <a:rPr dirty="0"/>
              <a:t>as</a:t>
            </a:r>
            <a:r>
              <a:rPr spc="-5" dirty="0"/>
              <a:t> </a:t>
            </a:r>
            <a:r>
              <a:rPr dirty="0"/>
              <a:t>rise</a:t>
            </a:r>
            <a:r>
              <a:rPr spc="-5" dirty="0"/>
              <a:t> </a:t>
            </a:r>
            <a:r>
              <a:rPr dirty="0"/>
              <a:t>and</a:t>
            </a:r>
            <a:r>
              <a:rPr spc="-10" dirty="0"/>
              <a:t> </a:t>
            </a:r>
            <a:r>
              <a:rPr b="1" dirty="0">
                <a:latin typeface="Verlag Office"/>
                <a:cs typeface="Verlag Office"/>
              </a:rPr>
              <a:t>investors </a:t>
            </a:r>
            <a:r>
              <a:rPr b="1" spc="-25" dirty="0">
                <a:latin typeface="Verlag Office"/>
                <a:cs typeface="Verlag Office"/>
              </a:rPr>
              <a:t>may</a:t>
            </a:r>
            <a:r>
              <a:rPr b="1" dirty="0">
                <a:latin typeface="Verlag Office"/>
                <a:cs typeface="Verlag Office"/>
              </a:rPr>
              <a:t> not</a:t>
            </a:r>
            <a:r>
              <a:rPr b="1" spc="-15" dirty="0">
                <a:latin typeface="Verlag Office"/>
                <a:cs typeface="Verlag Office"/>
              </a:rPr>
              <a:t> </a:t>
            </a:r>
            <a:r>
              <a:rPr b="1" dirty="0">
                <a:latin typeface="Verlag Office"/>
                <a:cs typeface="Verlag Office"/>
              </a:rPr>
              <a:t>get</a:t>
            </a:r>
            <a:r>
              <a:rPr b="1" spc="-5" dirty="0">
                <a:latin typeface="Verlag Office"/>
                <a:cs typeface="Verlag Office"/>
              </a:rPr>
              <a:t> </a:t>
            </a:r>
            <a:r>
              <a:rPr b="1" dirty="0">
                <a:latin typeface="Verlag Office"/>
                <a:cs typeface="Verlag Office"/>
              </a:rPr>
              <a:t>back</a:t>
            </a:r>
            <a:r>
              <a:rPr b="1" spc="-5" dirty="0">
                <a:latin typeface="Verlag Office"/>
                <a:cs typeface="Verlag Office"/>
              </a:rPr>
              <a:t> </a:t>
            </a:r>
            <a:r>
              <a:rPr b="1" dirty="0">
                <a:latin typeface="Verlag Office"/>
                <a:cs typeface="Verlag Office"/>
              </a:rPr>
              <a:t>the</a:t>
            </a:r>
            <a:r>
              <a:rPr b="1" spc="-5" dirty="0">
                <a:latin typeface="Verlag Office"/>
                <a:cs typeface="Verlag Office"/>
              </a:rPr>
              <a:t> </a:t>
            </a:r>
            <a:r>
              <a:rPr b="1" dirty="0">
                <a:latin typeface="Verlag Office"/>
                <a:cs typeface="Verlag Office"/>
              </a:rPr>
              <a:t>amount</a:t>
            </a:r>
            <a:r>
              <a:rPr b="1" spc="-5" dirty="0">
                <a:latin typeface="Verlag Office"/>
                <a:cs typeface="Verlag Office"/>
              </a:rPr>
              <a:t> </a:t>
            </a:r>
            <a:r>
              <a:rPr b="1" dirty="0">
                <a:latin typeface="Verlag Office"/>
                <a:cs typeface="Verlag Office"/>
              </a:rPr>
              <a:t>invested.</a:t>
            </a:r>
            <a:r>
              <a:rPr b="1" spc="5" dirty="0">
                <a:latin typeface="Verlag Office"/>
                <a:cs typeface="Verlag Office"/>
              </a:rPr>
              <a:t> </a:t>
            </a:r>
            <a:r>
              <a:rPr dirty="0"/>
              <a:t>Risks</a:t>
            </a:r>
            <a:r>
              <a:rPr spc="-5" dirty="0"/>
              <a:t> </a:t>
            </a:r>
            <a:r>
              <a:rPr dirty="0"/>
              <a:t>involved</a:t>
            </a:r>
            <a:r>
              <a:rPr spc="-5" dirty="0"/>
              <a:t> </a:t>
            </a:r>
            <a:r>
              <a:rPr dirty="0"/>
              <a:t>in</a:t>
            </a:r>
            <a:r>
              <a:rPr spc="-5" dirty="0"/>
              <a:t> </a:t>
            </a:r>
            <a:r>
              <a:rPr dirty="0"/>
              <a:t>any</a:t>
            </a:r>
            <a:r>
              <a:rPr spc="-5" dirty="0"/>
              <a:t> </a:t>
            </a:r>
            <a:r>
              <a:rPr dirty="0"/>
              <a:t>asset </a:t>
            </a:r>
            <a:r>
              <a:rPr spc="-10" dirty="0"/>
              <a:t>class </a:t>
            </a:r>
            <a:r>
              <a:rPr dirty="0"/>
              <a:t>mentioned</a:t>
            </a:r>
            <a:r>
              <a:rPr spc="-5" dirty="0"/>
              <a:t> </a:t>
            </a:r>
            <a:r>
              <a:rPr dirty="0"/>
              <a:t>in this document</a:t>
            </a:r>
            <a:r>
              <a:rPr spc="-5" dirty="0"/>
              <a:t> </a:t>
            </a:r>
            <a:r>
              <a:rPr dirty="0"/>
              <a:t>may include, but</a:t>
            </a:r>
            <a:r>
              <a:rPr spc="-5" dirty="0"/>
              <a:t> </a:t>
            </a:r>
            <a:r>
              <a:rPr dirty="0"/>
              <a:t>are not necessarily </a:t>
            </a:r>
            <a:r>
              <a:rPr spc="-10" dirty="0"/>
              <a:t>limited </a:t>
            </a:r>
            <a:r>
              <a:rPr dirty="0"/>
              <a:t>to,</a:t>
            </a:r>
            <a:r>
              <a:rPr spc="-5" dirty="0"/>
              <a:t> </a:t>
            </a:r>
            <a:r>
              <a:rPr dirty="0"/>
              <a:t>market risks,</a:t>
            </a:r>
            <a:r>
              <a:rPr spc="-5" dirty="0"/>
              <a:t> </a:t>
            </a:r>
            <a:r>
              <a:rPr dirty="0"/>
              <a:t>credit risks,</a:t>
            </a:r>
            <a:r>
              <a:rPr spc="-5" dirty="0"/>
              <a:t> </a:t>
            </a:r>
            <a:r>
              <a:rPr dirty="0"/>
              <a:t>political risks</a:t>
            </a:r>
            <a:r>
              <a:rPr spc="-5" dirty="0"/>
              <a:t> </a:t>
            </a:r>
            <a:r>
              <a:rPr dirty="0"/>
              <a:t>and economic</a:t>
            </a:r>
            <a:r>
              <a:rPr spc="-5" dirty="0"/>
              <a:t> </a:t>
            </a:r>
            <a:r>
              <a:rPr dirty="0"/>
              <a:t>risks. </a:t>
            </a:r>
            <a:r>
              <a:rPr spc="-25" dirty="0"/>
              <a:t>The </a:t>
            </a:r>
            <a:r>
              <a:rPr dirty="0"/>
              <a:t>investor</a:t>
            </a:r>
            <a:r>
              <a:rPr spc="-5" dirty="0"/>
              <a:t> </a:t>
            </a:r>
            <a:r>
              <a:rPr dirty="0"/>
              <a:t>may</a:t>
            </a:r>
            <a:r>
              <a:rPr spc="-10" dirty="0"/>
              <a:t> </a:t>
            </a:r>
            <a:r>
              <a:rPr dirty="0"/>
              <a:t>be</a:t>
            </a:r>
            <a:r>
              <a:rPr spc="-5" dirty="0"/>
              <a:t> </a:t>
            </a:r>
            <a:r>
              <a:rPr dirty="0"/>
              <a:t>exposed</a:t>
            </a:r>
            <a:r>
              <a:rPr spc="-5" dirty="0"/>
              <a:t> </a:t>
            </a:r>
            <a:r>
              <a:rPr dirty="0"/>
              <a:t>to</a:t>
            </a:r>
            <a:r>
              <a:rPr spc="-10" dirty="0"/>
              <a:t> </a:t>
            </a:r>
            <a:r>
              <a:rPr b="1" dirty="0">
                <a:latin typeface="Verlag Office"/>
                <a:cs typeface="Verlag Office"/>
              </a:rPr>
              <a:t>currency risk</a:t>
            </a:r>
            <a:r>
              <a:rPr b="1" spc="5" dirty="0">
                <a:latin typeface="Verlag Office"/>
                <a:cs typeface="Verlag Office"/>
              </a:rPr>
              <a:t> </a:t>
            </a:r>
            <a:r>
              <a:rPr dirty="0"/>
              <a:t>when</a:t>
            </a:r>
            <a:r>
              <a:rPr spc="-5" dirty="0"/>
              <a:t> </a:t>
            </a:r>
            <a:r>
              <a:rPr dirty="0"/>
              <a:t>the</a:t>
            </a:r>
            <a:r>
              <a:rPr spc="-5" dirty="0"/>
              <a:t> </a:t>
            </a:r>
            <a:r>
              <a:rPr dirty="0"/>
              <a:t>product</a:t>
            </a:r>
            <a:r>
              <a:rPr spc="-5" dirty="0"/>
              <a:t> </a:t>
            </a:r>
            <a:r>
              <a:rPr spc="-25" dirty="0"/>
              <a:t>or </a:t>
            </a:r>
            <a:r>
              <a:rPr dirty="0"/>
              <a:t>underlyings</a:t>
            </a:r>
            <a:r>
              <a:rPr spc="-15" dirty="0"/>
              <a:t> </a:t>
            </a:r>
            <a:r>
              <a:rPr dirty="0"/>
              <a:t>of</a:t>
            </a:r>
            <a:r>
              <a:rPr spc="-5" dirty="0"/>
              <a:t> </a:t>
            </a:r>
            <a:r>
              <a:rPr dirty="0"/>
              <a:t>the product</a:t>
            </a:r>
            <a:r>
              <a:rPr spc="-5" dirty="0"/>
              <a:t> </a:t>
            </a:r>
            <a:r>
              <a:rPr dirty="0"/>
              <a:t>are denominated</a:t>
            </a:r>
            <a:r>
              <a:rPr spc="-5" dirty="0"/>
              <a:t> </a:t>
            </a:r>
            <a:r>
              <a:rPr dirty="0"/>
              <a:t>in</a:t>
            </a:r>
            <a:r>
              <a:rPr spc="-5" dirty="0"/>
              <a:t> </a:t>
            </a:r>
            <a:r>
              <a:rPr dirty="0"/>
              <a:t>currencies other</a:t>
            </a:r>
            <a:r>
              <a:rPr spc="-5" dirty="0"/>
              <a:t> </a:t>
            </a:r>
            <a:r>
              <a:rPr dirty="0"/>
              <a:t>than </a:t>
            </a:r>
            <a:r>
              <a:rPr spc="-20" dirty="0"/>
              <a:t>that </a:t>
            </a:r>
            <a:r>
              <a:rPr dirty="0"/>
              <a:t>of</a:t>
            </a:r>
            <a:r>
              <a:rPr spc="-15" dirty="0"/>
              <a:t> </a:t>
            </a:r>
            <a:r>
              <a:rPr dirty="0"/>
              <a:t>the</a:t>
            </a:r>
            <a:r>
              <a:rPr spc="-5" dirty="0"/>
              <a:t> </a:t>
            </a:r>
            <a:r>
              <a:rPr dirty="0"/>
              <a:t>country</a:t>
            </a:r>
            <a:r>
              <a:rPr spc="-5" dirty="0"/>
              <a:t> </a:t>
            </a:r>
            <a:r>
              <a:rPr dirty="0"/>
              <a:t>in</a:t>
            </a:r>
            <a:r>
              <a:rPr spc="-5" dirty="0"/>
              <a:t> </a:t>
            </a:r>
            <a:r>
              <a:rPr dirty="0"/>
              <a:t>which</a:t>
            </a:r>
            <a:r>
              <a:rPr spc="-5" dirty="0"/>
              <a:t> </a:t>
            </a:r>
            <a:r>
              <a:rPr dirty="0"/>
              <a:t>the</a:t>
            </a:r>
            <a:r>
              <a:rPr spc="-5" dirty="0"/>
              <a:t> </a:t>
            </a:r>
            <a:r>
              <a:rPr dirty="0"/>
              <a:t>investor</a:t>
            </a:r>
            <a:r>
              <a:rPr spc="-5" dirty="0"/>
              <a:t> </a:t>
            </a:r>
            <a:r>
              <a:rPr dirty="0"/>
              <a:t>is</a:t>
            </a:r>
            <a:r>
              <a:rPr spc="-5" dirty="0"/>
              <a:t> </a:t>
            </a:r>
            <a:r>
              <a:rPr dirty="0"/>
              <a:t>resident.</a:t>
            </a:r>
            <a:r>
              <a:rPr spc="-5" dirty="0"/>
              <a:t> </a:t>
            </a:r>
            <a:r>
              <a:rPr dirty="0"/>
              <a:t>The</a:t>
            </a:r>
            <a:r>
              <a:rPr spc="-5" dirty="0"/>
              <a:t> </a:t>
            </a:r>
            <a:r>
              <a:rPr dirty="0"/>
              <a:t>investment</a:t>
            </a:r>
            <a:r>
              <a:rPr spc="-5" dirty="0"/>
              <a:t> </a:t>
            </a:r>
            <a:r>
              <a:rPr dirty="0"/>
              <a:t>as</a:t>
            </a:r>
            <a:r>
              <a:rPr spc="-5" dirty="0"/>
              <a:t> </a:t>
            </a:r>
            <a:r>
              <a:rPr dirty="0"/>
              <a:t>well </a:t>
            </a:r>
            <a:r>
              <a:rPr spc="-25" dirty="0"/>
              <a:t>as </a:t>
            </a:r>
            <a:r>
              <a:rPr dirty="0"/>
              <a:t>its</a:t>
            </a:r>
            <a:r>
              <a:rPr spc="-10" dirty="0"/>
              <a:t> </a:t>
            </a:r>
            <a:r>
              <a:rPr dirty="0"/>
              <a:t>performance</a:t>
            </a:r>
            <a:r>
              <a:rPr spc="-10" dirty="0"/>
              <a:t> </a:t>
            </a:r>
            <a:r>
              <a:rPr dirty="0"/>
              <a:t>would</a:t>
            </a:r>
            <a:r>
              <a:rPr spc="-5" dirty="0"/>
              <a:t> </a:t>
            </a:r>
            <a:r>
              <a:rPr dirty="0"/>
              <a:t>therefore</a:t>
            </a:r>
            <a:r>
              <a:rPr spc="-10" dirty="0"/>
              <a:t> </a:t>
            </a:r>
            <a:r>
              <a:rPr dirty="0"/>
              <a:t>be</a:t>
            </a:r>
            <a:r>
              <a:rPr spc="-10" dirty="0"/>
              <a:t> </a:t>
            </a:r>
            <a:r>
              <a:rPr dirty="0"/>
              <a:t>exposed</a:t>
            </a:r>
            <a:r>
              <a:rPr spc="-5" dirty="0"/>
              <a:t> </a:t>
            </a:r>
            <a:r>
              <a:rPr dirty="0"/>
              <a:t>to</a:t>
            </a:r>
            <a:r>
              <a:rPr spc="-10" dirty="0"/>
              <a:t> </a:t>
            </a:r>
            <a:r>
              <a:rPr dirty="0"/>
              <a:t>currency</a:t>
            </a:r>
            <a:r>
              <a:rPr spc="-10" dirty="0"/>
              <a:t> </a:t>
            </a:r>
            <a:r>
              <a:rPr dirty="0"/>
              <a:t>fluctuations</a:t>
            </a:r>
            <a:r>
              <a:rPr spc="-5" dirty="0"/>
              <a:t> </a:t>
            </a:r>
            <a:r>
              <a:rPr spc="-25" dirty="0"/>
              <a:t>and </a:t>
            </a:r>
            <a:r>
              <a:rPr dirty="0"/>
              <a:t>may</a:t>
            </a:r>
            <a:r>
              <a:rPr spc="-15" dirty="0"/>
              <a:t> </a:t>
            </a:r>
            <a:r>
              <a:rPr dirty="0"/>
              <a:t>increase</a:t>
            </a:r>
            <a:r>
              <a:rPr spc="-5" dirty="0"/>
              <a:t> </a:t>
            </a:r>
            <a:r>
              <a:rPr dirty="0"/>
              <a:t>or</a:t>
            </a:r>
            <a:r>
              <a:rPr spc="-5" dirty="0"/>
              <a:t> </a:t>
            </a:r>
            <a:r>
              <a:rPr dirty="0"/>
              <a:t>decrease</a:t>
            </a:r>
            <a:r>
              <a:rPr spc="-5" dirty="0"/>
              <a:t> </a:t>
            </a:r>
            <a:r>
              <a:rPr dirty="0"/>
              <a:t>in</a:t>
            </a:r>
            <a:r>
              <a:rPr spc="-5" dirty="0"/>
              <a:t> </a:t>
            </a:r>
            <a:r>
              <a:rPr dirty="0"/>
              <a:t>value.</a:t>
            </a:r>
            <a:r>
              <a:rPr spc="-5" dirty="0"/>
              <a:t> </a:t>
            </a:r>
            <a:r>
              <a:rPr dirty="0"/>
              <a:t>Investments</a:t>
            </a:r>
            <a:r>
              <a:rPr spc="-5" dirty="0"/>
              <a:t> </a:t>
            </a:r>
            <a:r>
              <a:rPr dirty="0"/>
              <a:t>in</a:t>
            </a:r>
            <a:r>
              <a:rPr spc="-5" dirty="0"/>
              <a:t> </a:t>
            </a:r>
            <a:r>
              <a:rPr dirty="0"/>
              <a:t>emerging</a:t>
            </a:r>
            <a:r>
              <a:rPr spc="-5" dirty="0"/>
              <a:t> </a:t>
            </a:r>
            <a:r>
              <a:rPr dirty="0"/>
              <a:t>markets </a:t>
            </a:r>
            <a:r>
              <a:rPr spc="-25" dirty="0"/>
              <a:t>are </a:t>
            </a:r>
            <a:r>
              <a:rPr dirty="0"/>
              <a:t>speculative</a:t>
            </a:r>
            <a:r>
              <a:rPr spc="-20" dirty="0"/>
              <a:t> </a:t>
            </a:r>
            <a:r>
              <a:rPr dirty="0"/>
              <a:t>and</a:t>
            </a:r>
            <a:r>
              <a:rPr spc="-10" dirty="0"/>
              <a:t> </a:t>
            </a:r>
            <a:r>
              <a:rPr dirty="0"/>
              <a:t>may</a:t>
            </a:r>
            <a:r>
              <a:rPr spc="-5" dirty="0"/>
              <a:t> </a:t>
            </a:r>
            <a:r>
              <a:rPr dirty="0"/>
              <a:t>be</a:t>
            </a:r>
            <a:r>
              <a:rPr spc="-10" dirty="0"/>
              <a:t> </a:t>
            </a:r>
            <a:r>
              <a:rPr dirty="0"/>
              <a:t>considerably</a:t>
            </a:r>
            <a:r>
              <a:rPr spc="-5" dirty="0"/>
              <a:t> </a:t>
            </a:r>
            <a:r>
              <a:rPr dirty="0"/>
              <a:t>more</a:t>
            </a:r>
            <a:r>
              <a:rPr spc="-10" dirty="0"/>
              <a:t> </a:t>
            </a:r>
            <a:r>
              <a:rPr dirty="0"/>
              <a:t>volatile</a:t>
            </a:r>
            <a:r>
              <a:rPr spc="-5" dirty="0"/>
              <a:t> </a:t>
            </a:r>
            <a:r>
              <a:rPr dirty="0"/>
              <a:t>than</a:t>
            </a:r>
            <a:r>
              <a:rPr spc="-10" dirty="0"/>
              <a:t> </a:t>
            </a:r>
            <a:r>
              <a:rPr dirty="0"/>
              <a:t>investments</a:t>
            </a:r>
            <a:r>
              <a:rPr spc="-5" dirty="0"/>
              <a:t> </a:t>
            </a:r>
            <a:r>
              <a:rPr spc="-25" dirty="0"/>
              <a:t>in </a:t>
            </a:r>
            <a:r>
              <a:rPr dirty="0"/>
              <a:t>established</a:t>
            </a:r>
            <a:r>
              <a:rPr spc="-10" dirty="0"/>
              <a:t> </a:t>
            </a:r>
            <a:r>
              <a:rPr dirty="0"/>
              <a:t>markets.</a:t>
            </a:r>
            <a:r>
              <a:rPr spc="-5" dirty="0"/>
              <a:t> </a:t>
            </a:r>
            <a:r>
              <a:rPr dirty="0"/>
              <a:t>This</a:t>
            </a:r>
            <a:r>
              <a:rPr spc="-10" dirty="0"/>
              <a:t> </a:t>
            </a:r>
            <a:r>
              <a:rPr dirty="0"/>
              <a:t>document</a:t>
            </a:r>
            <a:r>
              <a:rPr spc="-10" dirty="0"/>
              <a:t> </a:t>
            </a:r>
            <a:r>
              <a:rPr dirty="0"/>
              <a:t>may</a:t>
            </a:r>
            <a:r>
              <a:rPr spc="-5" dirty="0"/>
              <a:t> </a:t>
            </a:r>
            <a:r>
              <a:rPr dirty="0"/>
              <a:t>include</a:t>
            </a:r>
            <a:r>
              <a:rPr spc="-10" dirty="0"/>
              <a:t> </a:t>
            </a:r>
            <a:r>
              <a:rPr dirty="0"/>
              <a:t>figures</a:t>
            </a:r>
            <a:r>
              <a:rPr spc="-5" dirty="0"/>
              <a:t> </a:t>
            </a:r>
            <a:r>
              <a:rPr dirty="0"/>
              <a:t>relating</a:t>
            </a:r>
            <a:r>
              <a:rPr spc="-10" dirty="0"/>
              <a:t> </a:t>
            </a:r>
            <a:r>
              <a:rPr spc="-25" dirty="0"/>
              <a:t>to </a:t>
            </a:r>
            <a:r>
              <a:rPr dirty="0"/>
              <a:t>simulated</a:t>
            </a:r>
            <a:r>
              <a:rPr spc="-15" dirty="0"/>
              <a:t> </a:t>
            </a:r>
            <a:r>
              <a:rPr dirty="0"/>
              <a:t>past</a:t>
            </a:r>
            <a:r>
              <a:rPr spc="-10" dirty="0"/>
              <a:t> </a:t>
            </a:r>
            <a:r>
              <a:rPr dirty="0"/>
              <a:t>performance.</a:t>
            </a:r>
            <a:r>
              <a:rPr spc="-10" dirty="0"/>
              <a:t> </a:t>
            </a:r>
            <a:r>
              <a:rPr b="1" dirty="0">
                <a:latin typeface="Verlag Office"/>
                <a:cs typeface="Verlag Office"/>
              </a:rPr>
              <a:t>Past</a:t>
            </a:r>
            <a:r>
              <a:rPr b="1" spc="-10" dirty="0">
                <a:latin typeface="Verlag Office"/>
                <a:cs typeface="Verlag Office"/>
              </a:rPr>
              <a:t> </a:t>
            </a:r>
            <a:r>
              <a:rPr b="1" dirty="0">
                <a:latin typeface="Verlag Office"/>
                <a:cs typeface="Verlag Office"/>
              </a:rPr>
              <a:t>performance,</a:t>
            </a:r>
            <a:r>
              <a:rPr b="1" spc="-10" dirty="0">
                <a:latin typeface="Verlag Office"/>
                <a:cs typeface="Verlag Office"/>
              </a:rPr>
              <a:t> </a:t>
            </a:r>
            <a:r>
              <a:rPr b="1" dirty="0">
                <a:latin typeface="Verlag Office"/>
                <a:cs typeface="Verlag Office"/>
              </a:rPr>
              <a:t>simulations</a:t>
            </a:r>
            <a:r>
              <a:rPr b="1" spc="-5" dirty="0">
                <a:latin typeface="Verlag Office"/>
                <a:cs typeface="Verlag Office"/>
              </a:rPr>
              <a:t> </a:t>
            </a:r>
            <a:r>
              <a:rPr b="1" spc="-25" dirty="0">
                <a:latin typeface="Verlag Office"/>
                <a:cs typeface="Verlag Office"/>
              </a:rPr>
              <a:t>and</a:t>
            </a:r>
            <a:r>
              <a:rPr b="1" dirty="0">
                <a:latin typeface="Verlag Office"/>
                <a:cs typeface="Verlag Office"/>
              </a:rPr>
              <a:t> performance</a:t>
            </a:r>
            <a:r>
              <a:rPr b="1" spc="-15" dirty="0">
                <a:latin typeface="Verlag Office"/>
                <a:cs typeface="Verlag Office"/>
              </a:rPr>
              <a:t> </a:t>
            </a:r>
            <a:r>
              <a:rPr b="1" dirty="0">
                <a:latin typeface="Verlag Office"/>
                <a:cs typeface="Verlag Office"/>
              </a:rPr>
              <a:t>forecasts</a:t>
            </a:r>
            <a:r>
              <a:rPr b="1" spc="-15" dirty="0">
                <a:latin typeface="Verlag Office"/>
                <a:cs typeface="Verlag Office"/>
              </a:rPr>
              <a:t> </a:t>
            </a:r>
            <a:r>
              <a:rPr b="1" dirty="0">
                <a:latin typeface="Verlag Office"/>
                <a:cs typeface="Verlag Office"/>
              </a:rPr>
              <a:t>are</a:t>
            </a:r>
            <a:r>
              <a:rPr b="1" spc="-15" dirty="0">
                <a:latin typeface="Verlag Office"/>
                <a:cs typeface="Verlag Office"/>
              </a:rPr>
              <a:t> </a:t>
            </a:r>
            <a:r>
              <a:rPr b="1" dirty="0">
                <a:latin typeface="Verlag Office"/>
                <a:cs typeface="Verlag Office"/>
              </a:rPr>
              <a:t>not</a:t>
            </a:r>
            <a:r>
              <a:rPr b="1" spc="-15" dirty="0">
                <a:latin typeface="Verlag Office"/>
                <a:cs typeface="Verlag Office"/>
              </a:rPr>
              <a:t> </a:t>
            </a:r>
            <a:r>
              <a:rPr b="1" dirty="0">
                <a:latin typeface="Verlag Office"/>
                <a:cs typeface="Verlag Office"/>
              </a:rPr>
              <a:t>reliable</a:t>
            </a:r>
            <a:r>
              <a:rPr b="1" spc="-15" dirty="0">
                <a:latin typeface="Verlag Office"/>
                <a:cs typeface="Verlag Office"/>
              </a:rPr>
              <a:t> </a:t>
            </a:r>
            <a:r>
              <a:rPr b="1" dirty="0">
                <a:latin typeface="Verlag Office"/>
                <a:cs typeface="Verlag Office"/>
              </a:rPr>
              <a:t>indicators</a:t>
            </a:r>
            <a:r>
              <a:rPr b="1" spc="-15" dirty="0">
                <a:latin typeface="Verlag Office"/>
                <a:cs typeface="Verlag Office"/>
              </a:rPr>
              <a:t> </a:t>
            </a:r>
            <a:r>
              <a:rPr b="1" dirty="0">
                <a:latin typeface="Verlag Office"/>
                <a:cs typeface="Verlag Office"/>
              </a:rPr>
              <a:t>of</a:t>
            </a:r>
            <a:r>
              <a:rPr b="1" spc="-15" dirty="0">
                <a:latin typeface="Verlag Office"/>
                <a:cs typeface="Verlag Office"/>
              </a:rPr>
              <a:t> </a:t>
            </a:r>
            <a:r>
              <a:rPr b="1" dirty="0">
                <a:latin typeface="Verlag Office"/>
                <a:cs typeface="Verlag Office"/>
              </a:rPr>
              <a:t>future</a:t>
            </a:r>
            <a:r>
              <a:rPr b="1" spc="-15" dirty="0">
                <a:latin typeface="Verlag Office"/>
                <a:cs typeface="Verlag Office"/>
              </a:rPr>
              <a:t> </a:t>
            </a:r>
            <a:r>
              <a:rPr b="1" spc="-10" dirty="0">
                <a:latin typeface="Verlag Office"/>
                <a:cs typeface="Verlag Office"/>
              </a:rPr>
              <a:t>results. </a:t>
            </a:r>
            <a:r>
              <a:rPr dirty="0"/>
              <a:t>The</a:t>
            </a:r>
            <a:r>
              <a:rPr spc="-15" dirty="0"/>
              <a:t> </a:t>
            </a:r>
            <a:r>
              <a:rPr dirty="0"/>
              <a:t>return</a:t>
            </a:r>
            <a:r>
              <a:rPr spc="-5" dirty="0"/>
              <a:t> </a:t>
            </a:r>
            <a:r>
              <a:rPr dirty="0"/>
              <a:t>may increase</a:t>
            </a:r>
            <a:r>
              <a:rPr spc="-5" dirty="0"/>
              <a:t> </a:t>
            </a:r>
            <a:r>
              <a:rPr dirty="0"/>
              <a:t>or decrease</a:t>
            </a:r>
            <a:r>
              <a:rPr spc="-5" dirty="0"/>
              <a:t> </a:t>
            </a:r>
            <a:r>
              <a:rPr dirty="0"/>
              <a:t>as a</a:t>
            </a:r>
            <a:r>
              <a:rPr spc="-5" dirty="0"/>
              <a:t> </a:t>
            </a:r>
            <a:r>
              <a:rPr dirty="0"/>
              <a:t>result of</a:t>
            </a:r>
            <a:r>
              <a:rPr spc="-5" dirty="0"/>
              <a:t> </a:t>
            </a:r>
            <a:r>
              <a:rPr dirty="0"/>
              <a:t>currency </a:t>
            </a:r>
            <a:r>
              <a:rPr spc="-10" dirty="0"/>
              <a:t>fluctuations. </a:t>
            </a:r>
            <a:r>
              <a:rPr dirty="0"/>
              <a:t>Shares,</a:t>
            </a:r>
            <a:r>
              <a:rPr spc="-5" dirty="0"/>
              <a:t> </a:t>
            </a:r>
            <a:r>
              <a:rPr dirty="0"/>
              <a:t>bank</a:t>
            </a:r>
            <a:r>
              <a:rPr spc="10" dirty="0"/>
              <a:t> </a:t>
            </a:r>
            <a:r>
              <a:rPr dirty="0"/>
              <a:t>debt</a:t>
            </a:r>
            <a:r>
              <a:rPr spc="10" dirty="0"/>
              <a:t> </a:t>
            </a:r>
            <a:r>
              <a:rPr dirty="0"/>
              <a:t>securities</a:t>
            </a:r>
            <a:r>
              <a:rPr spc="10" dirty="0"/>
              <a:t> </a:t>
            </a:r>
            <a:r>
              <a:rPr dirty="0"/>
              <a:t>(e.g.</a:t>
            </a:r>
            <a:r>
              <a:rPr spc="5" dirty="0"/>
              <a:t> </a:t>
            </a:r>
            <a:r>
              <a:rPr spc="-10" dirty="0"/>
              <a:t>interest-</a:t>
            </a:r>
            <a:r>
              <a:rPr dirty="0"/>
              <a:t>bearing</a:t>
            </a:r>
            <a:r>
              <a:rPr spc="10" dirty="0"/>
              <a:t> </a:t>
            </a:r>
            <a:r>
              <a:rPr dirty="0"/>
              <a:t>bank</a:t>
            </a:r>
            <a:r>
              <a:rPr spc="10" dirty="0"/>
              <a:t> </a:t>
            </a:r>
            <a:r>
              <a:rPr dirty="0"/>
              <a:t>bonds</a:t>
            </a:r>
            <a:r>
              <a:rPr spc="10" dirty="0"/>
              <a:t> </a:t>
            </a:r>
            <a:r>
              <a:rPr spc="-25" dirty="0"/>
              <a:t>and </a:t>
            </a:r>
            <a:r>
              <a:rPr dirty="0"/>
              <a:t>certificates)</a:t>
            </a:r>
            <a:r>
              <a:rPr spc="-15" dirty="0"/>
              <a:t> </a:t>
            </a:r>
            <a:r>
              <a:rPr dirty="0"/>
              <a:t>as</a:t>
            </a:r>
            <a:r>
              <a:rPr spc="-10" dirty="0"/>
              <a:t> </a:t>
            </a:r>
            <a:r>
              <a:rPr dirty="0"/>
              <a:t>well</a:t>
            </a:r>
            <a:r>
              <a:rPr spc="-10" dirty="0"/>
              <a:t> </a:t>
            </a:r>
            <a:r>
              <a:rPr dirty="0"/>
              <a:t>as</a:t>
            </a:r>
            <a:r>
              <a:rPr spc="-10" dirty="0"/>
              <a:t> </a:t>
            </a:r>
            <a:r>
              <a:rPr dirty="0"/>
              <a:t>other</a:t>
            </a:r>
            <a:r>
              <a:rPr spc="-15" dirty="0"/>
              <a:t> </a:t>
            </a:r>
            <a:r>
              <a:rPr dirty="0"/>
              <a:t>claims</a:t>
            </a:r>
            <a:r>
              <a:rPr spc="-10" dirty="0"/>
              <a:t> </a:t>
            </a:r>
            <a:r>
              <a:rPr dirty="0"/>
              <a:t>against</a:t>
            </a:r>
            <a:r>
              <a:rPr spc="-10" dirty="0"/>
              <a:t> </a:t>
            </a:r>
            <a:r>
              <a:rPr dirty="0"/>
              <a:t>financial</a:t>
            </a:r>
            <a:r>
              <a:rPr spc="-10" dirty="0"/>
              <a:t> </a:t>
            </a:r>
            <a:r>
              <a:rPr dirty="0"/>
              <a:t>institutions</a:t>
            </a:r>
            <a:r>
              <a:rPr spc="-15" dirty="0"/>
              <a:t> </a:t>
            </a:r>
            <a:r>
              <a:rPr spc="-25" dirty="0"/>
              <a:t>are </a:t>
            </a:r>
            <a:r>
              <a:rPr dirty="0"/>
              <a:t>subject</a:t>
            </a:r>
            <a:r>
              <a:rPr spc="-15" dirty="0"/>
              <a:t> </a:t>
            </a:r>
            <a:r>
              <a:rPr dirty="0"/>
              <a:t>to</a:t>
            </a:r>
            <a:r>
              <a:rPr spc="-5" dirty="0"/>
              <a:t> </a:t>
            </a:r>
            <a:r>
              <a:rPr dirty="0"/>
              <a:t>special</a:t>
            </a:r>
            <a:r>
              <a:rPr spc="-5" dirty="0"/>
              <a:t> </a:t>
            </a:r>
            <a:r>
              <a:rPr dirty="0"/>
              <a:t>regulations, such</a:t>
            </a:r>
            <a:r>
              <a:rPr spc="-5" dirty="0"/>
              <a:t> </a:t>
            </a:r>
            <a:r>
              <a:rPr dirty="0"/>
              <a:t>as</a:t>
            </a:r>
            <a:r>
              <a:rPr spc="-5" dirty="0"/>
              <a:t> </a:t>
            </a:r>
            <a:r>
              <a:rPr dirty="0"/>
              <a:t>the Bank</a:t>
            </a:r>
            <a:r>
              <a:rPr spc="-5" dirty="0"/>
              <a:t> </a:t>
            </a:r>
            <a:r>
              <a:rPr dirty="0"/>
              <a:t>Recovery</a:t>
            </a:r>
            <a:r>
              <a:rPr spc="-5" dirty="0"/>
              <a:t> </a:t>
            </a:r>
            <a:r>
              <a:rPr dirty="0"/>
              <a:t>and </a:t>
            </a:r>
            <a:r>
              <a:rPr spc="-10" dirty="0"/>
              <a:t>Resolution </a:t>
            </a:r>
            <a:r>
              <a:rPr dirty="0"/>
              <a:t>Directive,</a:t>
            </a:r>
            <a:r>
              <a:rPr spc="-5" dirty="0"/>
              <a:t> </a:t>
            </a:r>
            <a:r>
              <a:rPr dirty="0"/>
              <a:t>the Single Resolution Mechanism Regulation and </a:t>
            </a:r>
            <a:r>
              <a:rPr spc="-10" dirty="0"/>
              <a:t>related </a:t>
            </a:r>
            <a:r>
              <a:rPr dirty="0"/>
              <a:t>national</a:t>
            </a:r>
            <a:r>
              <a:rPr spc="-15" dirty="0"/>
              <a:t> </a:t>
            </a:r>
            <a:r>
              <a:rPr dirty="0"/>
              <a:t>laws</a:t>
            </a:r>
            <a:r>
              <a:rPr spc="-5" dirty="0"/>
              <a:t> </a:t>
            </a:r>
            <a:r>
              <a:rPr dirty="0"/>
              <a:t>implementing such</a:t>
            </a:r>
            <a:r>
              <a:rPr spc="-5" dirty="0"/>
              <a:t> </a:t>
            </a:r>
            <a:r>
              <a:rPr dirty="0"/>
              <a:t>special regulations.</a:t>
            </a:r>
            <a:r>
              <a:rPr spc="-5" dirty="0"/>
              <a:t> </a:t>
            </a:r>
            <a:r>
              <a:rPr dirty="0"/>
              <a:t>These </a:t>
            </a:r>
            <a:r>
              <a:rPr spc="-10" dirty="0"/>
              <a:t>regulations</a:t>
            </a:r>
          </a:p>
        </p:txBody>
      </p:sp>
      <p:sp>
        <p:nvSpPr>
          <p:cNvPr id="4" name="object 4"/>
          <p:cNvSpPr txBox="1"/>
          <p:nvPr/>
        </p:nvSpPr>
        <p:spPr>
          <a:xfrm>
            <a:off x="4739304" y="1543400"/>
            <a:ext cx="4011295" cy="4632960"/>
          </a:xfrm>
          <a:prstGeom prst="rect">
            <a:avLst/>
          </a:prstGeom>
        </p:spPr>
        <p:txBody>
          <a:bodyPr vert="horz" wrap="square" lIns="0" tIns="10160" rIns="0" bIns="0" rtlCol="0">
            <a:spAutoFit/>
          </a:bodyPr>
          <a:lstStyle/>
          <a:p>
            <a:pPr marL="12700" marR="123189">
              <a:lnSpc>
                <a:spcPct val="101899"/>
              </a:lnSpc>
              <a:spcBef>
                <a:spcPts val="80"/>
              </a:spcBef>
            </a:pPr>
            <a:r>
              <a:rPr sz="900" dirty="0">
                <a:latin typeface="Verlag Office"/>
                <a:cs typeface="Verlag Office"/>
              </a:rPr>
              <a:t>can</a:t>
            </a:r>
            <a:r>
              <a:rPr sz="900" spc="-10" dirty="0">
                <a:latin typeface="Verlag Office"/>
                <a:cs typeface="Verlag Office"/>
              </a:rPr>
              <a:t> </a:t>
            </a:r>
            <a:r>
              <a:rPr sz="900" dirty="0">
                <a:latin typeface="Verlag Office"/>
                <a:cs typeface="Verlag Office"/>
              </a:rPr>
              <a:t>have</a:t>
            </a:r>
            <a:r>
              <a:rPr sz="900" spc="-10" dirty="0">
                <a:latin typeface="Verlag Office"/>
                <a:cs typeface="Verlag Office"/>
              </a:rPr>
              <a:t> </a:t>
            </a:r>
            <a:r>
              <a:rPr sz="900" dirty="0">
                <a:latin typeface="Verlag Office"/>
                <a:cs typeface="Verlag Office"/>
              </a:rPr>
              <a:t>a</a:t>
            </a:r>
            <a:r>
              <a:rPr sz="900" spc="-5" dirty="0">
                <a:latin typeface="Verlag Office"/>
                <a:cs typeface="Verlag Office"/>
              </a:rPr>
              <a:t> </a:t>
            </a:r>
            <a:r>
              <a:rPr sz="900" dirty="0">
                <a:latin typeface="Verlag Office"/>
                <a:cs typeface="Verlag Office"/>
              </a:rPr>
              <a:t>negative</a:t>
            </a:r>
            <a:r>
              <a:rPr sz="900" spc="-10" dirty="0">
                <a:latin typeface="Verlag Office"/>
                <a:cs typeface="Verlag Office"/>
              </a:rPr>
              <a:t> </a:t>
            </a:r>
            <a:r>
              <a:rPr sz="900" dirty="0">
                <a:latin typeface="Verlag Office"/>
                <a:cs typeface="Verlag Office"/>
              </a:rPr>
              <a:t>effect</a:t>
            </a:r>
            <a:r>
              <a:rPr sz="900" spc="-5" dirty="0">
                <a:latin typeface="Verlag Office"/>
                <a:cs typeface="Verlag Office"/>
              </a:rPr>
              <a:t> </a:t>
            </a:r>
            <a:r>
              <a:rPr sz="900" dirty="0">
                <a:latin typeface="Verlag Office"/>
                <a:cs typeface="Verlag Office"/>
              </a:rPr>
              <a:t>for</a:t>
            </a:r>
            <a:r>
              <a:rPr sz="900" spc="-10" dirty="0">
                <a:latin typeface="Verlag Office"/>
                <a:cs typeface="Verlag Office"/>
              </a:rPr>
              <a:t> </a:t>
            </a:r>
            <a:r>
              <a:rPr sz="900" dirty="0">
                <a:latin typeface="Verlag Office"/>
                <a:cs typeface="Verlag Office"/>
              </a:rPr>
              <a:t>the</a:t>
            </a:r>
            <a:r>
              <a:rPr sz="900" spc="-5" dirty="0">
                <a:latin typeface="Verlag Office"/>
                <a:cs typeface="Verlag Office"/>
              </a:rPr>
              <a:t> </a:t>
            </a:r>
            <a:r>
              <a:rPr sz="900" dirty="0">
                <a:latin typeface="Verlag Office"/>
                <a:cs typeface="Verlag Office"/>
              </a:rPr>
              <a:t>investor</a:t>
            </a:r>
            <a:r>
              <a:rPr sz="900" spc="-10" dirty="0">
                <a:latin typeface="Verlag Office"/>
                <a:cs typeface="Verlag Office"/>
              </a:rPr>
              <a:t> </a:t>
            </a:r>
            <a:r>
              <a:rPr sz="900" dirty="0">
                <a:latin typeface="Verlag Office"/>
                <a:cs typeface="Verlag Office"/>
              </a:rPr>
              <a:t>/</a:t>
            </a:r>
            <a:r>
              <a:rPr sz="900" spc="-5" dirty="0">
                <a:latin typeface="Verlag Office"/>
                <a:cs typeface="Verlag Office"/>
              </a:rPr>
              <a:t> </a:t>
            </a:r>
            <a:r>
              <a:rPr sz="900" dirty="0">
                <a:latin typeface="Verlag Office"/>
                <a:cs typeface="Verlag Office"/>
              </a:rPr>
              <a:t>contractual</a:t>
            </a:r>
            <a:r>
              <a:rPr sz="900" spc="-10" dirty="0">
                <a:latin typeface="Verlag Office"/>
                <a:cs typeface="Verlag Office"/>
              </a:rPr>
              <a:t> </a:t>
            </a:r>
            <a:r>
              <a:rPr sz="900" dirty="0">
                <a:latin typeface="Verlag Office"/>
                <a:cs typeface="Verlag Office"/>
              </a:rPr>
              <a:t>partner</a:t>
            </a:r>
            <a:r>
              <a:rPr sz="900" spc="-5" dirty="0">
                <a:latin typeface="Verlag Office"/>
                <a:cs typeface="Verlag Office"/>
              </a:rPr>
              <a:t> </a:t>
            </a:r>
            <a:r>
              <a:rPr sz="900" dirty="0">
                <a:latin typeface="Verlag Office"/>
                <a:cs typeface="Verlag Office"/>
              </a:rPr>
              <a:t>of</a:t>
            </a:r>
            <a:r>
              <a:rPr sz="900" spc="-10" dirty="0">
                <a:latin typeface="Verlag Office"/>
                <a:cs typeface="Verlag Office"/>
              </a:rPr>
              <a:t> </a:t>
            </a:r>
            <a:r>
              <a:rPr sz="900" spc="-25" dirty="0">
                <a:latin typeface="Verlag Office"/>
                <a:cs typeface="Verlag Office"/>
              </a:rPr>
              <a:t>the </a:t>
            </a:r>
            <a:r>
              <a:rPr sz="900" dirty="0">
                <a:latin typeface="Verlag Office"/>
                <a:cs typeface="Verlag Office"/>
              </a:rPr>
              <a:t>financial</a:t>
            </a:r>
            <a:r>
              <a:rPr sz="900" spc="-10" dirty="0">
                <a:latin typeface="Verlag Office"/>
                <a:cs typeface="Verlag Office"/>
              </a:rPr>
              <a:t> </a:t>
            </a:r>
            <a:r>
              <a:rPr sz="900" dirty="0">
                <a:latin typeface="Verlag Office"/>
                <a:cs typeface="Verlag Office"/>
              </a:rPr>
              <a:t>institution</a:t>
            </a:r>
            <a:r>
              <a:rPr sz="900" spc="-5" dirty="0">
                <a:latin typeface="Verlag Office"/>
                <a:cs typeface="Verlag Office"/>
              </a:rPr>
              <a:t> </a:t>
            </a:r>
            <a:r>
              <a:rPr sz="900" dirty="0">
                <a:latin typeface="Verlag Office"/>
                <a:cs typeface="Verlag Office"/>
              </a:rPr>
              <a:t>in</a:t>
            </a:r>
            <a:r>
              <a:rPr sz="900" spc="-5" dirty="0">
                <a:latin typeface="Verlag Office"/>
                <a:cs typeface="Verlag Office"/>
              </a:rPr>
              <a:t> </a:t>
            </a:r>
            <a:r>
              <a:rPr sz="900" dirty="0">
                <a:latin typeface="Verlag Office"/>
                <a:cs typeface="Verlag Office"/>
              </a:rPr>
              <a:t>case</a:t>
            </a:r>
            <a:r>
              <a:rPr sz="900" spc="-5" dirty="0">
                <a:latin typeface="Verlag Office"/>
                <a:cs typeface="Verlag Office"/>
              </a:rPr>
              <a:t> </a:t>
            </a:r>
            <a:r>
              <a:rPr sz="900" dirty="0">
                <a:latin typeface="Verlag Office"/>
                <a:cs typeface="Verlag Office"/>
              </a:rPr>
              <a:t>of</a:t>
            </a:r>
            <a:r>
              <a:rPr sz="900" spc="-5" dirty="0">
                <a:latin typeface="Verlag Office"/>
                <a:cs typeface="Verlag Office"/>
              </a:rPr>
              <a:t> </a:t>
            </a:r>
            <a:r>
              <a:rPr sz="900" dirty="0">
                <a:latin typeface="Verlag Office"/>
                <a:cs typeface="Verlag Office"/>
              </a:rPr>
              <a:t>a</a:t>
            </a:r>
            <a:r>
              <a:rPr sz="900" spc="-5" dirty="0">
                <a:latin typeface="Verlag Office"/>
                <a:cs typeface="Verlag Office"/>
              </a:rPr>
              <a:t> </a:t>
            </a:r>
            <a:r>
              <a:rPr sz="900" dirty="0">
                <a:latin typeface="Verlag Office"/>
                <a:cs typeface="Verlag Office"/>
              </a:rPr>
              <a:t>default</a:t>
            </a:r>
            <a:r>
              <a:rPr sz="900" spc="-5" dirty="0">
                <a:latin typeface="Verlag Office"/>
                <a:cs typeface="Verlag Office"/>
              </a:rPr>
              <a:t> </a:t>
            </a:r>
            <a:r>
              <a:rPr sz="900" dirty="0">
                <a:latin typeface="Verlag Office"/>
                <a:cs typeface="Verlag Office"/>
              </a:rPr>
              <a:t>and</a:t>
            </a:r>
            <a:r>
              <a:rPr sz="900" spc="-5" dirty="0">
                <a:latin typeface="Verlag Office"/>
                <a:cs typeface="Verlag Office"/>
              </a:rPr>
              <a:t> </a:t>
            </a:r>
            <a:r>
              <a:rPr sz="900" dirty="0">
                <a:latin typeface="Verlag Office"/>
                <a:cs typeface="Verlag Office"/>
              </a:rPr>
              <a:t>the</a:t>
            </a:r>
            <a:r>
              <a:rPr sz="900" spc="-5" dirty="0">
                <a:latin typeface="Verlag Office"/>
                <a:cs typeface="Verlag Office"/>
              </a:rPr>
              <a:t> </a:t>
            </a:r>
            <a:r>
              <a:rPr sz="900" dirty="0">
                <a:latin typeface="Verlag Office"/>
                <a:cs typeface="Verlag Office"/>
              </a:rPr>
              <a:t>necessity</a:t>
            </a:r>
            <a:r>
              <a:rPr sz="900" spc="-10" dirty="0">
                <a:latin typeface="Verlag Office"/>
                <a:cs typeface="Verlag Office"/>
              </a:rPr>
              <a:t> </a:t>
            </a:r>
            <a:r>
              <a:rPr sz="900" dirty="0">
                <a:latin typeface="Verlag Office"/>
                <a:cs typeface="Verlag Office"/>
              </a:rPr>
              <a:t>of</a:t>
            </a:r>
            <a:r>
              <a:rPr sz="900" spc="-5" dirty="0">
                <a:latin typeface="Verlag Office"/>
                <a:cs typeface="Verlag Office"/>
              </a:rPr>
              <a:t> </a:t>
            </a:r>
            <a:r>
              <a:rPr sz="900" dirty="0">
                <a:latin typeface="Verlag Office"/>
                <a:cs typeface="Verlag Office"/>
              </a:rPr>
              <a:t>a</a:t>
            </a:r>
            <a:r>
              <a:rPr sz="900" spc="-5" dirty="0">
                <a:latin typeface="Verlag Office"/>
                <a:cs typeface="Verlag Office"/>
              </a:rPr>
              <a:t> </a:t>
            </a:r>
            <a:r>
              <a:rPr sz="900" spc="-10" dirty="0">
                <a:latin typeface="Verlag Office"/>
                <a:cs typeface="Verlag Office"/>
              </a:rPr>
              <a:t>resolution </a:t>
            </a:r>
            <a:r>
              <a:rPr sz="900" dirty="0">
                <a:latin typeface="Verlag Office"/>
                <a:cs typeface="Verlag Office"/>
              </a:rPr>
              <a:t>of</a:t>
            </a:r>
            <a:r>
              <a:rPr sz="900" spc="-10" dirty="0">
                <a:latin typeface="Verlag Office"/>
                <a:cs typeface="Verlag Office"/>
              </a:rPr>
              <a:t> </a:t>
            </a:r>
            <a:r>
              <a:rPr sz="900" dirty="0">
                <a:latin typeface="Verlag Office"/>
                <a:cs typeface="Verlag Office"/>
              </a:rPr>
              <a:t>the</a:t>
            </a:r>
            <a:r>
              <a:rPr sz="900" spc="-10" dirty="0">
                <a:latin typeface="Verlag Office"/>
                <a:cs typeface="Verlag Office"/>
              </a:rPr>
              <a:t> </a:t>
            </a:r>
            <a:r>
              <a:rPr sz="900" dirty="0">
                <a:latin typeface="Verlag Office"/>
                <a:cs typeface="Verlag Office"/>
              </a:rPr>
              <a:t>financial</a:t>
            </a:r>
            <a:r>
              <a:rPr sz="900" spc="-10" dirty="0">
                <a:latin typeface="Verlag Office"/>
                <a:cs typeface="Verlag Office"/>
              </a:rPr>
              <a:t> </a:t>
            </a:r>
            <a:r>
              <a:rPr sz="900" dirty="0">
                <a:latin typeface="Verlag Office"/>
                <a:cs typeface="Verlag Office"/>
              </a:rPr>
              <a:t>institution.</a:t>
            </a:r>
            <a:r>
              <a:rPr sz="900" spc="-5" dirty="0">
                <a:latin typeface="Verlag Office"/>
                <a:cs typeface="Verlag Office"/>
              </a:rPr>
              <a:t> </a:t>
            </a:r>
            <a:r>
              <a:rPr sz="900" dirty="0">
                <a:latin typeface="Verlag Office"/>
                <a:cs typeface="Verlag Office"/>
              </a:rPr>
              <a:t>For</a:t>
            </a:r>
            <a:r>
              <a:rPr sz="900" spc="-10" dirty="0">
                <a:latin typeface="Verlag Office"/>
                <a:cs typeface="Verlag Office"/>
              </a:rPr>
              <a:t> </a:t>
            </a:r>
            <a:r>
              <a:rPr sz="900" dirty="0">
                <a:latin typeface="Verlag Office"/>
                <a:cs typeface="Verlag Office"/>
              </a:rPr>
              <a:t>further</a:t>
            </a:r>
            <a:r>
              <a:rPr sz="900" spc="-10" dirty="0">
                <a:latin typeface="Verlag Office"/>
                <a:cs typeface="Verlag Office"/>
              </a:rPr>
              <a:t> </a:t>
            </a:r>
            <a:r>
              <a:rPr sz="900" dirty="0">
                <a:latin typeface="Verlag Office"/>
                <a:cs typeface="Verlag Office"/>
              </a:rPr>
              <a:t>details,</a:t>
            </a:r>
            <a:r>
              <a:rPr sz="900" spc="-5" dirty="0">
                <a:latin typeface="Verlag Office"/>
                <a:cs typeface="Verlag Office"/>
              </a:rPr>
              <a:t> </a:t>
            </a:r>
            <a:r>
              <a:rPr sz="900" dirty="0">
                <a:latin typeface="Verlag Office"/>
                <a:cs typeface="Verlag Office"/>
              </a:rPr>
              <a:t>please</a:t>
            </a:r>
            <a:r>
              <a:rPr sz="900" spc="-10" dirty="0">
                <a:latin typeface="Verlag Office"/>
                <a:cs typeface="Verlag Office"/>
              </a:rPr>
              <a:t> </a:t>
            </a:r>
            <a:r>
              <a:rPr sz="900" dirty="0">
                <a:latin typeface="Verlag Office"/>
                <a:cs typeface="Verlag Office"/>
              </a:rPr>
              <a:t>refer</a:t>
            </a:r>
            <a:r>
              <a:rPr sz="900" spc="-10" dirty="0">
                <a:latin typeface="Verlag Office"/>
                <a:cs typeface="Verlag Office"/>
              </a:rPr>
              <a:t> </a:t>
            </a:r>
            <a:r>
              <a:rPr sz="900" spc="-25" dirty="0">
                <a:latin typeface="Verlag Office"/>
                <a:cs typeface="Verlag Office"/>
              </a:rPr>
              <a:t>to: </a:t>
            </a:r>
            <a:r>
              <a:rPr sz="900" spc="-10" dirty="0">
                <a:solidFill>
                  <a:srgbClr val="20419A"/>
                </a:solidFill>
                <a:latin typeface="Verlag Office"/>
                <a:cs typeface="Verlag Office"/>
                <a:hlinkClick r:id="rId3"/>
              </a:rPr>
              <a:t>www.juliusbaer.com/legal-information-</a:t>
            </a:r>
            <a:r>
              <a:rPr sz="900" spc="-25" dirty="0">
                <a:solidFill>
                  <a:srgbClr val="20419A"/>
                </a:solidFill>
                <a:latin typeface="Verlag Office"/>
                <a:cs typeface="Verlag Office"/>
                <a:hlinkClick r:id="rId3"/>
              </a:rPr>
              <a:t>en</a:t>
            </a:r>
            <a:endParaRPr sz="900">
              <a:latin typeface="Verlag Office"/>
              <a:cs typeface="Verlag Office"/>
            </a:endParaRPr>
          </a:p>
          <a:p>
            <a:pPr>
              <a:lnSpc>
                <a:spcPct val="100000"/>
              </a:lnSpc>
              <a:spcBef>
                <a:spcPts val="15"/>
              </a:spcBef>
            </a:pPr>
            <a:endParaRPr sz="900">
              <a:latin typeface="Verlag Office"/>
              <a:cs typeface="Verlag Office"/>
            </a:endParaRPr>
          </a:p>
          <a:p>
            <a:pPr marL="12700">
              <a:lnSpc>
                <a:spcPct val="100000"/>
              </a:lnSpc>
            </a:pPr>
            <a:r>
              <a:rPr sz="900" dirty="0">
                <a:solidFill>
                  <a:srgbClr val="20419A"/>
                </a:solidFill>
                <a:latin typeface="Verlag Office"/>
                <a:cs typeface="Verlag Office"/>
              </a:rPr>
              <a:t>THIRD</a:t>
            </a:r>
            <a:r>
              <a:rPr sz="900" spc="-20" dirty="0">
                <a:solidFill>
                  <a:srgbClr val="20419A"/>
                </a:solidFill>
                <a:latin typeface="Verlag Office"/>
                <a:cs typeface="Verlag Office"/>
              </a:rPr>
              <a:t> </a:t>
            </a:r>
            <a:r>
              <a:rPr sz="900" spc="-10" dirty="0">
                <a:solidFill>
                  <a:srgbClr val="20419A"/>
                </a:solidFill>
                <a:latin typeface="Verlag Office"/>
                <a:cs typeface="Verlag Office"/>
              </a:rPr>
              <a:t>PARTY INFORMATION</a:t>
            </a:r>
            <a:endParaRPr sz="900">
              <a:latin typeface="Verlag Office"/>
              <a:cs typeface="Verlag Office"/>
            </a:endParaRPr>
          </a:p>
          <a:p>
            <a:pPr marL="12700" marR="28575">
              <a:lnSpc>
                <a:spcPct val="101899"/>
              </a:lnSpc>
            </a:pPr>
            <a:r>
              <a:rPr sz="900" dirty="0">
                <a:latin typeface="Verlag Office"/>
                <a:cs typeface="Verlag Office"/>
              </a:rPr>
              <a:t>This</a:t>
            </a:r>
            <a:r>
              <a:rPr sz="900" spc="-10" dirty="0">
                <a:latin typeface="Verlag Office"/>
                <a:cs typeface="Verlag Office"/>
              </a:rPr>
              <a:t> </a:t>
            </a:r>
            <a:r>
              <a:rPr sz="900" dirty="0">
                <a:latin typeface="Verlag Office"/>
                <a:cs typeface="Verlag Office"/>
              </a:rPr>
              <a:t>document</a:t>
            </a:r>
            <a:r>
              <a:rPr sz="900" spc="-5" dirty="0">
                <a:latin typeface="Verlag Office"/>
                <a:cs typeface="Verlag Office"/>
              </a:rPr>
              <a:t> </a:t>
            </a:r>
            <a:r>
              <a:rPr sz="900" dirty="0">
                <a:latin typeface="Verlag Office"/>
                <a:cs typeface="Verlag Office"/>
              </a:rPr>
              <a:t>may</a:t>
            </a:r>
            <a:r>
              <a:rPr sz="900" spc="-5" dirty="0">
                <a:latin typeface="Verlag Office"/>
                <a:cs typeface="Verlag Office"/>
              </a:rPr>
              <a:t> </a:t>
            </a:r>
            <a:r>
              <a:rPr sz="900" dirty="0">
                <a:latin typeface="Verlag Office"/>
                <a:cs typeface="Verlag Office"/>
              </a:rPr>
              <a:t>contain</a:t>
            </a:r>
            <a:r>
              <a:rPr sz="900" spc="-5" dirty="0">
                <a:latin typeface="Verlag Office"/>
                <a:cs typeface="Verlag Office"/>
              </a:rPr>
              <a:t> </a:t>
            </a:r>
            <a:r>
              <a:rPr sz="900" dirty="0">
                <a:latin typeface="Verlag Office"/>
                <a:cs typeface="Verlag Office"/>
              </a:rPr>
              <a:t>information</a:t>
            </a:r>
            <a:r>
              <a:rPr sz="900" spc="-10" dirty="0">
                <a:latin typeface="Verlag Office"/>
                <a:cs typeface="Verlag Office"/>
              </a:rPr>
              <a:t> </a:t>
            </a:r>
            <a:r>
              <a:rPr sz="900" dirty="0">
                <a:latin typeface="Verlag Office"/>
                <a:cs typeface="Verlag Office"/>
              </a:rPr>
              <a:t>obtained</a:t>
            </a:r>
            <a:r>
              <a:rPr sz="900" spc="-5" dirty="0">
                <a:latin typeface="Verlag Office"/>
                <a:cs typeface="Verlag Office"/>
              </a:rPr>
              <a:t> </a:t>
            </a:r>
            <a:r>
              <a:rPr sz="900" dirty="0">
                <a:latin typeface="Verlag Office"/>
                <a:cs typeface="Verlag Office"/>
              </a:rPr>
              <a:t>from</a:t>
            </a:r>
            <a:r>
              <a:rPr sz="900" spc="-5" dirty="0">
                <a:latin typeface="Verlag Office"/>
                <a:cs typeface="Verlag Office"/>
              </a:rPr>
              <a:t> </a:t>
            </a:r>
            <a:r>
              <a:rPr sz="900" dirty="0">
                <a:latin typeface="Verlag Office"/>
                <a:cs typeface="Verlag Office"/>
              </a:rPr>
              <a:t>third</a:t>
            </a:r>
            <a:r>
              <a:rPr sz="900" spc="-5" dirty="0">
                <a:latin typeface="Verlag Office"/>
                <a:cs typeface="Verlag Office"/>
              </a:rPr>
              <a:t> </a:t>
            </a:r>
            <a:r>
              <a:rPr sz="900" spc="-10" dirty="0">
                <a:latin typeface="Verlag Office"/>
                <a:cs typeface="Verlag Office"/>
              </a:rPr>
              <a:t>parties, </a:t>
            </a:r>
            <a:r>
              <a:rPr sz="900" dirty="0">
                <a:latin typeface="Verlag Office"/>
                <a:cs typeface="Verlag Office"/>
              </a:rPr>
              <a:t>including</a:t>
            </a:r>
            <a:r>
              <a:rPr sz="900" spc="-5" dirty="0">
                <a:latin typeface="Verlag Office"/>
                <a:cs typeface="Verlag Office"/>
              </a:rPr>
              <a:t> </a:t>
            </a:r>
            <a:r>
              <a:rPr sz="900" dirty="0">
                <a:latin typeface="Verlag Office"/>
                <a:cs typeface="Verlag Office"/>
              </a:rPr>
              <a:t>ratings</a:t>
            </a:r>
            <a:r>
              <a:rPr sz="900" spc="-5" dirty="0">
                <a:latin typeface="Verlag Office"/>
                <a:cs typeface="Verlag Office"/>
              </a:rPr>
              <a:t> </a:t>
            </a:r>
            <a:r>
              <a:rPr sz="900" dirty="0">
                <a:latin typeface="Verlag Office"/>
                <a:cs typeface="Verlag Office"/>
              </a:rPr>
              <a:t>from</a:t>
            </a:r>
            <a:r>
              <a:rPr sz="900" spc="-5" dirty="0">
                <a:latin typeface="Verlag Office"/>
                <a:cs typeface="Verlag Office"/>
              </a:rPr>
              <a:t> </a:t>
            </a:r>
            <a:r>
              <a:rPr sz="900" dirty="0">
                <a:latin typeface="Verlag Office"/>
                <a:cs typeface="Verlag Office"/>
              </a:rPr>
              <a:t>rating</a:t>
            </a:r>
            <a:r>
              <a:rPr sz="900" spc="-5" dirty="0">
                <a:latin typeface="Verlag Office"/>
                <a:cs typeface="Verlag Office"/>
              </a:rPr>
              <a:t> </a:t>
            </a:r>
            <a:r>
              <a:rPr sz="900" dirty="0">
                <a:latin typeface="Verlag Office"/>
                <a:cs typeface="Verlag Office"/>
              </a:rPr>
              <a:t>agencies</a:t>
            </a:r>
            <a:r>
              <a:rPr sz="900" spc="-5" dirty="0">
                <a:latin typeface="Verlag Office"/>
                <a:cs typeface="Verlag Office"/>
              </a:rPr>
              <a:t> </a:t>
            </a:r>
            <a:r>
              <a:rPr sz="900" dirty="0">
                <a:latin typeface="Verlag Office"/>
                <a:cs typeface="Verlag Office"/>
              </a:rPr>
              <a:t>such</a:t>
            </a:r>
            <a:r>
              <a:rPr sz="900" spc="-5" dirty="0">
                <a:latin typeface="Verlag Office"/>
                <a:cs typeface="Verlag Office"/>
              </a:rPr>
              <a:t> </a:t>
            </a:r>
            <a:r>
              <a:rPr sz="900" dirty="0">
                <a:latin typeface="Verlag Office"/>
                <a:cs typeface="Verlag Office"/>
              </a:rPr>
              <a:t>as</a:t>
            </a:r>
            <a:r>
              <a:rPr sz="900" spc="-5" dirty="0">
                <a:latin typeface="Verlag Office"/>
                <a:cs typeface="Verlag Office"/>
              </a:rPr>
              <a:t> </a:t>
            </a:r>
            <a:r>
              <a:rPr sz="900" dirty="0">
                <a:latin typeface="Verlag Office"/>
                <a:cs typeface="Verlag Office"/>
              </a:rPr>
              <a:t>Standard</a:t>
            </a:r>
            <a:r>
              <a:rPr sz="900" spc="-5" dirty="0">
                <a:latin typeface="Verlag Office"/>
                <a:cs typeface="Verlag Office"/>
              </a:rPr>
              <a:t> </a:t>
            </a:r>
            <a:r>
              <a:rPr sz="900" dirty="0">
                <a:latin typeface="Verlag Office"/>
                <a:cs typeface="Verlag Office"/>
              </a:rPr>
              <a:t>&amp; </a:t>
            </a:r>
            <a:r>
              <a:rPr sz="900" spc="-10" dirty="0">
                <a:latin typeface="Verlag Office"/>
                <a:cs typeface="Verlag Office"/>
              </a:rPr>
              <a:t>Poor’s, Moody’s,</a:t>
            </a:r>
            <a:r>
              <a:rPr sz="900" spc="-15" dirty="0">
                <a:latin typeface="Verlag Office"/>
                <a:cs typeface="Verlag Office"/>
              </a:rPr>
              <a:t> </a:t>
            </a:r>
            <a:r>
              <a:rPr sz="900" dirty="0">
                <a:latin typeface="Verlag Office"/>
                <a:cs typeface="Verlag Office"/>
              </a:rPr>
              <a:t>Fitch</a:t>
            </a:r>
            <a:r>
              <a:rPr sz="900" spc="-5" dirty="0">
                <a:latin typeface="Verlag Office"/>
                <a:cs typeface="Verlag Office"/>
              </a:rPr>
              <a:t> </a:t>
            </a:r>
            <a:r>
              <a:rPr sz="900" dirty="0">
                <a:latin typeface="Verlag Office"/>
                <a:cs typeface="Verlag Office"/>
              </a:rPr>
              <a:t>and other</a:t>
            </a:r>
            <a:r>
              <a:rPr sz="900" spc="-5" dirty="0">
                <a:latin typeface="Verlag Office"/>
                <a:cs typeface="Verlag Office"/>
              </a:rPr>
              <a:t> </a:t>
            </a:r>
            <a:r>
              <a:rPr sz="900" dirty="0">
                <a:latin typeface="Verlag Office"/>
                <a:cs typeface="Verlag Office"/>
              </a:rPr>
              <a:t>similar</a:t>
            </a:r>
            <a:r>
              <a:rPr sz="900" spc="-5" dirty="0">
                <a:latin typeface="Verlag Office"/>
                <a:cs typeface="Verlag Office"/>
              </a:rPr>
              <a:t> </a:t>
            </a:r>
            <a:r>
              <a:rPr sz="900" dirty="0">
                <a:latin typeface="Verlag Office"/>
                <a:cs typeface="Verlag Office"/>
              </a:rPr>
              <a:t>rating agencies,</a:t>
            </a:r>
            <a:r>
              <a:rPr sz="900" spc="-5" dirty="0">
                <a:latin typeface="Verlag Office"/>
                <a:cs typeface="Verlag Office"/>
              </a:rPr>
              <a:t> </a:t>
            </a:r>
            <a:r>
              <a:rPr sz="900" dirty="0">
                <a:latin typeface="Verlag Office"/>
                <a:cs typeface="Verlag Office"/>
              </a:rPr>
              <a:t>and</a:t>
            </a:r>
            <a:r>
              <a:rPr sz="900" spc="-5" dirty="0">
                <a:latin typeface="Verlag Office"/>
                <a:cs typeface="Verlag Office"/>
              </a:rPr>
              <a:t> </a:t>
            </a:r>
            <a:r>
              <a:rPr sz="900" dirty="0">
                <a:latin typeface="Verlag Office"/>
                <a:cs typeface="Verlag Office"/>
              </a:rPr>
              <a:t>research </a:t>
            </a:r>
            <a:r>
              <a:rPr sz="900" spc="-20" dirty="0">
                <a:latin typeface="Verlag Office"/>
                <a:cs typeface="Verlag Office"/>
              </a:rPr>
              <a:t>from </a:t>
            </a:r>
            <a:r>
              <a:rPr sz="900" dirty="0">
                <a:latin typeface="Verlag Office"/>
                <a:cs typeface="Verlag Office"/>
              </a:rPr>
              <a:t>research</a:t>
            </a:r>
            <a:r>
              <a:rPr sz="900" spc="-5" dirty="0">
                <a:latin typeface="Verlag Office"/>
                <a:cs typeface="Verlag Office"/>
              </a:rPr>
              <a:t> </a:t>
            </a:r>
            <a:r>
              <a:rPr sz="900" dirty="0">
                <a:latin typeface="Verlag Office"/>
                <a:cs typeface="Verlag Office"/>
              </a:rPr>
              <a:t>providers</a:t>
            </a:r>
            <a:r>
              <a:rPr sz="900" spc="-5" dirty="0">
                <a:latin typeface="Verlag Office"/>
                <a:cs typeface="Verlag Office"/>
              </a:rPr>
              <a:t> </a:t>
            </a:r>
            <a:r>
              <a:rPr sz="900" dirty="0">
                <a:latin typeface="Verlag Office"/>
                <a:cs typeface="Verlag Office"/>
              </a:rPr>
              <a:t>such</a:t>
            </a:r>
            <a:r>
              <a:rPr sz="900" spc="-5" dirty="0">
                <a:latin typeface="Verlag Office"/>
                <a:cs typeface="Verlag Office"/>
              </a:rPr>
              <a:t> </a:t>
            </a:r>
            <a:r>
              <a:rPr sz="900" dirty="0">
                <a:latin typeface="Verlag Office"/>
                <a:cs typeface="Verlag Office"/>
              </a:rPr>
              <a:t>as MSCI</a:t>
            </a:r>
            <a:r>
              <a:rPr sz="900" spc="-5" dirty="0">
                <a:latin typeface="Verlag Office"/>
                <a:cs typeface="Verlag Office"/>
              </a:rPr>
              <a:t> </a:t>
            </a:r>
            <a:r>
              <a:rPr sz="900" dirty="0">
                <a:latin typeface="Verlag Office"/>
                <a:cs typeface="Verlag Office"/>
              </a:rPr>
              <a:t>ESG</a:t>
            </a:r>
            <a:r>
              <a:rPr sz="900" spc="-5" dirty="0">
                <a:latin typeface="Verlag Office"/>
                <a:cs typeface="Verlag Office"/>
              </a:rPr>
              <a:t> </a:t>
            </a:r>
            <a:r>
              <a:rPr sz="900" dirty="0">
                <a:latin typeface="Verlag Office"/>
                <a:cs typeface="Verlag Office"/>
              </a:rPr>
              <a:t>Research</a:t>
            </a:r>
            <a:r>
              <a:rPr sz="900" spc="-5" dirty="0">
                <a:latin typeface="Verlag Office"/>
                <a:cs typeface="Verlag Office"/>
              </a:rPr>
              <a:t> </a:t>
            </a:r>
            <a:r>
              <a:rPr sz="900" dirty="0">
                <a:latin typeface="Verlag Office"/>
                <a:cs typeface="Verlag Office"/>
              </a:rPr>
              <a:t>LLC or</a:t>
            </a:r>
            <a:r>
              <a:rPr sz="900" spc="-5" dirty="0">
                <a:latin typeface="Verlag Office"/>
                <a:cs typeface="Verlag Office"/>
              </a:rPr>
              <a:t> </a:t>
            </a:r>
            <a:r>
              <a:rPr sz="900" dirty="0">
                <a:latin typeface="Verlag Office"/>
                <a:cs typeface="Verlag Office"/>
              </a:rPr>
              <a:t>its</a:t>
            </a:r>
            <a:r>
              <a:rPr sz="900" spc="-5" dirty="0">
                <a:latin typeface="Verlag Office"/>
                <a:cs typeface="Verlag Office"/>
              </a:rPr>
              <a:t> </a:t>
            </a:r>
            <a:r>
              <a:rPr sz="900" spc="-10" dirty="0">
                <a:latin typeface="Verlag Office"/>
                <a:cs typeface="Verlag Office"/>
              </a:rPr>
              <a:t>affiliates</a:t>
            </a:r>
            <a:r>
              <a:rPr sz="900" dirty="0">
                <a:latin typeface="Verlag Office"/>
                <a:cs typeface="Verlag Office"/>
              </a:rPr>
              <a:t> as</a:t>
            </a:r>
            <a:r>
              <a:rPr sz="900" spc="-5" dirty="0">
                <a:latin typeface="Verlag Office"/>
                <a:cs typeface="Verlag Office"/>
              </a:rPr>
              <a:t> </a:t>
            </a:r>
            <a:r>
              <a:rPr sz="900" spc="-20" dirty="0">
                <a:latin typeface="Verlag Office"/>
                <a:cs typeface="Verlag Office"/>
              </a:rPr>
              <a:t>well </a:t>
            </a:r>
            <a:r>
              <a:rPr sz="900" dirty="0">
                <a:latin typeface="Verlag Office"/>
                <a:cs typeface="Verlag Office"/>
              </a:rPr>
              <a:t>as</a:t>
            </a:r>
            <a:r>
              <a:rPr sz="900" spc="-5" dirty="0">
                <a:latin typeface="Verlag Office"/>
                <a:cs typeface="Verlag Office"/>
              </a:rPr>
              <a:t> </a:t>
            </a:r>
            <a:r>
              <a:rPr sz="900" dirty="0">
                <a:latin typeface="Verlag Office"/>
                <a:cs typeface="Verlag Office"/>
              </a:rPr>
              <a:t>from</a:t>
            </a:r>
            <a:r>
              <a:rPr sz="900" spc="-5" dirty="0">
                <a:latin typeface="Verlag Office"/>
                <a:cs typeface="Verlag Office"/>
              </a:rPr>
              <a:t> </a:t>
            </a:r>
            <a:r>
              <a:rPr sz="900" dirty="0">
                <a:latin typeface="Verlag Office"/>
                <a:cs typeface="Verlag Office"/>
              </a:rPr>
              <a:t>index</a:t>
            </a:r>
            <a:r>
              <a:rPr sz="900" spc="-5" dirty="0">
                <a:latin typeface="Verlag Office"/>
                <a:cs typeface="Verlag Office"/>
              </a:rPr>
              <a:t> </a:t>
            </a:r>
            <a:r>
              <a:rPr sz="900" dirty="0">
                <a:latin typeface="Verlag Office"/>
                <a:cs typeface="Verlag Office"/>
              </a:rPr>
              <a:t>providers</a:t>
            </a:r>
            <a:r>
              <a:rPr sz="900" spc="-5" dirty="0">
                <a:latin typeface="Verlag Office"/>
                <a:cs typeface="Verlag Office"/>
              </a:rPr>
              <a:t> </a:t>
            </a:r>
            <a:r>
              <a:rPr sz="900" dirty="0">
                <a:latin typeface="Verlag Office"/>
                <a:cs typeface="Verlag Office"/>
              </a:rPr>
              <a:t>such</a:t>
            </a:r>
            <a:r>
              <a:rPr sz="900" spc="-5" dirty="0">
                <a:latin typeface="Verlag Office"/>
                <a:cs typeface="Verlag Office"/>
              </a:rPr>
              <a:t> </a:t>
            </a:r>
            <a:r>
              <a:rPr sz="900" dirty="0">
                <a:latin typeface="Verlag Office"/>
                <a:cs typeface="Verlag Office"/>
              </a:rPr>
              <a:t>as</a:t>
            </a:r>
            <a:r>
              <a:rPr sz="900" spc="-5" dirty="0">
                <a:latin typeface="Verlag Office"/>
                <a:cs typeface="Verlag Office"/>
              </a:rPr>
              <a:t> </a:t>
            </a:r>
            <a:r>
              <a:rPr sz="900" dirty="0">
                <a:latin typeface="Verlag Office"/>
                <a:cs typeface="Verlag Office"/>
              </a:rPr>
              <a:t>Bloomberg</a:t>
            </a:r>
            <a:r>
              <a:rPr sz="900" spc="-5" dirty="0">
                <a:latin typeface="Verlag Office"/>
                <a:cs typeface="Verlag Office"/>
              </a:rPr>
              <a:t> </a:t>
            </a:r>
            <a:r>
              <a:rPr sz="900" dirty="0">
                <a:latin typeface="Verlag Office"/>
                <a:cs typeface="Verlag Office"/>
              </a:rPr>
              <a:t>(as</a:t>
            </a:r>
            <a:r>
              <a:rPr sz="900" spc="-5" dirty="0">
                <a:latin typeface="Verlag Office"/>
                <a:cs typeface="Verlag Office"/>
              </a:rPr>
              <a:t> </a:t>
            </a:r>
            <a:r>
              <a:rPr sz="900" dirty="0">
                <a:latin typeface="Verlag Office"/>
                <a:cs typeface="Verlag Office"/>
              </a:rPr>
              <a:t>defined</a:t>
            </a:r>
            <a:r>
              <a:rPr sz="900" spc="-5" dirty="0">
                <a:latin typeface="Verlag Office"/>
                <a:cs typeface="Verlag Office"/>
              </a:rPr>
              <a:t> </a:t>
            </a:r>
            <a:r>
              <a:rPr sz="900" dirty="0">
                <a:latin typeface="Verlag Office"/>
                <a:cs typeface="Verlag Office"/>
              </a:rPr>
              <a:t>below).</a:t>
            </a:r>
            <a:r>
              <a:rPr sz="900" spc="-5" dirty="0">
                <a:latin typeface="Verlag Office"/>
                <a:cs typeface="Verlag Office"/>
              </a:rPr>
              <a:t> </a:t>
            </a:r>
            <a:r>
              <a:rPr sz="900" spc="-10" dirty="0">
                <a:latin typeface="Verlag Office"/>
                <a:cs typeface="Verlag Office"/>
              </a:rPr>
              <a:t>Issuers </a:t>
            </a:r>
            <a:r>
              <a:rPr sz="900" dirty="0">
                <a:latin typeface="Verlag Office"/>
                <a:cs typeface="Verlag Office"/>
              </a:rPr>
              <a:t>mentioned</a:t>
            </a:r>
            <a:r>
              <a:rPr sz="900" spc="-20" dirty="0">
                <a:latin typeface="Verlag Office"/>
                <a:cs typeface="Verlag Office"/>
              </a:rPr>
              <a:t> </a:t>
            </a:r>
            <a:r>
              <a:rPr sz="900" dirty="0">
                <a:latin typeface="Verlag Office"/>
                <a:cs typeface="Verlag Office"/>
              </a:rPr>
              <a:t>or</a:t>
            </a:r>
            <a:r>
              <a:rPr sz="900" spc="-5" dirty="0">
                <a:latin typeface="Verlag Office"/>
                <a:cs typeface="Verlag Office"/>
              </a:rPr>
              <a:t> </a:t>
            </a:r>
            <a:r>
              <a:rPr sz="900" dirty="0">
                <a:latin typeface="Verlag Office"/>
                <a:cs typeface="Verlag Office"/>
              </a:rPr>
              <a:t>included</a:t>
            </a:r>
            <a:r>
              <a:rPr sz="900" spc="-10" dirty="0">
                <a:latin typeface="Verlag Office"/>
                <a:cs typeface="Verlag Office"/>
              </a:rPr>
              <a:t> </a:t>
            </a:r>
            <a:r>
              <a:rPr sz="900" dirty="0">
                <a:latin typeface="Verlag Office"/>
                <a:cs typeface="Verlag Office"/>
              </a:rPr>
              <a:t>in</a:t>
            </a:r>
            <a:r>
              <a:rPr sz="900" spc="-5" dirty="0">
                <a:latin typeface="Verlag Office"/>
                <a:cs typeface="Verlag Office"/>
              </a:rPr>
              <a:t> </a:t>
            </a:r>
            <a:r>
              <a:rPr sz="900" dirty="0">
                <a:latin typeface="Verlag Office"/>
                <a:cs typeface="Verlag Office"/>
              </a:rPr>
              <a:t>any</a:t>
            </a:r>
            <a:r>
              <a:rPr sz="900" spc="-10" dirty="0">
                <a:latin typeface="Verlag Office"/>
                <a:cs typeface="Verlag Office"/>
              </a:rPr>
              <a:t> </a:t>
            </a:r>
            <a:r>
              <a:rPr sz="900" dirty="0">
                <a:latin typeface="Verlag Office"/>
                <a:cs typeface="Verlag Office"/>
              </a:rPr>
              <a:t>MSCI</a:t>
            </a:r>
            <a:r>
              <a:rPr sz="900" spc="-5" dirty="0">
                <a:latin typeface="Verlag Office"/>
                <a:cs typeface="Verlag Office"/>
              </a:rPr>
              <a:t> </a:t>
            </a:r>
            <a:r>
              <a:rPr sz="900" dirty="0">
                <a:latin typeface="Verlag Office"/>
                <a:cs typeface="Verlag Office"/>
              </a:rPr>
              <a:t>ESG</a:t>
            </a:r>
            <a:r>
              <a:rPr sz="900" spc="-5" dirty="0">
                <a:latin typeface="Verlag Office"/>
                <a:cs typeface="Verlag Office"/>
              </a:rPr>
              <a:t> </a:t>
            </a:r>
            <a:r>
              <a:rPr sz="900" dirty="0">
                <a:latin typeface="Verlag Office"/>
                <a:cs typeface="Verlag Office"/>
              </a:rPr>
              <a:t>Research</a:t>
            </a:r>
            <a:r>
              <a:rPr sz="900" spc="-10" dirty="0">
                <a:latin typeface="Verlag Office"/>
                <a:cs typeface="Verlag Office"/>
              </a:rPr>
              <a:t> </a:t>
            </a:r>
            <a:r>
              <a:rPr sz="900" dirty="0">
                <a:latin typeface="Verlag Office"/>
                <a:cs typeface="Verlag Office"/>
              </a:rPr>
              <a:t>LLC</a:t>
            </a:r>
            <a:r>
              <a:rPr sz="900" spc="-5" dirty="0">
                <a:latin typeface="Verlag Office"/>
                <a:cs typeface="Verlag Office"/>
              </a:rPr>
              <a:t> </a:t>
            </a:r>
            <a:r>
              <a:rPr sz="900" dirty="0">
                <a:latin typeface="Verlag Office"/>
                <a:cs typeface="Verlag Office"/>
              </a:rPr>
              <a:t>materials</a:t>
            </a:r>
            <a:r>
              <a:rPr sz="900" spc="-10" dirty="0">
                <a:latin typeface="Verlag Office"/>
                <a:cs typeface="Verlag Office"/>
              </a:rPr>
              <a:t> </a:t>
            </a:r>
            <a:r>
              <a:rPr sz="900" dirty="0">
                <a:latin typeface="Verlag Office"/>
                <a:cs typeface="Verlag Office"/>
              </a:rPr>
              <a:t>may</a:t>
            </a:r>
            <a:r>
              <a:rPr sz="900" spc="-5" dirty="0">
                <a:latin typeface="Verlag Office"/>
                <a:cs typeface="Verlag Office"/>
              </a:rPr>
              <a:t> </a:t>
            </a:r>
            <a:r>
              <a:rPr sz="900" dirty="0">
                <a:latin typeface="Verlag Office"/>
                <a:cs typeface="Verlag Office"/>
              </a:rPr>
              <a:t>be</a:t>
            </a:r>
            <a:r>
              <a:rPr sz="900" spc="-5" dirty="0">
                <a:latin typeface="Verlag Office"/>
                <a:cs typeface="Verlag Office"/>
              </a:rPr>
              <a:t> </a:t>
            </a:r>
            <a:r>
              <a:rPr sz="900" spc="-50" dirty="0">
                <a:latin typeface="Verlag Office"/>
                <a:cs typeface="Verlag Office"/>
              </a:rPr>
              <a:t>a</a:t>
            </a:r>
            <a:r>
              <a:rPr sz="900" dirty="0">
                <a:latin typeface="Verlag Office"/>
                <a:cs typeface="Verlag Office"/>
              </a:rPr>
              <a:t> client of, or </a:t>
            </a:r>
            <a:r>
              <a:rPr sz="900" spc="-10" dirty="0">
                <a:latin typeface="Verlag Office"/>
                <a:cs typeface="Verlag Office"/>
              </a:rPr>
              <a:t>affiliated</a:t>
            </a:r>
            <a:r>
              <a:rPr sz="900" dirty="0">
                <a:latin typeface="Verlag Office"/>
                <a:cs typeface="Verlag Office"/>
              </a:rPr>
              <a:t> with a client of MSCI Inc. (MSCI) or another </a:t>
            </a:r>
            <a:r>
              <a:rPr sz="900" spc="-20" dirty="0">
                <a:latin typeface="Verlag Office"/>
                <a:cs typeface="Verlag Office"/>
              </a:rPr>
              <a:t>MSCI </a:t>
            </a:r>
            <a:r>
              <a:rPr sz="900" dirty="0">
                <a:latin typeface="Verlag Office"/>
                <a:cs typeface="Verlag Office"/>
              </a:rPr>
              <a:t>subsidiary.</a:t>
            </a:r>
            <a:r>
              <a:rPr sz="900" spc="-20" dirty="0">
                <a:latin typeface="Verlag Office"/>
                <a:cs typeface="Verlag Office"/>
              </a:rPr>
              <a:t> </a:t>
            </a:r>
            <a:r>
              <a:rPr sz="900" dirty="0">
                <a:latin typeface="Verlag Office"/>
                <a:cs typeface="Verlag Office"/>
              </a:rPr>
              <a:t>“Bloomberg”</a:t>
            </a:r>
            <a:r>
              <a:rPr sz="900" spc="-10" dirty="0">
                <a:latin typeface="Verlag Office"/>
                <a:cs typeface="Verlag Office"/>
              </a:rPr>
              <a:t> </a:t>
            </a:r>
            <a:r>
              <a:rPr sz="900" dirty="0">
                <a:latin typeface="Verlag Office"/>
                <a:cs typeface="Verlag Office"/>
              </a:rPr>
              <a:t>refers</a:t>
            </a:r>
            <a:r>
              <a:rPr sz="900" spc="-5" dirty="0">
                <a:latin typeface="Verlag Office"/>
                <a:cs typeface="Verlag Office"/>
              </a:rPr>
              <a:t> </a:t>
            </a:r>
            <a:r>
              <a:rPr sz="900" dirty="0">
                <a:latin typeface="Verlag Office"/>
                <a:cs typeface="Verlag Office"/>
              </a:rPr>
              <a:t>to</a:t>
            </a:r>
            <a:r>
              <a:rPr sz="900" spc="-10" dirty="0">
                <a:latin typeface="Verlag Office"/>
                <a:cs typeface="Verlag Office"/>
              </a:rPr>
              <a:t> </a:t>
            </a:r>
            <a:r>
              <a:rPr sz="900" dirty="0">
                <a:latin typeface="Verlag Office"/>
                <a:cs typeface="Verlag Office"/>
              </a:rPr>
              <a:t>“Bloomberg®”</a:t>
            </a:r>
            <a:r>
              <a:rPr sz="900" spc="-5" dirty="0">
                <a:latin typeface="Verlag Office"/>
                <a:cs typeface="Verlag Office"/>
              </a:rPr>
              <a:t> </a:t>
            </a:r>
            <a:r>
              <a:rPr sz="900" dirty="0">
                <a:latin typeface="Verlag Office"/>
                <a:cs typeface="Verlag Office"/>
              </a:rPr>
              <a:t>and</a:t>
            </a:r>
            <a:r>
              <a:rPr sz="900" spc="-10" dirty="0">
                <a:latin typeface="Verlag Office"/>
                <a:cs typeface="Verlag Office"/>
              </a:rPr>
              <a:t> </a:t>
            </a:r>
            <a:r>
              <a:rPr sz="900" dirty="0">
                <a:latin typeface="Verlag Office"/>
                <a:cs typeface="Verlag Office"/>
              </a:rPr>
              <a:t>Bloomberg</a:t>
            </a:r>
            <a:r>
              <a:rPr sz="900" spc="-5" dirty="0">
                <a:latin typeface="Verlag Office"/>
                <a:cs typeface="Verlag Office"/>
              </a:rPr>
              <a:t> </a:t>
            </a:r>
            <a:r>
              <a:rPr sz="900" spc="-10" dirty="0">
                <a:latin typeface="Verlag Office"/>
                <a:cs typeface="Verlag Office"/>
              </a:rPr>
              <a:t>indices </a:t>
            </a:r>
            <a:r>
              <a:rPr sz="900" dirty="0">
                <a:latin typeface="Verlag Office"/>
                <a:cs typeface="Verlag Office"/>
              </a:rPr>
              <a:t>which</a:t>
            </a:r>
            <a:r>
              <a:rPr sz="900" spc="-20" dirty="0">
                <a:latin typeface="Verlag Office"/>
                <a:cs typeface="Verlag Office"/>
              </a:rPr>
              <a:t> </a:t>
            </a:r>
            <a:r>
              <a:rPr sz="900" dirty="0">
                <a:latin typeface="Verlag Office"/>
                <a:cs typeface="Verlag Office"/>
              </a:rPr>
              <a:t>are</a:t>
            </a:r>
            <a:r>
              <a:rPr sz="900" spc="-5" dirty="0">
                <a:latin typeface="Verlag Office"/>
                <a:cs typeface="Verlag Office"/>
              </a:rPr>
              <a:t> </a:t>
            </a:r>
            <a:r>
              <a:rPr sz="900" dirty="0">
                <a:latin typeface="Verlag Office"/>
                <a:cs typeface="Verlag Office"/>
              </a:rPr>
              <a:t>service</a:t>
            </a:r>
            <a:r>
              <a:rPr sz="900" spc="-5" dirty="0">
                <a:latin typeface="Verlag Office"/>
                <a:cs typeface="Verlag Office"/>
              </a:rPr>
              <a:t> </a:t>
            </a:r>
            <a:r>
              <a:rPr sz="900" dirty="0">
                <a:latin typeface="Verlag Office"/>
                <a:cs typeface="Verlag Office"/>
              </a:rPr>
              <a:t>marks</a:t>
            </a:r>
            <a:r>
              <a:rPr sz="900" spc="-5" dirty="0">
                <a:latin typeface="Verlag Office"/>
                <a:cs typeface="Verlag Office"/>
              </a:rPr>
              <a:t> </a:t>
            </a:r>
            <a:r>
              <a:rPr sz="900" dirty="0">
                <a:latin typeface="Verlag Office"/>
                <a:cs typeface="Verlag Office"/>
              </a:rPr>
              <a:t>of</a:t>
            </a:r>
            <a:r>
              <a:rPr sz="900" spc="-5" dirty="0">
                <a:latin typeface="Verlag Office"/>
                <a:cs typeface="Verlag Office"/>
              </a:rPr>
              <a:t> </a:t>
            </a:r>
            <a:r>
              <a:rPr sz="900" dirty="0">
                <a:latin typeface="Verlag Office"/>
                <a:cs typeface="Verlag Office"/>
              </a:rPr>
              <a:t>Bloomberg</a:t>
            </a:r>
            <a:r>
              <a:rPr sz="900" spc="-10" dirty="0">
                <a:latin typeface="Verlag Office"/>
                <a:cs typeface="Verlag Office"/>
              </a:rPr>
              <a:t> </a:t>
            </a:r>
            <a:r>
              <a:rPr sz="900" dirty="0">
                <a:latin typeface="Verlag Office"/>
                <a:cs typeface="Verlag Office"/>
              </a:rPr>
              <a:t>Finance</a:t>
            </a:r>
            <a:r>
              <a:rPr sz="900" spc="-5" dirty="0">
                <a:latin typeface="Verlag Office"/>
                <a:cs typeface="Verlag Office"/>
              </a:rPr>
              <a:t> </a:t>
            </a:r>
            <a:r>
              <a:rPr sz="900" spc="-10" dirty="0">
                <a:latin typeface="Verlag Office"/>
                <a:cs typeface="Verlag Office"/>
              </a:rPr>
              <a:t>L.P.</a:t>
            </a:r>
            <a:r>
              <a:rPr sz="900" spc="-5" dirty="0">
                <a:latin typeface="Verlag Office"/>
                <a:cs typeface="Verlag Office"/>
              </a:rPr>
              <a:t> </a:t>
            </a:r>
            <a:r>
              <a:rPr sz="900" dirty="0">
                <a:latin typeface="Verlag Office"/>
                <a:cs typeface="Verlag Office"/>
              </a:rPr>
              <a:t>and</a:t>
            </a:r>
            <a:r>
              <a:rPr sz="900" spc="-5" dirty="0">
                <a:latin typeface="Verlag Office"/>
                <a:cs typeface="Verlag Office"/>
              </a:rPr>
              <a:t> </a:t>
            </a:r>
            <a:r>
              <a:rPr sz="900" dirty="0">
                <a:latin typeface="Verlag Office"/>
                <a:cs typeface="Verlag Office"/>
              </a:rPr>
              <a:t>its</a:t>
            </a:r>
            <a:r>
              <a:rPr sz="900" spc="-5" dirty="0">
                <a:latin typeface="Verlag Office"/>
                <a:cs typeface="Verlag Office"/>
              </a:rPr>
              <a:t> </a:t>
            </a:r>
            <a:r>
              <a:rPr sz="900" spc="-10" dirty="0">
                <a:latin typeface="Verlag Office"/>
                <a:cs typeface="Verlag Office"/>
              </a:rPr>
              <a:t>affiliates, </a:t>
            </a:r>
            <a:r>
              <a:rPr sz="900" dirty="0">
                <a:latin typeface="Verlag Office"/>
                <a:cs typeface="Verlag Office"/>
              </a:rPr>
              <a:t>including</a:t>
            </a:r>
            <a:r>
              <a:rPr sz="900" spc="-5" dirty="0">
                <a:latin typeface="Verlag Office"/>
                <a:cs typeface="Verlag Office"/>
              </a:rPr>
              <a:t> </a:t>
            </a:r>
            <a:r>
              <a:rPr sz="900" dirty="0">
                <a:latin typeface="Verlag Office"/>
                <a:cs typeface="Verlag Office"/>
              </a:rPr>
              <a:t>Bloomberg Index Services Limited</a:t>
            </a:r>
            <a:r>
              <a:rPr sz="900" spc="-5" dirty="0">
                <a:latin typeface="Verlag Office"/>
                <a:cs typeface="Verlag Office"/>
              </a:rPr>
              <a:t> </a:t>
            </a:r>
            <a:r>
              <a:rPr sz="900" dirty="0">
                <a:latin typeface="Verlag Office"/>
                <a:cs typeface="Verlag Office"/>
              </a:rPr>
              <a:t>(BISL), as well as </a:t>
            </a:r>
            <a:r>
              <a:rPr sz="900" spc="-25" dirty="0">
                <a:latin typeface="Verlag Office"/>
                <a:cs typeface="Verlag Office"/>
              </a:rPr>
              <a:t>the </a:t>
            </a:r>
            <a:r>
              <a:rPr sz="900" dirty="0">
                <a:latin typeface="Verlag Office"/>
                <a:cs typeface="Verlag Office"/>
              </a:rPr>
              <a:t>administrator of the index. Bloomberg is not </a:t>
            </a:r>
            <a:r>
              <a:rPr sz="900" spc="-10" dirty="0">
                <a:latin typeface="Verlag Office"/>
                <a:cs typeface="Verlag Office"/>
              </a:rPr>
              <a:t>affiliated</a:t>
            </a:r>
            <a:r>
              <a:rPr sz="900" dirty="0">
                <a:latin typeface="Verlag Office"/>
                <a:cs typeface="Verlag Office"/>
              </a:rPr>
              <a:t> with Julius </a:t>
            </a:r>
            <a:r>
              <a:rPr sz="900" spc="-10" dirty="0">
                <a:latin typeface="Verlag Office"/>
                <a:cs typeface="Verlag Office"/>
              </a:rPr>
              <a:t>Baer.</a:t>
            </a:r>
            <a:endParaRPr sz="900">
              <a:latin typeface="Verlag Office"/>
              <a:cs typeface="Verlag Office"/>
            </a:endParaRPr>
          </a:p>
          <a:p>
            <a:pPr marL="12700" marR="5080">
              <a:lnSpc>
                <a:spcPct val="101899"/>
              </a:lnSpc>
            </a:pPr>
            <a:r>
              <a:rPr sz="900" dirty="0">
                <a:latin typeface="Verlag Office"/>
                <a:cs typeface="Verlag Office"/>
              </a:rPr>
              <a:t>Reproduction</a:t>
            </a:r>
            <a:r>
              <a:rPr sz="900" spc="-10" dirty="0">
                <a:latin typeface="Verlag Office"/>
                <a:cs typeface="Verlag Office"/>
              </a:rPr>
              <a:t> </a:t>
            </a:r>
            <a:r>
              <a:rPr sz="900" dirty="0">
                <a:latin typeface="Verlag Office"/>
                <a:cs typeface="Verlag Office"/>
              </a:rPr>
              <a:t>and distribution of </a:t>
            </a:r>
            <a:r>
              <a:rPr sz="900" spc="-10" dirty="0">
                <a:latin typeface="Verlag Office"/>
                <a:cs typeface="Verlag Office"/>
              </a:rPr>
              <a:t>third-</a:t>
            </a:r>
            <a:r>
              <a:rPr sz="900" dirty="0">
                <a:latin typeface="Verlag Office"/>
                <a:cs typeface="Verlag Office"/>
              </a:rPr>
              <a:t>party</a:t>
            </a:r>
            <a:r>
              <a:rPr sz="900" spc="5" dirty="0">
                <a:latin typeface="Verlag Office"/>
                <a:cs typeface="Verlag Office"/>
              </a:rPr>
              <a:t> </a:t>
            </a:r>
            <a:r>
              <a:rPr sz="900" dirty="0">
                <a:latin typeface="Verlag Office"/>
                <a:cs typeface="Verlag Office"/>
              </a:rPr>
              <a:t>content in any form</a:t>
            </a:r>
            <a:r>
              <a:rPr sz="900" spc="5" dirty="0">
                <a:latin typeface="Verlag Office"/>
                <a:cs typeface="Verlag Office"/>
              </a:rPr>
              <a:t> </a:t>
            </a:r>
            <a:r>
              <a:rPr sz="900" spc="-25" dirty="0">
                <a:latin typeface="Verlag Office"/>
                <a:cs typeface="Verlag Office"/>
              </a:rPr>
              <a:t>is </a:t>
            </a:r>
            <a:r>
              <a:rPr sz="900" dirty="0">
                <a:latin typeface="Verlag Office"/>
                <a:cs typeface="Verlag Office"/>
              </a:rPr>
              <a:t>prohibited</a:t>
            </a:r>
            <a:r>
              <a:rPr sz="900" spc="-10" dirty="0">
                <a:latin typeface="Verlag Office"/>
                <a:cs typeface="Verlag Office"/>
              </a:rPr>
              <a:t> </a:t>
            </a:r>
            <a:r>
              <a:rPr sz="900" dirty="0">
                <a:latin typeface="Verlag Office"/>
                <a:cs typeface="Verlag Office"/>
              </a:rPr>
              <a:t>except</a:t>
            </a:r>
            <a:r>
              <a:rPr sz="900" spc="-5" dirty="0">
                <a:latin typeface="Verlag Office"/>
                <a:cs typeface="Verlag Office"/>
              </a:rPr>
              <a:t> </a:t>
            </a:r>
            <a:r>
              <a:rPr sz="900" dirty="0">
                <a:latin typeface="Verlag Office"/>
                <a:cs typeface="Verlag Office"/>
              </a:rPr>
              <a:t>with</a:t>
            </a:r>
            <a:r>
              <a:rPr sz="900" spc="-5" dirty="0">
                <a:latin typeface="Verlag Office"/>
                <a:cs typeface="Verlag Office"/>
              </a:rPr>
              <a:t> </a:t>
            </a:r>
            <a:r>
              <a:rPr sz="900" dirty="0">
                <a:latin typeface="Verlag Office"/>
                <a:cs typeface="Verlag Office"/>
              </a:rPr>
              <a:t>the</a:t>
            </a:r>
            <a:r>
              <a:rPr sz="900" spc="-5" dirty="0">
                <a:latin typeface="Verlag Office"/>
                <a:cs typeface="Verlag Office"/>
              </a:rPr>
              <a:t> </a:t>
            </a:r>
            <a:r>
              <a:rPr sz="900" dirty="0">
                <a:latin typeface="Verlag Office"/>
                <a:cs typeface="Verlag Office"/>
              </a:rPr>
              <a:t>prior</a:t>
            </a:r>
            <a:r>
              <a:rPr sz="900" spc="-5" dirty="0">
                <a:latin typeface="Verlag Office"/>
                <a:cs typeface="Verlag Office"/>
              </a:rPr>
              <a:t> </a:t>
            </a:r>
            <a:r>
              <a:rPr sz="900" dirty="0">
                <a:latin typeface="Verlag Office"/>
                <a:cs typeface="Verlag Office"/>
              </a:rPr>
              <a:t>written</a:t>
            </a:r>
            <a:r>
              <a:rPr sz="900" spc="-5" dirty="0">
                <a:latin typeface="Verlag Office"/>
                <a:cs typeface="Verlag Office"/>
              </a:rPr>
              <a:t> </a:t>
            </a:r>
            <a:r>
              <a:rPr sz="900" dirty="0">
                <a:latin typeface="Verlag Office"/>
                <a:cs typeface="Verlag Office"/>
              </a:rPr>
              <a:t>permission</a:t>
            </a:r>
            <a:r>
              <a:rPr sz="900" spc="-5" dirty="0">
                <a:latin typeface="Verlag Office"/>
                <a:cs typeface="Verlag Office"/>
              </a:rPr>
              <a:t> </a:t>
            </a:r>
            <a:r>
              <a:rPr sz="900" dirty="0">
                <a:latin typeface="Verlag Office"/>
                <a:cs typeface="Verlag Office"/>
              </a:rPr>
              <a:t>of</a:t>
            </a:r>
            <a:r>
              <a:rPr sz="900" spc="-5" dirty="0">
                <a:latin typeface="Verlag Office"/>
                <a:cs typeface="Verlag Office"/>
              </a:rPr>
              <a:t> </a:t>
            </a:r>
            <a:r>
              <a:rPr sz="900" dirty="0">
                <a:latin typeface="Verlag Office"/>
                <a:cs typeface="Verlag Office"/>
              </a:rPr>
              <a:t>the</a:t>
            </a:r>
            <a:r>
              <a:rPr sz="900" spc="-5" dirty="0">
                <a:latin typeface="Verlag Office"/>
                <a:cs typeface="Verlag Office"/>
              </a:rPr>
              <a:t> </a:t>
            </a:r>
            <a:r>
              <a:rPr sz="900" dirty="0">
                <a:latin typeface="Verlag Office"/>
                <a:cs typeface="Verlag Office"/>
              </a:rPr>
              <a:t>related</a:t>
            </a:r>
            <a:r>
              <a:rPr sz="900" spc="-5" dirty="0">
                <a:latin typeface="Verlag Office"/>
                <a:cs typeface="Verlag Office"/>
              </a:rPr>
              <a:t> </a:t>
            </a:r>
            <a:r>
              <a:rPr sz="900" spc="-10" dirty="0">
                <a:latin typeface="Verlag Office"/>
                <a:cs typeface="Verlag Office"/>
              </a:rPr>
              <a:t>third </a:t>
            </a:r>
            <a:r>
              <a:rPr sz="900" dirty="0">
                <a:latin typeface="Verlag Office"/>
                <a:cs typeface="Verlag Office"/>
              </a:rPr>
              <a:t>party.</a:t>
            </a:r>
            <a:r>
              <a:rPr sz="900" spc="-25" dirty="0">
                <a:latin typeface="Verlag Office"/>
                <a:cs typeface="Verlag Office"/>
              </a:rPr>
              <a:t> </a:t>
            </a:r>
            <a:r>
              <a:rPr sz="900" dirty="0">
                <a:latin typeface="Verlag Office"/>
                <a:cs typeface="Verlag Office"/>
              </a:rPr>
              <a:t>Third</a:t>
            </a:r>
            <a:r>
              <a:rPr sz="900" spc="-10" dirty="0">
                <a:latin typeface="Verlag Office"/>
                <a:cs typeface="Verlag Office"/>
              </a:rPr>
              <a:t> </a:t>
            </a:r>
            <a:r>
              <a:rPr sz="900" dirty="0">
                <a:latin typeface="Verlag Office"/>
                <a:cs typeface="Verlag Office"/>
              </a:rPr>
              <a:t>party</a:t>
            </a:r>
            <a:r>
              <a:rPr sz="900" spc="-10" dirty="0">
                <a:latin typeface="Verlag Office"/>
                <a:cs typeface="Verlag Office"/>
              </a:rPr>
              <a:t> </a:t>
            </a:r>
            <a:r>
              <a:rPr sz="900" dirty="0">
                <a:latin typeface="Verlag Office"/>
                <a:cs typeface="Verlag Office"/>
              </a:rPr>
              <a:t>content</a:t>
            </a:r>
            <a:r>
              <a:rPr sz="900" spc="-10" dirty="0">
                <a:latin typeface="Verlag Office"/>
                <a:cs typeface="Verlag Office"/>
              </a:rPr>
              <a:t> </a:t>
            </a:r>
            <a:r>
              <a:rPr sz="900" dirty="0">
                <a:latin typeface="Verlag Office"/>
                <a:cs typeface="Verlag Office"/>
              </a:rPr>
              <a:t>providers</a:t>
            </a:r>
            <a:r>
              <a:rPr sz="900" spc="-10" dirty="0">
                <a:latin typeface="Verlag Office"/>
                <a:cs typeface="Verlag Office"/>
              </a:rPr>
              <a:t> </a:t>
            </a:r>
            <a:r>
              <a:rPr sz="900" dirty="0">
                <a:latin typeface="Verlag Office"/>
                <a:cs typeface="Verlag Office"/>
              </a:rPr>
              <a:t>do</a:t>
            </a:r>
            <a:r>
              <a:rPr sz="900" spc="-10" dirty="0">
                <a:latin typeface="Verlag Office"/>
                <a:cs typeface="Verlag Office"/>
              </a:rPr>
              <a:t> </a:t>
            </a:r>
            <a:r>
              <a:rPr sz="900" dirty="0">
                <a:latin typeface="Verlag Office"/>
                <a:cs typeface="Verlag Office"/>
              </a:rPr>
              <a:t>not</a:t>
            </a:r>
            <a:r>
              <a:rPr sz="900" spc="-10" dirty="0">
                <a:latin typeface="Verlag Office"/>
                <a:cs typeface="Verlag Office"/>
              </a:rPr>
              <a:t> </a:t>
            </a:r>
            <a:r>
              <a:rPr sz="900" dirty="0">
                <a:latin typeface="Verlag Office"/>
                <a:cs typeface="Verlag Office"/>
              </a:rPr>
              <a:t>guarantee</a:t>
            </a:r>
            <a:r>
              <a:rPr sz="900" spc="-10" dirty="0">
                <a:latin typeface="Verlag Office"/>
                <a:cs typeface="Verlag Office"/>
              </a:rPr>
              <a:t> </a:t>
            </a:r>
            <a:r>
              <a:rPr sz="900" dirty="0">
                <a:latin typeface="Verlag Office"/>
                <a:cs typeface="Verlag Office"/>
              </a:rPr>
              <a:t>the</a:t>
            </a:r>
            <a:r>
              <a:rPr sz="900" spc="-10" dirty="0">
                <a:latin typeface="Verlag Office"/>
                <a:cs typeface="Verlag Office"/>
              </a:rPr>
              <a:t> accuracy, </a:t>
            </a:r>
            <a:r>
              <a:rPr sz="900" dirty="0">
                <a:latin typeface="Verlag Office"/>
                <a:cs typeface="Verlag Office"/>
              </a:rPr>
              <a:t>completeness,</a:t>
            </a:r>
            <a:r>
              <a:rPr sz="900" spc="-20" dirty="0">
                <a:latin typeface="Verlag Office"/>
                <a:cs typeface="Verlag Office"/>
              </a:rPr>
              <a:t> </a:t>
            </a:r>
            <a:r>
              <a:rPr sz="900" dirty="0">
                <a:latin typeface="Verlag Office"/>
                <a:cs typeface="Verlag Office"/>
              </a:rPr>
              <a:t>timeliness</a:t>
            </a:r>
            <a:r>
              <a:rPr sz="900" spc="-5" dirty="0">
                <a:latin typeface="Verlag Office"/>
                <a:cs typeface="Verlag Office"/>
              </a:rPr>
              <a:t> </a:t>
            </a:r>
            <a:r>
              <a:rPr sz="900" dirty="0">
                <a:latin typeface="Verlag Office"/>
                <a:cs typeface="Verlag Office"/>
              </a:rPr>
              <a:t>or</a:t>
            </a:r>
            <a:r>
              <a:rPr sz="900" spc="-10" dirty="0">
                <a:latin typeface="Verlag Office"/>
                <a:cs typeface="Verlag Office"/>
              </a:rPr>
              <a:t> </a:t>
            </a:r>
            <a:r>
              <a:rPr sz="900" dirty="0">
                <a:latin typeface="Verlag Office"/>
                <a:cs typeface="Verlag Office"/>
              </a:rPr>
              <a:t>availability</a:t>
            </a:r>
            <a:r>
              <a:rPr sz="900" spc="-5" dirty="0">
                <a:latin typeface="Verlag Office"/>
                <a:cs typeface="Verlag Office"/>
              </a:rPr>
              <a:t> </a:t>
            </a:r>
            <a:r>
              <a:rPr sz="900" dirty="0">
                <a:latin typeface="Verlag Office"/>
                <a:cs typeface="Verlag Office"/>
              </a:rPr>
              <a:t>of</a:t>
            </a:r>
            <a:r>
              <a:rPr sz="900" spc="-10" dirty="0">
                <a:latin typeface="Verlag Office"/>
                <a:cs typeface="Verlag Office"/>
              </a:rPr>
              <a:t> </a:t>
            </a:r>
            <a:r>
              <a:rPr sz="900" dirty="0">
                <a:latin typeface="Verlag Office"/>
                <a:cs typeface="Verlag Office"/>
              </a:rPr>
              <a:t>any</a:t>
            </a:r>
            <a:r>
              <a:rPr sz="900" spc="-5" dirty="0">
                <a:latin typeface="Verlag Office"/>
                <a:cs typeface="Verlag Office"/>
              </a:rPr>
              <a:t> </a:t>
            </a:r>
            <a:r>
              <a:rPr sz="900" dirty="0">
                <a:latin typeface="Verlag Office"/>
                <a:cs typeface="Verlag Office"/>
              </a:rPr>
              <a:t>information,</a:t>
            </a:r>
            <a:r>
              <a:rPr sz="900" spc="-5" dirty="0">
                <a:latin typeface="Verlag Office"/>
                <a:cs typeface="Verlag Office"/>
              </a:rPr>
              <a:t> </a:t>
            </a:r>
            <a:r>
              <a:rPr sz="900" spc="-10" dirty="0">
                <a:latin typeface="Verlag Office"/>
                <a:cs typeface="Verlag Office"/>
              </a:rPr>
              <a:t>including </a:t>
            </a:r>
            <a:r>
              <a:rPr sz="900" dirty="0">
                <a:latin typeface="Verlag Office"/>
                <a:cs typeface="Verlag Office"/>
              </a:rPr>
              <a:t>ratings</a:t>
            </a:r>
            <a:r>
              <a:rPr sz="900" spc="-15" dirty="0">
                <a:latin typeface="Verlag Office"/>
                <a:cs typeface="Verlag Office"/>
              </a:rPr>
              <a:t> </a:t>
            </a:r>
            <a:r>
              <a:rPr sz="900" dirty="0">
                <a:latin typeface="Verlag Office"/>
                <a:cs typeface="Verlag Office"/>
              </a:rPr>
              <a:t>or</a:t>
            </a:r>
            <a:r>
              <a:rPr sz="900" spc="-5" dirty="0">
                <a:latin typeface="Verlag Office"/>
                <a:cs typeface="Verlag Office"/>
              </a:rPr>
              <a:t> </a:t>
            </a:r>
            <a:r>
              <a:rPr sz="900" dirty="0">
                <a:latin typeface="Verlag Office"/>
                <a:cs typeface="Verlag Office"/>
              </a:rPr>
              <a:t>research,</a:t>
            </a:r>
            <a:r>
              <a:rPr sz="900" spc="-5" dirty="0">
                <a:latin typeface="Verlag Office"/>
                <a:cs typeface="Verlag Office"/>
              </a:rPr>
              <a:t> </a:t>
            </a:r>
            <a:r>
              <a:rPr sz="900" dirty="0">
                <a:latin typeface="Verlag Office"/>
                <a:cs typeface="Verlag Office"/>
              </a:rPr>
              <a:t>and</a:t>
            </a:r>
            <a:r>
              <a:rPr sz="900" spc="-5" dirty="0">
                <a:latin typeface="Verlag Office"/>
                <a:cs typeface="Verlag Office"/>
              </a:rPr>
              <a:t> </a:t>
            </a:r>
            <a:r>
              <a:rPr sz="900" dirty="0">
                <a:latin typeface="Verlag Office"/>
                <a:cs typeface="Verlag Office"/>
              </a:rPr>
              <a:t>are</a:t>
            </a:r>
            <a:r>
              <a:rPr sz="900" spc="-5" dirty="0">
                <a:latin typeface="Verlag Office"/>
                <a:cs typeface="Verlag Office"/>
              </a:rPr>
              <a:t> </a:t>
            </a:r>
            <a:r>
              <a:rPr sz="900" dirty="0">
                <a:latin typeface="Verlag Office"/>
                <a:cs typeface="Verlag Office"/>
              </a:rPr>
              <a:t>not</a:t>
            </a:r>
            <a:r>
              <a:rPr sz="900" spc="-5" dirty="0">
                <a:latin typeface="Verlag Office"/>
                <a:cs typeface="Verlag Office"/>
              </a:rPr>
              <a:t> </a:t>
            </a:r>
            <a:r>
              <a:rPr sz="900" dirty="0">
                <a:latin typeface="Verlag Office"/>
                <a:cs typeface="Verlag Office"/>
              </a:rPr>
              <a:t>responsible</a:t>
            </a:r>
            <a:r>
              <a:rPr sz="900" spc="-5" dirty="0">
                <a:latin typeface="Verlag Office"/>
                <a:cs typeface="Verlag Office"/>
              </a:rPr>
              <a:t> </a:t>
            </a:r>
            <a:r>
              <a:rPr sz="900" dirty="0">
                <a:latin typeface="Verlag Office"/>
                <a:cs typeface="Verlag Office"/>
              </a:rPr>
              <a:t>for</a:t>
            </a:r>
            <a:r>
              <a:rPr sz="900" spc="-5" dirty="0">
                <a:latin typeface="Verlag Office"/>
                <a:cs typeface="Verlag Office"/>
              </a:rPr>
              <a:t> </a:t>
            </a:r>
            <a:r>
              <a:rPr sz="900" dirty="0">
                <a:latin typeface="Verlag Office"/>
                <a:cs typeface="Verlag Office"/>
              </a:rPr>
              <a:t>any</a:t>
            </a:r>
            <a:r>
              <a:rPr sz="900" spc="-5" dirty="0">
                <a:latin typeface="Verlag Office"/>
                <a:cs typeface="Verlag Office"/>
              </a:rPr>
              <a:t> </a:t>
            </a:r>
            <a:r>
              <a:rPr sz="900" dirty="0">
                <a:latin typeface="Verlag Office"/>
                <a:cs typeface="Verlag Office"/>
              </a:rPr>
              <a:t>errors</a:t>
            </a:r>
            <a:r>
              <a:rPr sz="900" spc="-5" dirty="0">
                <a:latin typeface="Verlag Office"/>
                <a:cs typeface="Verlag Office"/>
              </a:rPr>
              <a:t> </a:t>
            </a:r>
            <a:r>
              <a:rPr sz="900" dirty="0">
                <a:latin typeface="Verlag Office"/>
                <a:cs typeface="Verlag Office"/>
              </a:rPr>
              <a:t>or </a:t>
            </a:r>
            <a:r>
              <a:rPr sz="900" spc="-10" dirty="0">
                <a:latin typeface="Verlag Office"/>
                <a:cs typeface="Verlag Office"/>
              </a:rPr>
              <a:t>omissions </a:t>
            </a:r>
            <a:r>
              <a:rPr sz="900" dirty="0">
                <a:latin typeface="Verlag Office"/>
                <a:cs typeface="Verlag Office"/>
              </a:rPr>
              <a:t>(negligent</a:t>
            </a:r>
            <a:r>
              <a:rPr sz="900" spc="-10" dirty="0">
                <a:latin typeface="Verlag Office"/>
                <a:cs typeface="Verlag Office"/>
              </a:rPr>
              <a:t> </a:t>
            </a:r>
            <a:r>
              <a:rPr sz="900" dirty="0">
                <a:latin typeface="Verlag Office"/>
                <a:cs typeface="Verlag Office"/>
              </a:rPr>
              <a:t>or otherwise), regardless of the cause, or for the </a:t>
            </a:r>
            <a:r>
              <a:rPr sz="900" spc="-10" dirty="0">
                <a:latin typeface="Verlag Office"/>
                <a:cs typeface="Verlag Office"/>
              </a:rPr>
              <a:t>results </a:t>
            </a:r>
            <a:r>
              <a:rPr sz="900" dirty="0">
                <a:latin typeface="Verlag Office"/>
                <a:cs typeface="Verlag Office"/>
              </a:rPr>
              <a:t>obtained</a:t>
            </a:r>
            <a:r>
              <a:rPr sz="900" spc="-5" dirty="0">
                <a:latin typeface="Verlag Office"/>
                <a:cs typeface="Verlag Office"/>
              </a:rPr>
              <a:t> </a:t>
            </a:r>
            <a:r>
              <a:rPr sz="900" dirty="0">
                <a:latin typeface="Verlag Office"/>
                <a:cs typeface="Verlag Office"/>
              </a:rPr>
              <a:t>from the use</a:t>
            </a:r>
            <a:r>
              <a:rPr sz="900" spc="-5" dirty="0">
                <a:latin typeface="Verlag Office"/>
                <a:cs typeface="Verlag Office"/>
              </a:rPr>
              <a:t> </a:t>
            </a:r>
            <a:r>
              <a:rPr sz="900" dirty="0">
                <a:latin typeface="Verlag Office"/>
                <a:cs typeface="Verlag Office"/>
              </a:rPr>
              <a:t>of such content.</a:t>
            </a:r>
            <a:r>
              <a:rPr sz="900" spc="-5" dirty="0">
                <a:latin typeface="Verlag Office"/>
                <a:cs typeface="Verlag Office"/>
              </a:rPr>
              <a:t> </a:t>
            </a:r>
            <a:r>
              <a:rPr sz="900" spc="-10" dirty="0">
                <a:latin typeface="Verlag Office"/>
                <a:cs typeface="Verlag Office"/>
              </a:rPr>
              <a:t>Third-</a:t>
            </a:r>
            <a:r>
              <a:rPr sz="900" dirty="0">
                <a:latin typeface="Verlag Office"/>
                <a:cs typeface="Verlag Office"/>
              </a:rPr>
              <a:t>party content providers </a:t>
            </a:r>
            <a:r>
              <a:rPr sz="900" spc="-20" dirty="0">
                <a:latin typeface="Verlag Office"/>
                <a:cs typeface="Verlag Office"/>
              </a:rPr>
              <a:t>give </a:t>
            </a:r>
            <a:r>
              <a:rPr sz="900" dirty="0">
                <a:latin typeface="Verlag Office"/>
                <a:cs typeface="Verlag Office"/>
              </a:rPr>
              <a:t>no</a:t>
            </a:r>
            <a:r>
              <a:rPr sz="900" spc="-15" dirty="0">
                <a:latin typeface="Verlag Office"/>
                <a:cs typeface="Verlag Office"/>
              </a:rPr>
              <a:t> </a:t>
            </a:r>
            <a:r>
              <a:rPr sz="900" dirty="0">
                <a:latin typeface="Verlag Office"/>
                <a:cs typeface="Verlag Office"/>
              </a:rPr>
              <a:t>express</a:t>
            </a:r>
            <a:r>
              <a:rPr sz="900" spc="-5" dirty="0">
                <a:latin typeface="Verlag Office"/>
                <a:cs typeface="Verlag Office"/>
              </a:rPr>
              <a:t> </a:t>
            </a:r>
            <a:r>
              <a:rPr sz="900" dirty="0">
                <a:latin typeface="Verlag Office"/>
                <a:cs typeface="Verlag Office"/>
              </a:rPr>
              <a:t>or</a:t>
            </a:r>
            <a:r>
              <a:rPr sz="900" spc="-5" dirty="0">
                <a:latin typeface="Verlag Office"/>
                <a:cs typeface="Verlag Office"/>
              </a:rPr>
              <a:t> </a:t>
            </a:r>
            <a:r>
              <a:rPr sz="900" dirty="0">
                <a:latin typeface="Verlag Office"/>
                <a:cs typeface="Verlag Office"/>
              </a:rPr>
              <a:t>implied</a:t>
            </a:r>
            <a:r>
              <a:rPr sz="900" spc="-5" dirty="0">
                <a:latin typeface="Verlag Office"/>
                <a:cs typeface="Verlag Office"/>
              </a:rPr>
              <a:t> </a:t>
            </a:r>
            <a:r>
              <a:rPr sz="900" dirty="0">
                <a:latin typeface="Verlag Office"/>
                <a:cs typeface="Verlag Office"/>
              </a:rPr>
              <a:t>warranties, including,</a:t>
            </a:r>
            <a:r>
              <a:rPr sz="900" spc="-5" dirty="0">
                <a:latin typeface="Verlag Office"/>
                <a:cs typeface="Verlag Office"/>
              </a:rPr>
              <a:t> </a:t>
            </a:r>
            <a:r>
              <a:rPr sz="900" dirty="0">
                <a:latin typeface="Verlag Office"/>
                <a:cs typeface="Verlag Office"/>
              </a:rPr>
              <a:t>but</a:t>
            </a:r>
            <a:r>
              <a:rPr sz="900" spc="-5" dirty="0">
                <a:latin typeface="Verlag Office"/>
                <a:cs typeface="Verlag Office"/>
              </a:rPr>
              <a:t> </a:t>
            </a:r>
            <a:r>
              <a:rPr sz="900" dirty="0">
                <a:latin typeface="Verlag Office"/>
                <a:cs typeface="Verlag Office"/>
              </a:rPr>
              <a:t>not</a:t>
            </a:r>
            <a:r>
              <a:rPr sz="900" spc="-5" dirty="0">
                <a:latin typeface="Verlag Office"/>
                <a:cs typeface="Verlag Office"/>
              </a:rPr>
              <a:t> </a:t>
            </a:r>
            <a:r>
              <a:rPr sz="900" dirty="0">
                <a:latin typeface="Verlag Office"/>
                <a:cs typeface="Verlag Office"/>
              </a:rPr>
              <a:t>limited</a:t>
            </a:r>
            <a:r>
              <a:rPr sz="900" spc="-5" dirty="0">
                <a:latin typeface="Verlag Office"/>
                <a:cs typeface="Verlag Office"/>
              </a:rPr>
              <a:t> </a:t>
            </a:r>
            <a:r>
              <a:rPr sz="900" dirty="0">
                <a:latin typeface="Verlag Office"/>
                <a:cs typeface="Verlag Office"/>
              </a:rPr>
              <a:t>to, </a:t>
            </a:r>
            <a:r>
              <a:rPr sz="900" spc="-25" dirty="0">
                <a:latin typeface="Verlag Office"/>
                <a:cs typeface="Verlag Office"/>
              </a:rPr>
              <a:t>any </a:t>
            </a:r>
            <a:r>
              <a:rPr sz="900" dirty="0">
                <a:latin typeface="Verlag Office"/>
                <a:cs typeface="Verlag Office"/>
              </a:rPr>
              <a:t>warranties</a:t>
            </a:r>
            <a:r>
              <a:rPr sz="900" spc="-10" dirty="0">
                <a:latin typeface="Verlag Office"/>
                <a:cs typeface="Verlag Office"/>
              </a:rPr>
              <a:t> </a:t>
            </a:r>
            <a:r>
              <a:rPr sz="900" dirty="0">
                <a:latin typeface="Verlag Office"/>
                <a:cs typeface="Verlag Office"/>
              </a:rPr>
              <a:t>of</a:t>
            </a:r>
            <a:r>
              <a:rPr sz="900" spc="-5" dirty="0">
                <a:latin typeface="Verlag Office"/>
                <a:cs typeface="Verlag Office"/>
              </a:rPr>
              <a:t> </a:t>
            </a:r>
            <a:r>
              <a:rPr sz="900" dirty="0">
                <a:latin typeface="Verlag Office"/>
                <a:cs typeface="Verlag Office"/>
              </a:rPr>
              <a:t>merchantability</a:t>
            </a:r>
            <a:r>
              <a:rPr sz="900" spc="-10" dirty="0">
                <a:latin typeface="Verlag Office"/>
                <a:cs typeface="Verlag Office"/>
              </a:rPr>
              <a:t> </a:t>
            </a:r>
            <a:r>
              <a:rPr sz="900" dirty="0">
                <a:latin typeface="Verlag Office"/>
                <a:cs typeface="Verlag Office"/>
              </a:rPr>
              <a:t>or</a:t>
            </a:r>
            <a:r>
              <a:rPr sz="900" spc="-5" dirty="0">
                <a:latin typeface="Verlag Office"/>
                <a:cs typeface="Verlag Office"/>
              </a:rPr>
              <a:t> </a:t>
            </a:r>
            <a:r>
              <a:rPr sz="900" dirty="0">
                <a:latin typeface="Verlag Office"/>
                <a:cs typeface="Verlag Office"/>
              </a:rPr>
              <a:t>fitness</a:t>
            </a:r>
            <a:r>
              <a:rPr sz="900" spc="-5" dirty="0">
                <a:latin typeface="Verlag Office"/>
                <a:cs typeface="Verlag Office"/>
              </a:rPr>
              <a:t> </a:t>
            </a:r>
            <a:r>
              <a:rPr sz="900" dirty="0">
                <a:latin typeface="Verlag Office"/>
                <a:cs typeface="Verlag Office"/>
              </a:rPr>
              <a:t>for</a:t>
            </a:r>
            <a:r>
              <a:rPr sz="900" spc="-10" dirty="0">
                <a:latin typeface="Verlag Office"/>
                <a:cs typeface="Verlag Office"/>
              </a:rPr>
              <a:t> </a:t>
            </a:r>
            <a:r>
              <a:rPr sz="900" dirty="0">
                <a:latin typeface="Verlag Office"/>
                <a:cs typeface="Verlag Office"/>
              </a:rPr>
              <a:t>a</a:t>
            </a:r>
            <a:r>
              <a:rPr sz="900" spc="-5" dirty="0">
                <a:latin typeface="Verlag Office"/>
                <a:cs typeface="Verlag Office"/>
              </a:rPr>
              <a:t> </a:t>
            </a:r>
            <a:r>
              <a:rPr sz="900" dirty="0">
                <a:latin typeface="Verlag Office"/>
                <a:cs typeface="Verlag Office"/>
              </a:rPr>
              <a:t>particular</a:t>
            </a:r>
            <a:r>
              <a:rPr sz="900" spc="-5" dirty="0">
                <a:latin typeface="Verlag Office"/>
                <a:cs typeface="Verlag Office"/>
              </a:rPr>
              <a:t> </a:t>
            </a:r>
            <a:r>
              <a:rPr sz="900" dirty="0">
                <a:latin typeface="Verlag Office"/>
                <a:cs typeface="Verlag Office"/>
              </a:rPr>
              <a:t>purpose</a:t>
            </a:r>
            <a:r>
              <a:rPr sz="900" spc="-10" dirty="0">
                <a:latin typeface="Verlag Office"/>
                <a:cs typeface="Verlag Office"/>
              </a:rPr>
              <a:t> </a:t>
            </a:r>
            <a:r>
              <a:rPr sz="900" dirty="0">
                <a:latin typeface="Verlag Office"/>
                <a:cs typeface="Verlag Office"/>
              </a:rPr>
              <a:t>or</a:t>
            </a:r>
            <a:r>
              <a:rPr sz="900" spc="-5" dirty="0">
                <a:latin typeface="Verlag Office"/>
                <a:cs typeface="Verlag Office"/>
              </a:rPr>
              <a:t> </a:t>
            </a:r>
            <a:r>
              <a:rPr sz="900" spc="-20" dirty="0">
                <a:latin typeface="Verlag Office"/>
                <a:cs typeface="Verlag Office"/>
              </a:rPr>
              <a:t>use.</a:t>
            </a:r>
            <a:endParaRPr sz="900">
              <a:latin typeface="Verlag Office"/>
              <a:cs typeface="Verlag Office"/>
            </a:endParaRPr>
          </a:p>
          <a:p>
            <a:pPr marL="12700" marR="6985">
              <a:lnSpc>
                <a:spcPct val="101899"/>
              </a:lnSpc>
            </a:pPr>
            <a:r>
              <a:rPr sz="900" spc="-10" dirty="0">
                <a:latin typeface="Verlag Office"/>
                <a:cs typeface="Verlag Office"/>
              </a:rPr>
              <a:t>Third-</a:t>
            </a:r>
            <a:r>
              <a:rPr sz="900" dirty="0">
                <a:latin typeface="Verlag Office"/>
                <a:cs typeface="Verlag Office"/>
              </a:rPr>
              <a:t>party</a:t>
            </a:r>
            <a:r>
              <a:rPr sz="900" spc="-10" dirty="0">
                <a:latin typeface="Verlag Office"/>
                <a:cs typeface="Verlag Office"/>
              </a:rPr>
              <a:t> </a:t>
            </a:r>
            <a:r>
              <a:rPr sz="900" dirty="0">
                <a:latin typeface="Verlag Office"/>
                <a:cs typeface="Verlag Office"/>
              </a:rPr>
              <a:t>content providers shall not be liable for any direct,</a:t>
            </a:r>
            <a:r>
              <a:rPr sz="900" spc="5" dirty="0">
                <a:latin typeface="Verlag Office"/>
                <a:cs typeface="Verlag Office"/>
              </a:rPr>
              <a:t> </a:t>
            </a:r>
            <a:r>
              <a:rPr sz="900" spc="-10" dirty="0">
                <a:latin typeface="Verlag Office"/>
                <a:cs typeface="Verlag Office"/>
              </a:rPr>
              <a:t>indirect, </a:t>
            </a:r>
            <a:r>
              <a:rPr sz="900" dirty="0">
                <a:latin typeface="Verlag Office"/>
                <a:cs typeface="Verlag Office"/>
              </a:rPr>
              <a:t>incidental,</a:t>
            </a:r>
            <a:r>
              <a:rPr sz="900" spc="-15" dirty="0">
                <a:latin typeface="Verlag Office"/>
                <a:cs typeface="Verlag Office"/>
              </a:rPr>
              <a:t> </a:t>
            </a:r>
            <a:r>
              <a:rPr sz="900" dirty="0">
                <a:latin typeface="Verlag Office"/>
                <a:cs typeface="Verlag Office"/>
              </a:rPr>
              <a:t>exemplary,</a:t>
            </a:r>
            <a:r>
              <a:rPr sz="900" spc="-10" dirty="0">
                <a:latin typeface="Verlag Office"/>
                <a:cs typeface="Verlag Office"/>
              </a:rPr>
              <a:t> </a:t>
            </a:r>
            <a:r>
              <a:rPr sz="900" dirty="0">
                <a:latin typeface="Verlag Office"/>
                <a:cs typeface="Verlag Office"/>
              </a:rPr>
              <a:t>compensatory,</a:t>
            </a:r>
            <a:r>
              <a:rPr sz="900" spc="-10" dirty="0">
                <a:latin typeface="Verlag Office"/>
                <a:cs typeface="Verlag Office"/>
              </a:rPr>
              <a:t> </a:t>
            </a:r>
            <a:r>
              <a:rPr sz="900" dirty="0">
                <a:latin typeface="Verlag Office"/>
                <a:cs typeface="Verlag Office"/>
              </a:rPr>
              <a:t>punitive,</a:t>
            </a:r>
            <a:r>
              <a:rPr sz="900" spc="-15" dirty="0">
                <a:latin typeface="Verlag Office"/>
                <a:cs typeface="Verlag Office"/>
              </a:rPr>
              <a:t> </a:t>
            </a:r>
            <a:r>
              <a:rPr sz="900" dirty="0">
                <a:latin typeface="Verlag Office"/>
                <a:cs typeface="Verlag Office"/>
              </a:rPr>
              <a:t>special</a:t>
            </a:r>
            <a:r>
              <a:rPr sz="900" spc="-10" dirty="0">
                <a:latin typeface="Verlag Office"/>
                <a:cs typeface="Verlag Office"/>
              </a:rPr>
              <a:t> </a:t>
            </a:r>
            <a:r>
              <a:rPr sz="900" dirty="0">
                <a:latin typeface="Verlag Office"/>
                <a:cs typeface="Verlag Office"/>
              </a:rPr>
              <a:t>or</a:t>
            </a:r>
            <a:r>
              <a:rPr sz="900" spc="-10" dirty="0">
                <a:latin typeface="Verlag Office"/>
                <a:cs typeface="Verlag Office"/>
              </a:rPr>
              <a:t> consequential </a:t>
            </a:r>
            <a:r>
              <a:rPr sz="900" dirty="0">
                <a:latin typeface="Verlag Office"/>
                <a:cs typeface="Verlag Office"/>
              </a:rPr>
              <a:t>damages,</a:t>
            </a:r>
            <a:r>
              <a:rPr sz="900" spc="-15" dirty="0">
                <a:latin typeface="Verlag Office"/>
                <a:cs typeface="Verlag Office"/>
              </a:rPr>
              <a:t> </a:t>
            </a:r>
            <a:r>
              <a:rPr sz="900" dirty="0">
                <a:latin typeface="Verlag Office"/>
                <a:cs typeface="Verlag Office"/>
              </a:rPr>
              <a:t>costs,</a:t>
            </a:r>
            <a:r>
              <a:rPr sz="900" spc="-5" dirty="0">
                <a:latin typeface="Verlag Office"/>
                <a:cs typeface="Verlag Office"/>
              </a:rPr>
              <a:t> </a:t>
            </a:r>
            <a:r>
              <a:rPr sz="900" dirty="0">
                <a:latin typeface="Verlag Office"/>
                <a:cs typeface="Verlag Office"/>
              </a:rPr>
              <a:t>expenses,</a:t>
            </a:r>
            <a:r>
              <a:rPr sz="900" spc="-5" dirty="0">
                <a:latin typeface="Verlag Office"/>
                <a:cs typeface="Verlag Office"/>
              </a:rPr>
              <a:t> </a:t>
            </a:r>
            <a:r>
              <a:rPr sz="900" dirty="0">
                <a:latin typeface="Verlag Office"/>
                <a:cs typeface="Verlag Office"/>
              </a:rPr>
              <a:t>legal fees,</a:t>
            </a:r>
            <a:r>
              <a:rPr sz="900" spc="-5" dirty="0">
                <a:latin typeface="Verlag Office"/>
                <a:cs typeface="Verlag Office"/>
              </a:rPr>
              <a:t> </a:t>
            </a:r>
            <a:r>
              <a:rPr sz="900" dirty="0">
                <a:latin typeface="Verlag Office"/>
                <a:cs typeface="Verlag Office"/>
              </a:rPr>
              <a:t>or</a:t>
            </a:r>
            <a:r>
              <a:rPr sz="900" spc="-5" dirty="0">
                <a:latin typeface="Verlag Office"/>
                <a:cs typeface="Verlag Office"/>
              </a:rPr>
              <a:t> </a:t>
            </a:r>
            <a:r>
              <a:rPr sz="900" dirty="0">
                <a:latin typeface="Verlag Office"/>
                <a:cs typeface="Verlag Office"/>
              </a:rPr>
              <a:t>losses (including</a:t>
            </a:r>
            <a:r>
              <a:rPr sz="900" spc="-5" dirty="0">
                <a:latin typeface="Verlag Office"/>
                <a:cs typeface="Verlag Office"/>
              </a:rPr>
              <a:t> </a:t>
            </a:r>
            <a:r>
              <a:rPr sz="900" dirty="0">
                <a:latin typeface="Verlag Office"/>
                <a:cs typeface="Verlag Office"/>
              </a:rPr>
              <a:t>lost</a:t>
            </a:r>
            <a:r>
              <a:rPr sz="900" spc="-5" dirty="0">
                <a:latin typeface="Verlag Office"/>
                <a:cs typeface="Verlag Office"/>
              </a:rPr>
              <a:t> </a:t>
            </a:r>
            <a:r>
              <a:rPr sz="900" dirty="0">
                <a:latin typeface="Verlag Office"/>
                <a:cs typeface="Verlag Office"/>
              </a:rPr>
              <a:t>income </a:t>
            </a:r>
            <a:r>
              <a:rPr sz="900" spc="-25" dirty="0">
                <a:latin typeface="Verlag Office"/>
                <a:cs typeface="Verlag Office"/>
              </a:rPr>
              <a:t>or </a:t>
            </a:r>
            <a:r>
              <a:rPr sz="900" dirty="0">
                <a:latin typeface="Verlag Office"/>
                <a:cs typeface="Verlag Office"/>
              </a:rPr>
              <a:t>profits</a:t>
            </a:r>
            <a:r>
              <a:rPr sz="900" spc="-5" dirty="0">
                <a:latin typeface="Verlag Office"/>
                <a:cs typeface="Verlag Office"/>
              </a:rPr>
              <a:t> </a:t>
            </a:r>
            <a:r>
              <a:rPr sz="900" dirty="0">
                <a:latin typeface="Verlag Office"/>
                <a:cs typeface="Verlag Office"/>
              </a:rPr>
              <a:t>and</a:t>
            </a:r>
            <a:r>
              <a:rPr sz="900" spc="-5" dirty="0">
                <a:latin typeface="Verlag Office"/>
                <a:cs typeface="Verlag Office"/>
              </a:rPr>
              <a:t> </a:t>
            </a:r>
            <a:r>
              <a:rPr sz="900" dirty="0">
                <a:latin typeface="Verlag Office"/>
                <a:cs typeface="Verlag Office"/>
              </a:rPr>
              <a:t>opportunity</a:t>
            </a:r>
            <a:r>
              <a:rPr sz="900" spc="-5" dirty="0">
                <a:latin typeface="Verlag Office"/>
                <a:cs typeface="Verlag Office"/>
              </a:rPr>
              <a:t> </a:t>
            </a:r>
            <a:r>
              <a:rPr sz="900" dirty="0">
                <a:latin typeface="Verlag Office"/>
                <a:cs typeface="Verlag Office"/>
              </a:rPr>
              <a:t>costs)</a:t>
            </a:r>
            <a:r>
              <a:rPr sz="900" spc="-5" dirty="0">
                <a:latin typeface="Verlag Office"/>
                <a:cs typeface="Verlag Office"/>
              </a:rPr>
              <a:t> </a:t>
            </a:r>
            <a:r>
              <a:rPr sz="900" dirty="0">
                <a:latin typeface="Verlag Office"/>
                <a:cs typeface="Verlag Office"/>
              </a:rPr>
              <a:t>in</a:t>
            </a:r>
            <a:r>
              <a:rPr sz="900" spc="-5" dirty="0">
                <a:latin typeface="Verlag Office"/>
                <a:cs typeface="Verlag Office"/>
              </a:rPr>
              <a:t> </a:t>
            </a:r>
            <a:r>
              <a:rPr sz="900" dirty="0">
                <a:latin typeface="Verlag Office"/>
                <a:cs typeface="Verlag Office"/>
              </a:rPr>
              <a:t>connection</a:t>
            </a:r>
            <a:r>
              <a:rPr sz="900" spc="-5" dirty="0">
                <a:latin typeface="Verlag Office"/>
                <a:cs typeface="Verlag Office"/>
              </a:rPr>
              <a:t> </a:t>
            </a:r>
            <a:r>
              <a:rPr sz="900" dirty="0">
                <a:latin typeface="Verlag Office"/>
                <a:cs typeface="Verlag Office"/>
              </a:rPr>
              <a:t>with</a:t>
            </a:r>
            <a:r>
              <a:rPr sz="900" spc="-5" dirty="0">
                <a:latin typeface="Verlag Office"/>
                <a:cs typeface="Verlag Office"/>
              </a:rPr>
              <a:t> </a:t>
            </a:r>
            <a:r>
              <a:rPr sz="900" dirty="0">
                <a:latin typeface="Verlag Office"/>
                <a:cs typeface="Verlag Office"/>
              </a:rPr>
              <a:t>any</a:t>
            </a:r>
            <a:r>
              <a:rPr sz="900" spc="-5" dirty="0">
                <a:latin typeface="Verlag Office"/>
                <a:cs typeface="Verlag Office"/>
              </a:rPr>
              <a:t> </a:t>
            </a:r>
            <a:r>
              <a:rPr sz="900" dirty="0">
                <a:latin typeface="Verlag Office"/>
                <a:cs typeface="Verlag Office"/>
              </a:rPr>
              <a:t>use</a:t>
            </a:r>
            <a:r>
              <a:rPr sz="900" spc="-5" dirty="0">
                <a:latin typeface="Verlag Office"/>
                <a:cs typeface="Verlag Office"/>
              </a:rPr>
              <a:t> </a:t>
            </a:r>
            <a:r>
              <a:rPr sz="900" dirty="0">
                <a:latin typeface="Verlag Office"/>
                <a:cs typeface="Verlag Office"/>
              </a:rPr>
              <a:t>of their</a:t>
            </a:r>
            <a:r>
              <a:rPr sz="900" spc="-5" dirty="0">
                <a:latin typeface="Verlag Office"/>
                <a:cs typeface="Verlag Office"/>
              </a:rPr>
              <a:t> </a:t>
            </a:r>
            <a:r>
              <a:rPr sz="900" spc="-10" dirty="0">
                <a:latin typeface="Verlag Office"/>
                <a:cs typeface="Verlag Office"/>
              </a:rPr>
              <a:t>content, </a:t>
            </a:r>
            <a:r>
              <a:rPr sz="900" dirty="0">
                <a:latin typeface="Verlag Office"/>
                <a:cs typeface="Verlag Office"/>
              </a:rPr>
              <a:t>including</a:t>
            </a:r>
            <a:r>
              <a:rPr sz="900" spc="-5" dirty="0">
                <a:latin typeface="Verlag Office"/>
                <a:cs typeface="Verlag Office"/>
              </a:rPr>
              <a:t> </a:t>
            </a:r>
            <a:r>
              <a:rPr sz="900" dirty="0">
                <a:latin typeface="Verlag Office"/>
                <a:cs typeface="Verlag Office"/>
              </a:rPr>
              <a:t>ratings or research. </a:t>
            </a:r>
            <a:r>
              <a:rPr sz="900" spc="-10" dirty="0">
                <a:latin typeface="Verlag Office"/>
                <a:cs typeface="Verlag Office"/>
              </a:rPr>
              <a:t>Third-</a:t>
            </a:r>
            <a:r>
              <a:rPr sz="900" dirty="0">
                <a:latin typeface="Verlag Office"/>
                <a:cs typeface="Verlag Office"/>
              </a:rPr>
              <a:t>party content providers do </a:t>
            </a:r>
            <a:r>
              <a:rPr sz="900" spc="-25" dirty="0">
                <a:latin typeface="Verlag Office"/>
                <a:cs typeface="Verlag Office"/>
              </a:rPr>
              <a:t>not </a:t>
            </a:r>
            <a:r>
              <a:rPr sz="900" dirty="0">
                <a:latin typeface="Verlag Office"/>
                <a:cs typeface="Verlag Office"/>
              </a:rPr>
              <a:t>approve,</a:t>
            </a:r>
            <a:r>
              <a:rPr sz="900" spc="-10" dirty="0">
                <a:latin typeface="Verlag Office"/>
                <a:cs typeface="Verlag Office"/>
              </a:rPr>
              <a:t> </a:t>
            </a:r>
            <a:r>
              <a:rPr sz="900" dirty="0">
                <a:latin typeface="Verlag Office"/>
                <a:cs typeface="Verlag Office"/>
              </a:rPr>
              <a:t>endorse,</a:t>
            </a:r>
            <a:r>
              <a:rPr sz="900" spc="-5" dirty="0">
                <a:latin typeface="Verlag Office"/>
                <a:cs typeface="Verlag Office"/>
              </a:rPr>
              <a:t> </a:t>
            </a:r>
            <a:r>
              <a:rPr sz="900" dirty="0">
                <a:latin typeface="Verlag Office"/>
                <a:cs typeface="Verlag Office"/>
              </a:rPr>
              <a:t>review,</a:t>
            </a:r>
            <a:r>
              <a:rPr sz="900" spc="-5" dirty="0">
                <a:latin typeface="Verlag Office"/>
                <a:cs typeface="Verlag Office"/>
              </a:rPr>
              <a:t> </a:t>
            </a:r>
            <a:r>
              <a:rPr sz="900" dirty="0">
                <a:latin typeface="Verlag Office"/>
                <a:cs typeface="Verlag Office"/>
              </a:rPr>
              <a:t>or</a:t>
            </a:r>
            <a:r>
              <a:rPr sz="900" spc="-5" dirty="0">
                <a:latin typeface="Verlag Office"/>
                <a:cs typeface="Verlag Office"/>
              </a:rPr>
              <a:t> </a:t>
            </a:r>
            <a:r>
              <a:rPr sz="900" dirty="0">
                <a:latin typeface="Verlag Office"/>
                <a:cs typeface="Verlag Office"/>
              </a:rPr>
              <a:t>recommend</a:t>
            </a:r>
            <a:r>
              <a:rPr sz="900" spc="-10" dirty="0">
                <a:latin typeface="Verlag Office"/>
                <a:cs typeface="Verlag Office"/>
              </a:rPr>
              <a:t> </a:t>
            </a:r>
            <a:r>
              <a:rPr sz="900" dirty="0">
                <a:latin typeface="Verlag Office"/>
                <a:cs typeface="Verlag Office"/>
              </a:rPr>
              <a:t>any</a:t>
            </a:r>
            <a:r>
              <a:rPr sz="900" spc="-5" dirty="0">
                <a:latin typeface="Verlag Office"/>
                <a:cs typeface="Verlag Office"/>
              </a:rPr>
              <a:t> </a:t>
            </a:r>
            <a:r>
              <a:rPr sz="900" dirty="0">
                <a:latin typeface="Verlag Office"/>
                <a:cs typeface="Verlag Office"/>
              </a:rPr>
              <a:t>services</a:t>
            </a:r>
            <a:r>
              <a:rPr sz="900" spc="-5" dirty="0">
                <a:latin typeface="Verlag Office"/>
                <a:cs typeface="Verlag Office"/>
              </a:rPr>
              <a:t> </a:t>
            </a:r>
            <a:r>
              <a:rPr sz="900" dirty="0">
                <a:latin typeface="Verlag Office"/>
                <a:cs typeface="Verlag Office"/>
              </a:rPr>
              <a:t>and/or</a:t>
            </a:r>
            <a:r>
              <a:rPr sz="900" spc="-5" dirty="0">
                <a:latin typeface="Verlag Office"/>
                <a:cs typeface="Verlag Office"/>
              </a:rPr>
              <a:t> </a:t>
            </a:r>
            <a:r>
              <a:rPr sz="900" spc="-10" dirty="0">
                <a:latin typeface="Verlag Office"/>
                <a:cs typeface="Verlag Office"/>
              </a:rPr>
              <a:t>products </a:t>
            </a:r>
            <a:r>
              <a:rPr sz="900" dirty="0">
                <a:latin typeface="Verlag Office"/>
                <a:cs typeface="Verlag Office"/>
              </a:rPr>
              <a:t>mentioned</a:t>
            </a:r>
            <a:r>
              <a:rPr sz="900" spc="-20" dirty="0">
                <a:latin typeface="Verlag Office"/>
                <a:cs typeface="Verlag Office"/>
              </a:rPr>
              <a:t> </a:t>
            </a:r>
            <a:r>
              <a:rPr sz="900" dirty="0">
                <a:latin typeface="Verlag Office"/>
                <a:cs typeface="Verlag Office"/>
              </a:rPr>
              <a:t>in</a:t>
            </a:r>
            <a:r>
              <a:rPr sz="900" spc="-10" dirty="0">
                <a:latin typeface="Verlag Office"/>
                <a:cs typeface="Verlag Office"/>
              </a:rPr>
              <a:t> </a:t>
            </a:r>
            <a:r>
              <a:rPr sz="900" dirty="0">
                <a:latin typeface="Verlag Office"/>
                <a:cs typeface="Verlag Office"/>
              </a:rPr>
              <a:t>this</a:t>
            </a:r>
            <a:r>
              <a:rPr sz="900" spc="-10" dirty="0">
                <a:latin typeface="Verlag Office"/>
                <a:cs typeface="Verlag Office"/>
              </a:rPr>
              <a:t> </a:t>
            </a:r>
            <a:r>
              <a:rPr sz="900" dirty="0">
                <a:latin typeface="Verlag Office"/>
                <a:cs typeface="Verlag Office"/>
              </a:rPr>
              <a:t>document.</a:t>
            </a:r>
            <a:r>
              <a:rPr sz="900" spc="-10" dirty="0">
                <a:latin typeface="Verlag Office"/>
                <a:cs typeface="Verlag Office"/>
              </a:rPr>
              <a:t> </a:t>
            </a:r>
            <a:r>
              <a:rPr sz="900" dirty="0">
                <a:latin typeface="Verlag Office"/>
                <a:cs typeface="Verlag Office"/>
              </a:rPr>
              <a:t>In</a:t>
            </a:r>
            <a:r>
              <a:rPr sz="900" spc="-10" dirty="0">
                <a:latin typeface="Verlag Office"/>
                <a:cs typeface="Verlag Office"/>
              </a:rPr>
              <a:t> </a:t>
            </a:r>
            <a:r>
              <a:rPr sz="900" dirty="0">
                <a:latin typeface="Verlag Office"/>
                <a:cs typeface="Verlag Office"/>
              </a:rPr>
              <a:t>particular,</a:t>
            </a:r>
            <a:r>
              <a:rPr sz="900" spc="-10" dirty="0">
                <a:latin typeface="Verlag Office"/>
                <a:cs typeface="Verlag Office"/>
              </a:rPr>
              <a:t> </a:t>
            </a:r>
            <a:r>
              <a:rPr sz="900" dirty="0">
                <a:latin typeface="Verlag Office"/>
                <a:cs typeface="Verlag Office"/>
              </a:rPr>
              <a:t>credit</a:t>
            </a:r>
            <a:r>
              <a:rPr sz="900" spc="-10" dirty="0">
                <a:latin typeface="Verlag Office"/>
                <a:cs typeface="Verlag Office"/>
              </a:rPr>
              <a:t> </a:t>
            </a:r>
            <a:r>
              <a:rPr sz="900" dirty="0">
                <a:latin typeface="Verlag Office"/>
                <a:cs typeface="Verlag Office"/>
              </a:rPr>
              <a:t>and/or</a:t>
            </a:r>
            <a:r>
              <a:rPr sz="900" spc="-10" dirty="0">
                <a:latin typeface="Verlag Office"/>
                <a:cs typeface="Verlag Office"/>
              </a:rPr>
              <a:t> </a:t>
            </a:r>
            <a:r>
              <a:rPr sz="900" dirty="0">
                <a:latin typeface="Verlag Office"/>
                <a:cs typeface="Verlag Office"/>
              </a:rPr>
              <a:t>research</a:t>
            </a:r>
            <a:r>
              <a:rPr sz="900" spc="-5" dirty="0">
                <a:latin typeface="Verlag Office"/>
                <a:cs typeface="Verlag Office"/>
              </a:rPr>
              <a:t> </a:t>
            </a:r>
            <a:r>
              <a:rPr sz="900" spc="-10" dirty="0">
                <a:latin typeface="Verlag Office"/>
                <a:cs typeface="Verlag Office"/>
              </a:rPr>
              <a:t>ratings</a:t>
            </a:r>
            <a:endParaRPr sz="900">
              <a:latin typeface="Verlag Office"/>
              <a:cs typeface="Verlag Offic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IMPORTANT</a:t>
            </a:r>
            <a:r>
              <a:rPr spc="-75" dirty="0"/>
              <a:t> </a:t>
            </a:r>
            <a:r>
              <a:rPr dirty="0"/>
              <a:t>LEGAL</a:t>
            </a:r>
            <a:r>
              <a:rPr spc="-70" dirty="0"/>
              <a:t> </a:t>
            </a:r>
            <a:r>
              <a:rPr spc="-10" dirty="0"/>
              <a:t>INFORMATION</a:t>
            </a:r>
          </a:p>
        </p:txBody>
      </p:sp>
      <p:sp>
        <p:nvSpPr>
          <p:cNvPr id="3" name="object 3"/>
          <p:cNvSpPr txBox="1">
            <a:spLocks noGrp="1"/>
          </p:cNvSpPr>
          <p:nvPr>
            <p:ph type="body" idx="1"/>
          </p:nvPr>
        </p:nvSpPr>
        <p:spPr>
          <a:prstGeom prst="rect">
            <a:avLst/>
          </a:prstGeom>
        </p:spPr>
        <p:txBody>
          <a:bodyPr vert="horz" wrap="square" lIns="0" tIns="10160" rIns="0" bIns="0" rtlCol="0">
            <a:spAutoFit/>
          </a:bodyPr>
          <a:lstStyle/>
          <a:p>
            <a:pPr marL="12700" marR="172720">
              <a:lnSpc>
                <a:spcPct val="101899"/>
              </a:lnSpc>
              <a:spcBef>
                <a:spcPts val="80"/>
              </a:spcBef>
            </a:pPr>
            <a:r>
              <a:rPr dirty="0"/>
              <a:t>are</a:t>
            </a:r>
            <a:r>
              <a:rPr spc="-20" dirty="0"/>
              <a:t> </a:t>
            </a:r>
            <a:r>
              <a:rPr dirty="0"/>
              <a:t>statements</a:t>
            </a:r>
            <a:r>
              <a:rPr spc="-5" dirty="0"/>
              <a:t> </a:t>
            </a:r>
            <a:r>
              <a:rPr dirty="0"/>
              <a:t>of</a:t>
            </a:r>
            <a:r>
              <a:rPr spc="-5" dirty="0"/>
              <a:t> </a:t>
            </a:r>
            <a:r>
              <a:rPr dirty="0"/>
              <a:t>opinions</a:t>
            </a:r>
            <a:r>
              <a:rPr spc="-10" dirty="0"/>
              <a:t> </a:t>
            </a:r>
            <a:r>
              <a:rPr dirty="0"/>
              <a:t>and</a:t>
            </a:r>
            <a:r>
              <a:rPr spc="-5" dirty="0"/>
              <a:t> </a:t>
            </a:r>
            <a:r>
              <a:rPr dirty="0"/>
              <a:t>are</a:t>
            </a:r>
            <a:r>
              <a:rPr spc="-5" dirty="0"/>
              <a:t> </a:t>
            </a:r>
            <a:r>
              <a:rPr dirty="0"/>
              <a:t>not</a:t>
            </a:r>
            <a:r>
              <a:rPr spc="-10" dirty="0"/>
              <a:t> </a:t>
            </a:r>
            <a:r>
              <a:rPr dirty="0"/>
              <a:t>statements</a:t>
            </a:r>
            <a:r>
              <a:rPr spc="-5" dirty="0"/>
              <a:t> </a:t>
            </a:r>
            <a:r>
              <a:rPr dirty="0"/>
              <a:t>of</a:t>
            </a:r>
            <a:r>
              <a:rPr spc="-5" dirty="0"/>
              <a:t> </a:t>
            </a:r>
            <a:r>
              <a:rPr dirty="0"/>
              <a:t>fact</a:t>
            </a:r>
            <a:r>
              <a:rPr spc="-5" dirty="0"/>
              <a:t> </a:t>
            </a:r>
            <a:r>
              <a:rPr spc="-25" dirty="0"/>
              <a:t>or </a:t>
            </a:r>
            <a:r>
              <a:rPr dirty="0"/>
              <a:t>recommendations</a:t>
            </a:r>
            <a:r>
              <a:rPr spc="-5" dirty="0"/>
              <a:t> </a:t>
            </a:r>
            <a:r>
              <a:rPr dirty="0"/>
              <a:t>to purchase, hold, or</a:t>
            </a:r>
            <a:r>
              <a:rPr spc="-5" dirty="0"/>
              <a:t> </a:t>
            </a:r>
            <a:r>
              <a:rPr dirty="0"/>
              <a:t>sell securities. They do </a:t>
            </a:r>
            <a:r>
              <a:rPr spc="-25" dirty="0"/>
              <a:t>not </a:t>
            </a:r>
            <a:r>
              <a:rPr dirty="0"/>
              <a:t>address</a:t>
            </a:r>
            <a:r>
              <a:rPr spc="-5" dirty="0"/>
              <a:t> </a:t>
            </a:r>
            <a:r>
              <a:rPr dirty="0"/>
              <a:t>the</a:t>
            </a:r>
            <a:r>
              <a:rPr spc="-5" dirty="0"/>
              <a:t> </a:t>
            </a:r>
            <a:r>
              <a:rPr dirty="0"/>
              <a:t>market value</a:t>
            </a:r>
            <a:r>
              <a:rPr spc="-5" dirty="0"/>
              <a:t> </a:t>
            </a:r>
            <a:r>
              <a:rPr dirty="0"/>
              <a:t>of securities</a:t>
            </a:r>
            <a:r>
              <a:rPr spc="-5" dirty="0"/>
              <a:t> </a:t>
            </a:r>
            <a:r>
              <a:rPr dirty="0"/>
              <a:t>or the</a:t>
            </a:r>
            <a:r>
              <a:rPr spc="-5" dirty="0"/>
              <a:t> </a:t>
            </a:r>
            <a:r>
              <a:rPr dirty="0"/>
              <a:t>suitability of</a:t>
            </a:r>
            <a:r>
              <a:rPr spc="-5" dirty="0"/>
              <a:t> </a:t>
            </a:r>
            <a:r>
              <a:rPr dirty="0"/>
              <a:t>securities </a:t>
            </a:r>
            <a:r>
              <a:rPr spc="-25" dirty="0"/>
              <a:t>for </a:t>
            </a:r>
            <a:r>
              <a:rPr dirty="0"/>
              <a:t>investment</a:t>
            </a:r>
            <a:r>
              <a:rPr spc="-15" dirty="0"/>
              <a:t> </a:t>
            </a:r>
            <a:r>
              <a:rPr dirty="0"/>
              <a:t>purposes</a:t>
            </a:r>
            <a:r>
              <a:rPr spc="-5" dirty="0"/>
              <a:t> </a:t>
            </a:r>
            <a:r>
              <a:rPr dirty="0"/>
              <a:t>and</a:t>
            </a:r>
            <a:r>
              <a:rPr spc="-5" dirty="0"/>
              <a:t> </a:t>
            </a:r>
            <a:r>
              <a:rPr dirty="0"/>
              <a:t>should</a:t>
            </a:r>
            <a:r>
              <a:rPr spc="-5" dirty="0"/>
              <a:t> </a:t>
            </a:r>
            <a:r>
              <a:rPr dirty="0"/>
              <a:t>not</a:t>
            </a:r>
            <a:r>
              <a:rPr spc="-5" dirty="0"/>
              <a:t> </a:t>
            </a:r>
            <a:r>
              <a:rPr dirty="0"/>
              <a:t>be</a:t>
            </a:r>
            <a:r>
              <a:rPr spc="-5" dirty="0"/>
              <a:t> </a:t>
            </a:r>
            <a:r>
              <a:rPr dirty="0"/>
              <a:t>relied</a:t>
            </a:r>
            <a:r>
              <a:rPr spc="-5" dirty="0"/>
              <a:t> </a:t>
            </a:r>
            <a:r>
              <a:rPr dirty="0"/>
              <a:t>on</a:t>
            </a:r>
            <a:r>
              <a:rPr spc="-5" dirty="0"/>
              <a:t> </a:t>
            </a:r>
            <a:r>
              <a:rPr dirty="0"/>
              <a:t>as</a:t>
            </a:r>
            <a:r>
              <a:rPr spc="-5" dirty="0"/>
              <a:t> </a:t>
            </a:r>
            <a:r>
              <a:rPr dirty="0"/>
              <a:t>investment</a:t>
            </a:r>
            <a:r>
              <a:rPr spc="-5" dirty="0"/>
              <a:t> </a:t>
            </a:r>
            <a:r>
              <a:rPr spc="-10" dirty="0"/>
              <a:t>advice.</a:t>
            </a:r>
          </a:p>
          <a:p>
            <a:pPr>
              <a:lnSpc>
                <a:spcPct val="100000"/>
              </a:lnSpc>
              <a:spcBef>
                <a:spcPts val="15"/>
              </a:spcBef>
            </a:pPr>
            <a:endParaRPr spc="-10" dirty="0"/>
          </a:p>
          <a:p>
            <a:pPr marL="12700">
              <a:lnSpc>
                <a:spcPct val="100000"/>
              </a:lnSpc>
            </a:pPr>
            <a:r>
              <a:rPr b="1" spc="-10" dirty="0">
                <a:solidFill>
                  <a:srgbClr val="20419A"/>
                </a:solidFill>
                <a:latin typeface="Verlag Office"/>
                <a:cs typeface="Verlag Office"/>
              </a:rPr>
              <a:t>IMPORTANT</a:t>
            </a:r>
            <a:r>
              <a:rPr b="1" spc="10" dirty="0">
                <a:solidFill>
                  <a:srgbClr val="20419A"/>
                </a:solidFill>
                <a:latin typeface="Verlag Office"/>
                <a:cs typeface="Verlag Office"/>
              </a:rPr>
              <a:t> </a:t>
            </a:r>
            <a:r>
              <a:rPr b="1" dirty="0">
                <a:solidFill>
                  <a:srgbClr val="20419A"/>
                </a:solidFill>
                <a:latin typeface="Verlag Office"/>
                <a:cs typeface="Verlag Office"/>
              </a:rPr>
              <a:t>DISTRIBUTION</a:t>
            </a:r>
            <a:r>
              <a:rPr b="1" spc="10" dirty="0">
                <a:solidFill>
                  <a:srgbClr val="20419A"/>
                </a:solidFill>
                <a:latin typeface="Verlag Office"/>
                <a:cs typeface="Verlag Office"/>
              </a:rPr>
              <a:t> </a:t>
            </a:r>
            <a:r>
              <a:rPr b="1" spc="-10" dirty="0">
                <a:solidFill>
                  <a:srgbClr val="20419A"/>
                </a:solidFill>
                <a:latin typeface="Verlag Office"/>
                <a:cs typeface="Verlag Office"/>
              </a:rPr>
              <a:t>INFORMATION</a:t>
            </a:r>
          </a:p>
          <a:p>
            <a:pPr marL="12700" marR="108585">
              <a:lnSpc>
                <a:spcPct val="101899"/>
              </a:lnSpc>
            </a:pPr>
            <a:r>
              <a:rPr dirty="0"/>
              <a:t>This</a:t>
            </a:r>
            <a:r>
              <a:rPr spc="-15" dirty="0"/>
              <a:t> </a:t>
            </a:r>
            <a:r>
              <a:rPr dirty="0"/>
              <a:t>document</a:t>
            </a:r>
            <a:r>
              <a:rPr spc="-5" dirty="0"/>
              <a:t> </a:t>
            </a:r>
            <a:r>
              <a:rPr dirty="0"/>
              <a:t>and</a:t>
            </a:r>
            <a:r>
              <a:rPr spc="-5" dirty="0"/>
              <a:t> </a:t>
            </a:r>
            <a:r>
              <a:rPr dirty="0"/>
              <a:t>any</a:t>
            </a:r>
            <a:r>
              <a:rPr spc="-5" dirty="0"/>
              <a:t> </a:t>
            </a:r>
            <a:r>
              <a:rPr dirty="0"/>
              <a:t>market</a:t>
            </a:r>
            <a:r>
              <a:rPr spc="-5" dirty="0"/>
              <a:t> </a:t>
            </a:r>
            <a:r>
              <a:rPr dirty="0"/>
              <a:t>data</a:t>
            </a:r>
            <a:r>
              <a:rPr spc="-5" dirty="0"/>
              <a:t> </a:t>
            </a:r>
            <a:r>
              <a:rPr dirty="0"/>
              <a:t>contained</a:t>
            </a:r>
            <a:r>
              <a:rPr spc="-5" dirty="0"/>
              <a:t> </a:t>
            </a:r>
            <a:r>
              <a:rPr dirty="0"/>
              <a:t>therein</a:t>
            </a:r>
            <a:r>
              <a:rPr spc="-5" dirty="0"/>
              <a:t> </a:t>
            </a:r>
            <a:r>
              <a:rPr dirty="0"/>
              <a:t>shall</a:t>
            </a:r>
            <a:r>
              <a:rPr spc="-5" dirty="0"/>
              <a:t> </a:t>
            </a:r>
            <a:r>
              <a:rPr dirty="0"/>
              <a:t>not </a:t>
            </a:r>
            <a:r>
              <a:rPr spc="-25" dirty="0"/>
              <a:t>be </a:t>
            </a:r>
            <a:r>
              <a:rPr dirty="0"/>
              <a:t>redistributed</a:t>
            </a:r>
            <a:r>
              <a:rPr spc="-20" dirty="0"/>
              <a:t> </a:t>
            </a:r>
            <a:r>
              <a:rPr dirty="0"/>
              <a:t>to</a:t>
            </a:r>
            <a:r>
              <a:rPr spc="-5" dirty="0"/>
              <a:t> </a:t>
            </a:r>
            <a:r>
              <a:rPr dirty="0"/>
              <a:t>any</a:t>
            </a:r>
            <a:r>
              <a:rPr spc="-5" dirty="0"/>
              <a:t> </a:t>
            </a:r>
            <a:r>
              <a:rPr dirty="0"/>
              <a:t>third</a:t>
            </a:r>
            <a:r>
              <a:rPr spc="-5" dirty="0"/>
              <a:t> </a:t>
            </a:r>
            <a:r>
              <a:rPr dirty="0"/>
              <a:t>party,</a:t>
            </a:r>
            <a:r>
              <a:rPr spc="-10" dirty="0"/>
              <a:t> </a:t>
            </a:r>
            <a:r>
              <a:rPr dirty="0"/>
              <a:t>unless</a:t>
            </a:r>
            <a:r>
              <a:rPr spc="-5" dirty="0"/>
              <a:t> </a:t>
            </a:r>
            <a:r>
              <a:rPr dirty="0"/>
              <a:t>Julius</a:t>
            </a:r>
            <a:r>
              <a:rPr spc="-5" dirty="0"/>
              <a:t> </a:t>
            </a:r>
            <a:r>
              <a:rPr dirty="0"/>
              <a:t>Baer</a:t>
            </a:r>
            <a:r>
              <a:rPr spc="-5" dirty="0"/>
              <a:t> </a:t>
            </a:r>
            <a:r>
              <a:rPr dirty="0"/>
              <a:t>or</a:t>
            </a:r>
            <a:r>
              <a:rPr spc="-10" dirty="0"/>
              <a:t> </a:t>
            </a:r>
            <a:r>
              <a:rPr dirty="0"/>
              <a:t>the</a:t>
            </a:r>
            <a:r>
              <a:rPr spc="-5" dirty="0"/>
              <a:t> </a:t>
            </a:r>
            <a:r>
              <a:rPr dirty="0"/>
              <a:t>source</a:t>
            </a:r>
            <a:r>
              <a:rPr spc="-5" dirty="0"/>
              <a:t> </a:t>
            </a:r>
            <a:r>
              <a:rPr dirty="0"/>
              <a:t>of</a:t>
            </a:r>
            <a:r>
              <a:rPr spc="-5" dirty="0"/>
              <a:t> </a:t>
            </a:r>
            <a:r>
              <a:rPr spc="-25" dirty="0"/>
              <a:t>the </a:t>
            </a:r>
            <a:r>
              <a:rPr dirty="0"/>
              <a:t>relevant</a:t>
            </a:r>
            <a:r>
              <a:rPr spc="-20" dirty="0"/>
              <a:t> </a:t>
            </a:r>
            <a:r>
              <a:rPr dirty="0"/>
              <a:t>market</a:t>
            </a:r>
            <a:r>
              <a:rPr spc="-10" dirty="0"/>
              <a:t> </a:t>
            </a:r>
            <a:r>
              <a:rPr dirty="0"/>
              <a:t>data</a:t>
            </a:r>
            <a:r>
              <a:rPr spc="-5" dirty="0"/>
              <a:t> </a:t>
            </a:r>
            <a:r>
              <a:rPr dirty="0"/>
              <a:t>gives</a:t>
            </a:r>
            <a:r>
              <a:rPr spc="-10" dirty="0"/>
              <a:t> </a:t>
            </a:r>
            <a:r>
              <a:rPr dirty="0"/>
              <a:t>their</a:t>
            </a:r>
            <a:r>
              <a:rPr spc="-5" dirty="0"/>
              <a:t> </a:t>
            </a:r>
            <a:r>
              <a:rPr dirty="0"/>
              <a:t>approval.</a:t>
            </a:r>
            <a:r>
              <a:rPr spc="-10" dirty="0"/>
              <a:t> </a:t>
            </a:r>
            <a:r>
              <a:rPr dirty="0"/>
              <a:t>This</a:t>
            </a:r>
            <a:r>
              <a:rPr spc="-10" dirty="0"/>
              <a:t> </a:t>
            </a:r>
            <a:r>
              <a:rPr dirty="0"/>
              <a:t>document</a:t>
            </a:r>
            <a:r>
              <a:rPr spc="-5" dirty="0"/>
              <a:t> </a:t>
            </a:r>
            <a:r>
              <a:rPr dirty="0"/>
              <a:t>is</a:t>
            </a:r>
            <a:r>
              <a:rPr spc="-10" dirty="0"/>
              <a:t> </a:t>
            </a:r>
            <a:r>
              <a:rPr dirty="0"/>
              <a:t>not</a:t>
            </a:r>
            <a:r>
              <a:rPr spc="-5" dirty="0"/>
              <a:t> </a:t>
            </a:r>
            <a:r>
              <a:rPr spc="-10" dirty="0"/>
              <a:t>directed </a:t>
            </a:r>
            <a:r>
              <a:rPr dirty="0"/>
              <a:t>to</a:t>
            </a:r>
            <a:r>
              <a:rPr spc="-5" dirty="0"/>
              <a:t> </a:t>
            </a:r>
            <a:r>
              <a:rPr dirty="0"/>
              <a:t>any person in</a:t>
            </a:r>
            <a:r>
              <a:rPr spc="-5" dirty="0"/>
              <a:t> </a:t>
            </a:r>
            <a:r>
              <a:rPr dirty="0"/>
              <a:t>any jurisdiction where</a:t>
            </a:r>
            <a:r>
              <a:rPr spc="-5" dirty="0"/>
              <a:t> </a:t>
            </a:r>
            <a:r>
              <a:rPr dirty="0"/>
              <a:t>(on the grounds</a:t>
            </a:r>
            <a:r>
              <a:rPr spc="-5" dirty="0"/>
              <a:t> </a:t>
            </a:r>
            <a:r>
              <a:rPr dirty="0"/>
              <a:t>of that </a:t>
            </a:r>
            <a:r>
              <a:rPr spc="-10" dirty="0"/>
              <a:t>person’s </a:t>
            </a:r>
            <a:r>
              <a:rPr dirty="0"/>
              <a:t>nationality,</a:t>
            </a:r>
            <a:r>
              <a:rPr spc="-20" dirty="0"/>
              <a:t> </a:t>
            </a:r>
            <a:r>
              <a:rPr dirty="0"/>
              <a:t>residence</a:t>
            </a:r>
            <a:r>
              <a:rPr spc="-10" dirty="0"/>
              <a:t> </a:t>
            </a:r>
            <a:r>
              <a:rPr dirty="0"/>
              <a:t>or</a:t>
            </a:r>
            <a:r>
              <a:rPr spc="-10" dirty="0"/>
              <a:t> </a:t>
            </a:r>
            <a:r>
              <a:rPr dirty="0"/>
              <a:t>otherwise)</a:t>
            </a:r>
            <a:r>
              <a:rPr spc="-5" dirty="0"/>
              <a:t> </a:t>
            </a:r>
            <a:r>
              <a:rPr dirty="0"/>
              <a:t>such</a:t>
            </a:r>
            <a:r>
              <a:rPr spc="-10" dirty="0"/>
              <a:t> </a:t>
            </a:r>
            <a:r>
              <a:rPr dirty="0"/>
              <a:t>documents</a:t>
            </a:r>
            <a:r>
              <a:rPr spc="-10" dirty="0"/>
              <a:t> </a:t>
            </a:r>
            <a:r>
              <a:rPr dirty="0"/>
              <a:t>are</a:t>
            </a:r>
            <a:r>
              <a:rPr spc="-5" dirty="0"/>
              <a:t> </a:t>
            </a:r>
            <a:r>
              <a:rPr spc="-10" dirty="0"/>
              <a:t>prohibited.</a:t>
            </a:r>
          </a:p>
          <a:p>
            <a:pPr marL="12700" marR="62230">
              <a:lnSpc>
                <a:spcPct val="101899"/>
              </a:lnSpc>
            </a:pPr>
            <a:r>
              <a:rPr b="1" dirty="0">
                <a:latin typeface="Verlag Office"/>
                <a:cs typeface="Verlag Office"/>
              </a:rPr>
              <a:t>External</a:t>
            </a:r>
            <a:r>
              <a:rPr b="1" spc="-10" dirty="0">
                <a:latin typeface="Verlag Office"/>
                <a:cs typeface="Verlag Office"/>
              </a:rPr>
              <a:t> </a:t>
            </a:r>
            <a:r>
              <a:rPr b="1" dirty="0">
                <a:latin typeface="Verlag Office"/>
                <a:cs typeface="Verlag Office"/>
              </a:rPr>
              <a:t>Asset</a:t>
            </a:r>
            <a:r>
              <a:rPr b="1" spc="-5" dirty="0">
                <a:latin typeface="Verlag Office"/>
                <a:cs typeface="Verlag Office"/>
              </a:rPr>
              <a:t> </a:t>
            </a:r>
            <a:r>
              <a:rPr b="1" dirty="0">
                <a:latin typeface="Verlag Office"/>
                <a:cs typeface="Verlag Office"/>
              </a:rPr>
              <a:t>Managers</a:t>
            </a:r>
            <a:r>
              <a:rPr b="1" spc="-5" dirty="0">
                <a:latin typeface="Verlag Office"/>
                <a:cs typeface="Verlag Office"/>
              </a:rPr>
              <a:t> </a:t>
            </a:r>
            <a:r>
              <a:rPr b="1" dirty="0">
                <a:latin typeface="Verlag Office"/>
                <a:cs typeface="Verlag Office"/>
              </a:rPr>
              <a:t>(EAM)/External</a:t>
            </a:r>
            <a:r>
              <a:rPr b="1" spc="-10" dirty="0">
                <a:latin typeface="Verlag Office"/>
                <a:cs typeface="Verlag Office"/>
              </a:rPr>
              <a:t> </a:t>
            </a:r>
            <a:r>
              <a:rPr b="1" dirty="0">
                <a:latin typeface="Verlag Office"/>
                <a:cs typeface="Verlag Office"/>
              </a:rPr>
              <a:t>Financial</a:t>
            </a:r>
            <a:r>
              <a:rPr b="1" spc="-5" dirty="0">
                <a:latin typeface="Verlag Office"/>
                <a:cs typeface="Verlag Office"/>
              </a:rPr>
              <a:t> </a:t>
            </a:r>
            <a:r>
              <a:rPr b="1" dirty="0">
                <a:latin typeface="Verlag Office"/>
                <a:cs typeface="Verlag Office"/>
              </a:rPr>
              <a:t>Advisors</a:t>
            </a:r>
            <a:r>
              <a:rPr b="1" spc="-5" dirty="0">
                <a:latin typeface="Verlag Office"/>
                <a:cs typeface="Verlag Office"/>
              </a:rPr>
              <a:t> </a:t>
            </a:r>
            <a:r>
              <a:rPr b="1" spc="-10" dirty="0">
                <a:latin typeface="Verlag Office"/>
                <a:cs typeface="Verlag Office"/>
              </a:rPr>
              <a:t>(EFA): </a:t>
            </a:r>
            <a:r>
              <a:rPr dirty="0"/>
              <a:t>In</a:t>
            </a:r>
            <a:r>
              <a:rPr spc="-5" dirty="0"/>
              <a:t> </a:t>
            </a:r>
            <a:r>
              <a:rPr dirty="0"/>
              <a:t>case</a:t>
            </a:r>
            <a:r>
              <a:rPr spc="-5" dirty="0"/>
              <a:t> </a:t>
            </a:r>
            <a:r>
              <a:rPr dirty="0"/>
              <a:t>this</a:t>
            </a:r>
            <a:r>
              <a:rPr spc="-5" dirty="0"/>
              <a:t> </a:t>
            </a:r>
            <a:r>
              <a:rPr dirty="0"/>
              <a:t>document</a:t>
            </a:r>
            <a:r>
              <a:rPr spc="-5" dirty="0"/>
              <a:t> </a:t>
            </a:r>
            <a:r>
              <a:rPr dirty="0"/>
              <a:t>is provided</a:t>
            </a:r>
            <a:r>
              <a:rPr spc="-5" dirty="0"/>
              <a:t> </a:t>
            </a:r>
            <a:r>
              <a:rPr dirty="0"/>
              <a:t>to</a:t>
            </a:r>
            <a:r>
              <a:rPr spc="-5" dirty="0"/>
              <a:t> </a:t>
            </a:r>
            <a:r>
              <a:rPr dirty="0"/>
              <a:t>EAM/EFA,</a:t>
            </a:r>
            <a:r>
              <a:rPr spc="-5" dirty="0"/>
              <a:t> </a:t>
            </a:r>
            <a:r>
              <a:rPr dirty="0"/>
              <a:t>Julius</a:t>
            </a:r>
            <a:r>
              <a:rPr spc="-5" dirty="0"/>
              <a:t> </a:t>
            </a:r>
            <a:r>
              <a:rPr dirty="0"/>
              <a:t>Baer </a:t>
            </a:r>
            <a:r>
              <a:rPr spc="-10" dirty="0"/>
              <a:t>expressly </a:t>
            </a:r>
            <a:r>
              <a:rPr dirty="0"/>
              <a:t>prohibits</a:t>
            </a:r>
            <a:r>
              <a:rPr spc="-20" dirty="0"/>
              <a:t> </a:t>
            </a:r>
            <a:r>
              <a:rPr dirty="0"/>
              <a:t>its</a:t>
            </a:r>
            <a:r>
              <a:rPr spc="-5" dirty="0"/>
              <a:t> </a:t>
            </a:r>
            <a:r>
              <a:rPr dirty="0"/>
              <a:t>redistribution</a:t>
            </a:r>
            <a:r>
              <a:rPr spc="-5" dirty="0"/>
              <a:t> </a:t>
            </a:r>
            <a:r>
              <a:rPr dirty="0"/>
              <a:t>or</a:t>
            </a:r>
            <a:r>
              <a:rPr spc="-5" dirty="0"/>
              <a:t> </a:t>
            </a:r>
            <a:r>
              <a:rPr dirty="0"/>
              <a:t>any</a:t>
            </a:r>
            <a:r>
              <a:rPr spc="-5" dirty="0"/>
              <a:t> </a:t>
            </a:r>
            <a:r>
              <a:rPr dirty="0"/>
              <a:t>other</a:t>
            </a:r>
            <a:r>
              <a:rPr spc="-5" dirty="0"/>
              <a:t> </a:t>
            </a:r>
            <a:r>
              <a:rPr dirty="0"/>
              <a:t>way</a:t>
            </a:r>
            <a:r>
              <a:rPr spc="-5" dirty="0"/>
              <a:t> </a:t>
            </a:r>
            <a:r>
              <a:rPr dirty="0"/>
              <a:t>of</a:t>
            </a:r>
            <a:r>
              <a:rPr spc="-5" dirty="0"/>
              <a:t> </a:t>
            </a:r>
            <a:r>
              <a:rPr dirty="0"/>
              <a:t>making</a:t>
            </a:r>
            <a:r>
              <a:rPr spc="-5" dirty="0"/>
              <a:t> </a:t>
            </a:r>
            <a:r>
              <a:rPr dirty="0"/>
              <a:t>it</a:t>
            </a:r>
            <a:r>
              <a:rPr spc="-5" dirty="0"/>
              <a:t> </a:t>
            </a:r>
            <a:r>
              <a:rPr dirty="0"/>
              <a:t>available</a:t>
            </a:r>
            <a:r>
              <a:rPr spc="-5" dirty="0"/>
              <a:t> </a:t>
            </a:r>
            <a:r>
              <a:rPr spc="-25" dirty="0"/>
              <a:t>to </a:t>
            </a:r>
            <a:r>
              <a:rPr dirty="0"/>
              <a:t>clients</a:t>
            </a:r>
            <a:r>
              <a:rPr spc="-20" dirty="0"/>
              <a:t> </a:t>
            </a:r>
            <a:r>
              <a:rPr dirty="0"/>
              <a:t>and/or</a:t>
            </a:r>
            <a:r>
              <a:rPr spc="-5" dirty="0"/>
              <a:t> </a:t>
            </a:r>
            <a:r>
              <a:rPr dirty="0"/>
              <a:t>third</a:t>
            </a:r>
            <a:r>
              <a:rPr spc="-5" dirty="0"/>
              <a:t> </a:t>
            </a:r>
            <a:r>
              <a:rPr dirty="0"/>
              <a:t>parties.</a:t>
            </a:r>
            <a:r>
              <a:rPr spc="-5" dirty="0"/>
              <a:t> </a:t>
            </a:r>
            <a:r>
              <a:rPr dirty="0"/>
              <a:t>The</a:t>
            </a:r>
            <a:r>
              <a:rPr spc="-5" dirty="0"/>
              <a:t> </a:t>
            </a:r>
            <a:r>
              <a:rPr dirty="0"/>
              <a:t>document</a:t>
            </a:r>
            <a:r>
              <a:rPr spc="-5" dirty="0"/>
              <a:t> </a:t>
            </a:r>
            <a:r>
              <a:rPr dirty="0"/>
              <a:t>is</a:t>
            </a:r>
            <a:r>
              <a:rPr spc="-5" dirty="0"/>
              <a:t> </a:t>
            </a:r>
            <a:r>
              <a:rPr dirty="0"/>
              <a:t>of</a:t>
            </a:r>
            <a:r>
              <a:rPr spc="-5" dirty="0"/>
              <a:t> </a:t>
            </a:r>
            <a:r>
              <a:rPr dirty="0"/>
              <a:t>a</a:t>
            </a:r>
            <a:r>
              <a:rPr spc="-5" dirty="0"/>
              <a:t> </a:t>
            </a:r>
            <a:r>
              <a:rPr dirty="0"/>
              <a:t>purely</a:t>
            </a:r>
            <a:r>
              <a:rPr spc="-5" dirty="0"/>
              <a:t> </a:t>
            </a:r>
            <a:r>
              <a:rPr dirty="0"/>
              <a:t>abstract</a:t>
            </a:r>
            <a:r>
              <a:rPr spc="-5" dirty="0"/>
              <a:t> </a:t>
            </a:r>
            <a:r>
              <a:rPr spc="-25" dirty="0"/>
              <a:t>and </a:t>
            </a:r>
            <a:r>
              <a:rPr dirty="0"/>
              <a:t>general</a:t>
            </a:r>
            <a:r>
              <a:rPr spc="-10" dirty="0"/>
              <a:t> </a:t>
            </a:r>
            <a:r>
              <a:rPr dirty="0"/>
              <a:t>nature</a:t>
            </a:r>
            <a:r>
              <a:rPr spc="-10" dirty="0"/>
              <a:t> </a:t>
            </a:r>
            <a:r>
              <a:rPr dirty="0"/>
              <a:t>and</a:t>
            </a:r>
            <a:r>
              <a:rPr spc="-5" dirty="0"/>
              <a:t> </a:t>
            </a:r>
            <a:r>
              <a:rPr dirty="0"/>
              <a:t>is</a:t>
            </a:r>
            <a:r>
              <a:rPr spc="-10" dirty="0"/>
              <a:t> </a:t>
            </a:r>
            <a:r>
              <a:rPr dirty="0"/>
              <a:t>not</a:t>
            </a:r>
            <a:r>
              <a:rPr spc="-10" dirty="0"/>
              <a:t> </a:t>
            </a:r>
            <a:r>
              <a:rPr dirty="0"/>
              <a:t>intended</a:t>
            </a:r>
            <a:r>
              <a:rPr spc="-5" dirty="0"/>
              <a:t> </a:t>
            </a:r>
            <a:r>
              <a:rPr dirty="0"/>
              <a:t>for,</a:t>
            </a:r>
            <a:r>
              <a:rPr spc="-10" dirty="0"/>
              <a:t> </a:t>
            </a:r>
            <a:r>
              <a:rPr dirty="0"/>
              <a:t>nor</a:t>
            </a:r>
            <a:r>
              <a:rPr spc="-10" dirty="0"/>
              <a:t> </a:t>
            </a:r>
            <a:r>
              <a:rPr dirty="0"/>
              <a:t>directed</a:t>
            </a:r>
            <a:r>
              <a:rPr spc="-5" dirty="0"/>
              <a:t> </a:t>
            </a:r>
            <a:r>
              <a:rPr dirty="0"/>
              <a:t>at,</a:t>
            </a:r>
            <a:r>
              <a:rPr spc="-10" dirty="0"/>
              <a:t> </a:t>
            </a:r>
            <a:r>
              <a:rPr dirty="0"/>
              <a:t>client</a:t>
            </a:r>
            <a:r>
              <a:rPr spc="-10" dirty="0"/>
              <a:t> </a:t>
            </a:r>
            <a:r>
              <a:rPr dirty="0"/>
              <a:t>portfolios</a:t>
            </a:r>
            <a:r>
              <a:rPr spc="-5" dirty="0"/>
              <a:t> </a:t>
            </a:r>
            <a:r>
              <a:rPr spc="-25" dirty="0"/>
              <a:t>in </a:t>
            </a:r>
            <a:r>
              <a:rPr dirty="0"/>
              <a:t>general</a:t>
            </a:r>
            <a:r>
              <a:rPr spc="-15" dirty="0"/>
              <a:t> </a:t>
            </a:r>
            <a:r>
              <a:rPr dirty="0"/>
              <a:t>or</a:t>
            </a:r>
            <a:r>
              <a:rPr spc="-5" dirty="0"/>
              <a:t> </a:t>
            </a:r>
            <a:r>
              <a:rPr dirty="0"/>
              <a:t>clients</a:t>
            </a:r>
            <a:r>
              <a:rPr spc="-5" dirty="0"/>
              <a:t> </a:t>
            </a:r>
            <a:r>
              <a:rPr dirty="0"/>
              <a:t>domiciled</a:t>
            </a:r>
            <a:r>
              <a:rPr spc="-5" dirty="0"/>
              <a:t> </a:t>
            </a:r>
            <a:r>
              <a:rPr dirty="0"/>
              <a:t>in</a:t>
            </a:r>
            <a:r>
              <a:rPr spc="-5" dirty="0"/>
              <a:t> </a:t>
            </a:r>
            <a:r>
              <a:rPr dirty="0"/>
              <a:t>the</a:t>
            </a:r>
            <a:r>
              <a:rPr spc="-5" dirty="0"/>
              <a:t> </a:t>
            </a:r>
            <a:r>
              <a:rPr dirty="0"/>
              <a:t>European</a:t>
            </a:r>
            <a:r>
              <a:rPr spc="-5" dirty="0"/>
              <a:t> </a:t>
            </a:r>
            <a:r>
              <a:rPr dirty="0"/>
              <a:t>Economic</a:t>
            </a:r>
            <a:r>
              <a:rPr spc="-5" dirty="0"/>
              <a:t> </a:t>
            </a:r>
            <a:r>
              <a:rPr dirty="0"/>
              <a:t>Area</a:t>
            </a:r>
            <a:r>
              <a:rPr spc="-5" dirty="0"/>
              <a:t> </a:t>
            </a:r>
            <a:r>
              <a:rPr dirty="0"/>
              <a:t>in </a:t>
            </a:r>
            <a:r>
              <a:rPr spc="-10" dirty="0"/>
              <a:t>particular. </a:t>
            </a:r>
            <a:r>
              <a:rPr dirty="0"/>
              <a:t>By</a:t>
            </a:r>
            <a:r>
              <a:rPr spc="-15" dirty="0"/>
              <a:t> </a:t>
            </a:r>
            <a:r>
              <a:rPr dirty="0"/>
              <a:t>receiving</a:t>
            </a:r>
            <a:r>
              <a:rPr spc="-10" dirty="0"/>
              <a:t> </a:t>
            </a:r>
            <a:r>
              <a:rPr dirty="0"/>
              <a:t>any</a:t>
            </a:r>
            <a:r>
              <a:rPr spc="-10" dirty="0"/>
              <a:t> </a:t>
            </a:r>
            <a:r>
              <a:rPr dirty="0"/>
              <a:t>document,</a:t>
            </a:r>
            <a:r>
              <a:rPr spc="-10" dirty="0"/>
              <a:t> </a:t>
            </a:r>
            <a:r>
              <a:rPr dirty="0"/>
              <a:t>the</a:t>
            </a:r>
            <a:r>
              <a:rPr spc="-15" dirty="0"/>
              <a:t> </a:t>
            </a:r>
            <a:r>
              <a:rPr dirty="0"/>
              <a:t>EAM/EFA</a:t>
            </a:r>
            <a:r>
              <a:rPr spc="-10" dirty="0"/>
              <a:t> </a:t>
            </a:r>
            <a:r>
              <a:rPr dirty="0"/>
              <a:t>confirms</a:t>
            </a:r>
            <a:r>
              <a:rPr spc="-10" dirty="0"/>
              <a:t> </a:t>
            </a:r>
            <a:r>
              <a:rPr dirty="0"/>
              <a:t>that</a:t>
            </a:r>
            <a:r>
              <a:rPr spc="-10" dirty="0"/>
              <a:t> </a:t>
            </a:r>
            <a:r>
              <a:rPr dirty="0"/>
              <a:t>they</a:t>
            </a:r>
            <a:r>
              <a:rPr spc="-15" dirty="0"/>
              <a:t> </a:t>
            </a:r>
            <a:r>
              <a:rPr dirty="0"/>
              <a:t>will</a:t>
            </a:r>
            <a:r>
              <a:rPr spc="-10" dirty="0"/>
              <a:t> </a:t>
            </a:r>
            <a:r>
              <a:rPr spc="-20" dirty="0"/>
              <a:t>make </a:t>
            </a:r>
            <a:r>
              <a:rPr dirty="0"/>
              <a:t>their</a:t>
            </a:r>
            <a:r>
              <a:rPr spc="-15" dirty="0"/>
              <a:t> </a:t>
            </a:r>
            <a:r>
              <a:rPr dirty="0"/>
              <a:t>own</a:t>
            </a:r>
            <a:r>
              <a:rPr spc="-5" dirty="0"/>
              <a:t> </a:t>
            </a:r>
            <a:r>
              <a:rPr dirty="0"/>
              <a:t>independent</a:t>
            </a:r>
            <a:r>
              <a:rPr spc="-5" dirty="0"/>
              <a:t> </a:t>
            </a:r>
            <a:r>
              <a:rPr dirty="0"/>
              <a:t>analysis</a:t>
            </a:r>
            <a:r>
              <a:rPr spc="-5" dirty="0"/>
              <a:t> </a:t>
            </a:r>
            <a:r>
              <a:rPr dirty="0"/>
              <a:t>and</a:t>
            </a:r>
            <a:r>
              <a:rPr spc="-5" dirty="0"/>
              <a:t> </a:t>
            </a:r>
            <a:r>
              <a:rPr dirty="0"/>
              <a:t>investment</a:t>
            </a:r>
            <a:r>
              <a:rPr spc="-5" dirty="0"/>
              <a:t> </a:t>
            </a:r>
            <a:r>
              <a:rPr dirty="0"/>
              <a:t>decisions,</a:t>
            </a:r>
            <a:r>
              <a:rPr spc="-5" dirty="0"/>
              <a:t> </a:t>
            </a:r>
            <a:r>
              <a:rPr spc="-10" dirty="0"/>
              <a:t>where applicable.</a:t>
            </a:r>
          </a:p>
          <a:p>
            <a:pPr marL="12700" marR="5080">
              <a:lnSpc>
                <a:spcPct val="101899"/>
              </a:lnSpc>
            </a:pPr>
            <a:r>
              <a:rPr b="1" dirty="0">
                <a:latin typeface="Verlag Office"/>
                <a:cs typeface="Verlag Office"/>
              </a:rPr>
              <a:t>Switzerland:</a:t>
            </a:r>
            <a:r>
              <a:rPr b="1" spc="-20" dirty="0">
                <a:latin typeface="Verlag Office"/>
                <a:cs typeface="Verlag Office"/>
              </a:rPr>
              <a:t> </a:t>
            </a:r>
            <a:r>
              <a:rPr dirty="0"/>
              <a:t>This document</a:t>
            </a:r>
            <a:r>
              <a:rPr spc="-5" dirty="0"/>
              <a:t> </a:t>
            </a:r>
            <a:r>
              <a:rPr dirty="0"/>
              <a:t>is distributed</a:t>
            </a:r>
            <a:r>
              <a:rPr spc="-5" dirty="0"/>
              <a:t> </a:t>
            </a:r>
            <a:r>
              <a:rPr dirty="0"/>
              <a:t>by Bank</a:t>
            </a:r>
            <a:r>
              <a:rPr spc="-5" dirty="0"/>
              <a:t> </a:t>
            </a:r>
            <a:r>
              <a:rPr dirty="0"/>
              <a:t>Julius Baer</a:t>
            </a:r>
            <a:r>
              <a:rPr spc="-5" dirty="0"/>
              <a:t> </a:t>
            </a:r>
            <a:r>
              <a:rPr dirty="0"/>
              <a:t>&amp; Co. </a:t>
            </a:r>
            <a:r>
              <a:rPr spc="-10" dirty="0"/>
              <a:t>Ltd., </a:t>
            </a:r>
            <a:r>
              <a:rPr dirty="0"/>
              <a:t>Zurich,</a:t>
            </a:r>
            <a:r>
              <a:rPr spc="-15" dirty="0"/>
              <a:t> </a:t>
            </a:r>
            <a:r>
              <a:rPr dirty="0"/>
              <a:t>authorised</a:t>
            </a:r>
            <a:r>
              <a:rPr spc="-5" dirty="0"/>
              <a:t> </a:t>
            </a:r>
            <a:r>
              <a:rPr dirty="0"/>
              <a:t>and</a:t>
            </a:r>
            <a:r>
              <a:rPr spc="-5" dirty="0"/>
              <a:t> </a:t>
            </a:r>
            <a:r>
              <a:rPr dirty="0"/>
              <a:t>regulated</a:t>
            </a:r>
            <a:r>
              <a:rPr spc="-5" dirty="0"/>
              <a:t> </a:t>
            </a:r>
            <a:r>
              <a:rPr dirty="0"/>
              <a:t>by</a:t>
            </a:r>
            <a:r>
              <a:rPr spc="-5" dirty="0"/>
              <a:t> </a:t>
            </a:r>
            <a:r>
              <a:rPr dirty="0"/>
              <a:t>the</a:t>
            </a:r>
            <a:r>
              <a:rPr spc="-5" dirty="0"/>
              <a:t> </a:t>
            </a:r>
            <a:r>
              <a:rPr dirty="0"/>
              <a:t>Swiss</a:t>
            </a:r>
            <a:r>
              <a:rPr spc="-5" dirty="0"/>
              <a:t> </a:t>
            </a:r>
            <a:r>
              <a:rPr dirty="0"/>
              <a:t>Financial </a:t>
            </a:r>
            <a:r>
              <a:rPr spc="-10" dirty="0"/>
              <a:t>Market </a:t>
            </a:r>
            <a:r>
              <a:rPr dirty="0"/>
              <a:t>Supervisory</a:t>
            </a:r>
            <a:r>
              <a:rPr spc="5" dirty="0"/>
              <a:t> </a:t>
            </a:r>
            <a:r>
              <a:rPr dirty="0"/>
              <a:t>Authority</a:t>
            </a:r>
            <a:r>
              <a:rPr spc="5" dirty="0"/>
              <a:t> </a:t>
            </a:r>
            <a:r>
              <a:rPr spc="-10" dirty="0"/>
              <a:t>(FINMA).</a:t>
            </a:r>
          </a:p>
          <a:p>
            <a:pPr marL="12700" marR="426084">
              <a:lnSpc>
                <a:spcPct val="101899"/>
              </a:lnSpc>
            </a:pPr>
            <a:r>
              <a:rPr b="1" dirty="0">
                <a:latin typeface="Verlag Office"/>
                <a:cs typeface="Verlag Office"/>
              </a:rPr>
              <a:t>UNITED</a:t>
            </a:r>
            <a:r>
              <a:rPr b="1" spc="-10" dirty="0">
                <a:latin typeface="Verlag Office"/>
                <a:cs typeface="Verlag Office"/>
              </a:rPr>
              <a:t> STATES:</a:t>
            </a:r>
            <a:r>
              <a:rPr b="1" spc="5" dirty="0">
                <a:latin typeface="Verlag Office"/>
                <a:cs typeface="Verlag Office"/>
              </a:rPr>
              <a:t> </a:t>
            </a:r>
            <a:r>
              <a:rPr dirty="0"/>
              <a:t>NEITHER</a:t>
            </a:r>
            <a:r>
              <a:rPr spc="-10" dirty="0"/>
              <a:t> </a:t>
            </a:r>
            <a:r>
              <a:rPr dirty="0"/>
              <a:t>THIS</a:t>
            </a:r>
            <a:r>
              <a:rPr spc="-5" dirty="0"/>
              <a:t> </a:t>
            </a:r>
            <a:r>
              <a:rPr dirty="0"/>
              <a:t>DOCUMENT</a:t>
            </a:r>
            <a:r>
              <a:rPr spc="-10" dirty="0"/>
              <a:t> </a:t>
            </a:r>
            <a:r>
              <a:rPr dirty="0"/>
              <a:t>NOR</a:t>
            </a:r>
            <a:r>
              <a:rPr spc="-5" dirty="0"/>
              <a:t> </a:t>
            </a:r>
            <a:r>
              <a:rPr dirty="0"/>
              <a:t>ANY</a:t>
            </a:r>
            <a:r>
              <a:rPr spc="-5" dirty="0"/>
              <a:t> </a:t>
            </a:r>
            <a:r>
              <a:rPr spc="-20" dirty="0"/>
              <a:t>COPY </a:t>
            </a:r>
            <a:r>
              <a:rPr dirty="0"/>
              <a:t>THEREOF</a:t>
            </a:r>
            <a:r>
              <a:rPr spc="-30" dirty="0"/>
              <a:t> </a:t>
            </a:r>
            <a:r>
              <a:rPr spc="-10" dirty="0"/>
              <a:t>MAY</a:t>
            </a:r>
            <a:r>
              <a:rPr spc="-20" dirty="0"/>
              <a:t> </a:t>
            </a:r>
            <a:r>
              <a:rPr dirty="0"/>
              <a:t>BE</a:t>
            </a:r>
            <a:r>
              <a:rPr spc="-15" dirty="0"/>
              <a:t> </a:t>
            </a:r>
            <a:r>
              <a:rPr dirty="0"/>
              <a:t>SENT,</a:t>
            </a:r>
            <a:r>
              <a:rPr spc="-20" dirty="0"/>
              <a:t> </a:t>
            </a:r>
            <a:r>
              <a:rPr spc="-10" dirty="0"/>
              <a:t>TAKEN</a:t>
            </a:r>
            <a:r>
              <a:rPr spc="-20" dirty="0"/>
              <a:t> </a:t>
            </a:r>
            <a:r>
              <a:rPr dirty="0"/>
              <a:t>INTO</a:t>
            </a:r>
            <a:r>
              <a:rPr spc="-15" dirty="0"/>
              <a:t> </a:t>
            </a:r>
            <a:r>
              <a:rPr dirty="0"/>
              <a:t>OR</a:t>
            </a:r>
            <a:r>
              <a:rPr spc="-20" dirty="0"/>
              <a:t> </a:t>
            </a:r>
            <a:r>
              <a:rPr dirty="0"/>
              <a:t>DISTRIBUTED</a:t>
            </a:r>
            <a:r>
              <a:rPr spc="-20" dirty="0"/>
              <a:t> </a:t>
            </a:r>
            <a:r>
              <a:rPr dirty="0"/>
              <a:t>IN</a:t>
            </a:r>
            <a:r>
              <a:rPr spc="-15" dirty="0"/>
              <a:t> </a:t>
            </a:r>
            <a:r>
              <a:rPr spc="-25" dirty="0"/>
              <a:t>THE </a:t>
            </a:r>
            <a:r>
              <a:rPr dirty="0"/>
              <a:t>UNITED</a:t>
            </a:r>
            <a:r>
              <a:rPr spc="-20" dirty="0"/>
              <a:t> STATES</a:t>
            </a:r>
            <a:r>
              <a:rPr spc="-5" dirty="0"/>
              <a:t> </a:t>
            </a:r>
            <a:r>
              <a:rPr dirty="0"/>
              <a:t>OR</a:t>
            </a:r>
            <a:r>
              <a:rPr spc="-5" dirty="0"/>
              <a:t> </a:t>
            </a:r>
            <a:r>
              <a:rPr dirty="0"/>
              <a:t>TO</a:t>
            </a:r>
            <a:r>
              <a:rPr spc="-10" dirty="0"/>
              <a:t> </a:t>
            </a:r>
            <a:r>
              <a:rPr dirty="0"/>
              <a:t>ANY</a:t>
            </a:r>
            <a:r>
              <a:rPr spc="-5" dirty="0"/>
              <a:t> </a:t>
            </a:r>
            <a:r>
              <a:rPr dirty="0"/>
              <a:t>US</a:t>
            </a:r>
            <a:r>
              <a:rPr spc="-5" dirty="0"/>
              <a:t> </a:t>
            </a:r>
            <a:r>
              <a:rPr spc="-10" dirty="0"/>
              <a:t>PERSON.</a:t>
            </a:r>
          </a:p>
          <a:p>
            <a:pPr marL="12700">
              <a:lnSpc>
                <a:spcPct val="100000"/>
              </a:lnSpc>
              <a:spcBef>
                <a:spcPts val="15"/>
              </a:spcBef>
            </a:pPr>
            <a:r>
              <a:rPr dirty="0"/>
              <a:t>©</a:t>
            </a:r>
            <a:r>
              <a:rPr spc="-5" dirty="0"/>
              <a:t> </a:t>
            </a:r>
            <a:r>
              <a:rPr dirty="0"/>
              <a:t>Julius Baer Group, </a:t>
            </a:r>
            <a:r>
              <a:rPr spc="-20" dirty="0"/>
              <a:t>2022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08FDD44-67D0-4238-BDC8-4CDAF77E837B}"/>
              </a:ext>
            </a:extLst>
          </p:cNvPr>
          <p:cNvSpPr>
            <a:spLocks noGrp="1"/>
          </p:cNvSpPr>
          <p:nvPr>
            <p:ph type="body" sz="quarter" idx="13"/>
          </p:nvPr>
        </p:nvSpPr>
        <p:spPr/>
        <p:txBody>
          <a:bodyPr/>
          <a:lstStyle/>
          <a:p>
            <a:r>
              <a:rPr lang="en-GB" sz="900" dirty="0"/>
              <a:t>JULIUS BAER GROUP</a:t>
            </a:r>
          </a:p>
          <a:p>
            <a:endParaRPr lang="en-GB" sz="900" dirty="0"/>
          </a:p>
          <a:p>
            <a:r>
              <a:rPr lang="en-GB" sz="900" dirty="0"/>
              <a:t>Head Office</a:t>
            </a:r>
          </a:p>
          <a:p>
            <a:r>
              <a:rPr lang="en-GB" sz="900" dirty="0"/>
              <a:t>Bahnhofstrasse 36</a:t>
            </a:r>
          </a:p>
          <a:p>
            <a:r>
              <a:rPr lang="en-GB" sz="900" dirty="0"/>
              <a:t>P.O. Box</a:t>
            </a:r>
          </a:p>
          <a:p>
            <a:r>
              <a:rPr lang="en-GB" sz="900" dirty="0"/>
              <a:t>8010 Zurich</a:t>
            </a:r>
          </a:p>
          <a:p>
            <a:r>
              <a:rPr lang="en-GB" sz="900" dirty="0"/>
              <a:t>Switzerland</a:t>
            </a:r>
          </a:p>
          <a:p>
            <a:r>
              <a:rPr lang="en-GB" sz="900" dirty="0"/>
              <a:t>Telephone +41 (0) 58 888 1111</a:t>
            </a:r>
          </a:p>
          <a:p>
            <a:r>
              <a:rPr lang="en-GB" sz="900" dirty="0"/>
              <a:t>Fax +41 (0) 58 888 1122</a:t>
            </a:r>
          </a:p>
          <a:p>
            <a:r>
              <a:rPr lang="en-GB" sz="900" b="1" dirty="0"/>
              <a:t>www.juliusbaer.com</a:t>
            </a:r>
          </a:p>
        </p:txBody>
      </p:sp>
      <p:sp>
        <p:nvSpPr>
          <p:cNvPr id="3" name="Textplatzhalter 2">
            <a:extLst>
              <a:ext uri="{FF2B5EF4-FFF2-40B4-BE49-F238E27FC236}">
                <a16:creationId xmlns:a16="http://schemas.microsoft.com/office/drawing/2014/main" id="{CD4D7B9F-79C5-4795-9F5A-0692BDD16B8D}"/>
              </a:ext>
            </a:extLst>
          </p:cNvPr>
          <p:cNvSpPr>
            <a:spLocks noGrp="1"/>
          </p:cNvSpPr>
          <p:nvPr>
            <p:ph type="body" sz="quarter" idx="14"/>
          </p:nvPr>
        </p:nvSpPr>
        <p:spPr/>
        <p:txBody>
          <a:bodyPr/>
          <a:lstStyle/>
          <a:p>
            <a:r>
              <a:rPr lang="en-GB" sz="900" dirty="0"/>
              <a:t>The Julius Baer Group</a:t>
            </a:r>
          </a:p>
          <a:p>
            <a:r>
              <a:rPr lang="en-GB" sz="900" dirty="0"/>
              <a:t>is present in more than</a:t>
            </a:r>
          </a:p>
          <a:p>
            <a:r>
              <a:rPr lang="en-GB" sz="900" dirty="0"/>
              <a:t>60 locations worldwide,</a:t>
            </a:r>
          </a:p>
          <a:p>
            <a:r>
              <a:rPr lang="en-GB" sz="900" dirty="0"/>
              <a:t>including Zurich (Head Office),</a:t>
            </a:r>
          </a:p>
          <a:p>
            <a:r>
              <a:rPr lang="en-GB" sz="900" dirty="0"/>
              <a:t>Dubai, Dublin, Frankfurt, Geneva,</a:t>
            </a:r>
          </a:p>
          <a:p>
            <a:r>
              <a:rPr lang="en-GB" sz="900" dirty="0"/>
              <a:t>Hong Kong, London, Lugano,</a:t>
            </a:r>
          </a:p>
          <a:p>
            <a:r>
              <a:rPr lang="en-GB" sz="900" dirty="0"/>
              <a:t>Luxembourg, Madrid, Mexico City, </a:t>
            </a:r>
            <a:br>
              <a:rPr lang="en-GB" sz="900" dirty="0"/>
            </a:br>
            <a:r>
              <a:rPr lang="en-GB" sz="900" dirty="0"/>
              <a:t>Monaco, Mumbai, Santiago de Chile, </a:t>
            </a:r>
            <a:br>
              <a:rPr lang="en-GB" sz="900" dirty="0"/>
            </a:br>
            <a:r>
              <a:rPr lang="en-GB" sz="900" dirty="0"/>
              <a:t>São Paolo, Shanghai,</a:t>
            </a:r>
          </a:p>
          <a:p>
            <a:r>
              <a:rPr lang="en-GB" sz="900" dirty="0"/>
              <a:t>Singapore, and Tel Aviv.</a:t>
            </a:r>
          </a:p>
          <a:p>
            <a:endParaRPr lang="en-GB" sz="900" dirty="0"/>
          </a:p>
          <a:p>
            <a:r>
              <a:rPr lang="en-GB" sz="900" dirty="0"/>
              <a:t>06.2022</a:t>
            </a:r>
          </a:p>
          <a:p>
            <a:r>
              <a:rPr lang="en-GB" sz="900" dirty="0"/>
              <a:t>© JULIUS BAER GROUP, 2022</a:t>
            </a:r>
          </a:p>
        </p:txBody>
      </p:sp>
    </p:spTree>
    <p:extLst>
      <p:ext uri="{BB962C8B-B14F-4D97-AF65-F5344CB8AC3E}">
        <p14:creationId xmlns:p14="http://schemas.microsoft.com/office/powerpoint/2010/main" val="907377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DE367-BA6D-4085-A3B8-521D205F7CB4}"/>
              </a:ext>
            </a:extLst>
          </p:cNvPr>
          <p:cNvSpPr>
            <a:spLocks noGrp="1"/>
          </p:cNvSpPr>
          <p:nvPr>
            <p:ph type="title"/>
          </p:nvPr>
        </p:nvSpPr>
        <p:spPr>
          <a:xfrm>
            <a:off x="-996949" y="762002"/>
            <a:ext cx="11137900" cy="5438775"/>
          </a:xfrm>
        </p:spPr>
        <p:txBody>
          <a:bodyPr/>
          <a:lstStyle/>
          <a:p>
            <a:r>
              <a:rPr lang="en-US" dirty="0"/>
              <a:t>The big picture</a:t>
            </a:r>
            <a:endParaRPr lang="en-GB" dirty="0"/>
          </a:p>
        </p:txBody>
      </p:sp>
    </p:spTree>
    <p:extLst>
      <p:ext uri="{BB962C8B-B14F-4D97-AF65-F5344CB8AC3E}">
        <p14:creationId xmlns:p14="http://schemas.microsoft.com/office/powerpoint/2010/main" val="3446323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1239DCDA-74BF-40C0-971F-F15FDB68B2D1}"/>
              </a:ext>
            </a:extLst>
          </p:cNvPr>
          <p:cNvSpPr>
            <a:spLocks noGrp="1"/>
          </p:cNvSpPr>
          <p:nvPr>
            <p:ph type="title"/>
          </p:nvPr>
        </p:nvSpPr>
        <p:spPr>
          <a:xfrm>
            <a:off x="-996950" y="343089"/>
            <a:ext cx="11137901" cy="872352"/>
          </a:xfrm>
        </p:spPr>
        <p:txBody>
          <a:bodyPr/>
          <a:lstStyle/>
          <a:p>
            <a:r>
              <a:rPr lang="en-US" kern="0" spc="-50" dirty="0"/>
              <a:t>Stay the Course </a:t>
            </a:r>
            <a:r>
              <a:rPr lang="en-US" spc="-50" dirty="0"/>
              <a:t>– </a:t>
            </a:r>
            <a:r>
              <a:rPr lang="en-US" kern="0" spc="-50" dirty="0"/>
              <a:t>We are likely still in a bull market</a:t>
            </a:r>
            <a:br>
              <a:rPr lang="en-US" kern="0" spc="-50" dirty="0"/>
            </a:br>
            <a:r>
              <a:rPr lang="en-US" kern="0" spc="-50" dirty="0"/>
              <a:t> </a:t>
            </a:r>
            <a:br>
              <a:rPr lang="en-US" kern="0" spc="-50" dirty="0"/>
            </a:br>
            <a:br>
              <a:rPr lang="en-US" kern="0" spc="-50" dirty="0"/>
            </a:br>
            <a:br>
              <a:rPr lang="en-US" kern="0" spc="-50" dirty="0"/>
            </a:br>
            <a:endParaRPr lang="de-CH" spc="-50" dirty="0"/>
          </a:p>
        </p:txBody>
      </p:sp>
      <p:sp>
        <p:nvSpPr>
          <p:cNvPr id="4" name="Text Placeholder 3"/>
          <p:cNvSpPr>
            <a:spLocks noGrp="1"/>
          </p:cNvSpPr>
          <p:nvPr>
            <p:ph type="body" sz="quarter" idx="18"/>
          </p:nvPr>
        </p:nvSpPr>
        <p:spPr>
          <a:xfrm>
            <a:off x="395288" y="5984877"/>
            <a:ext cx="9745662" cy="396875"/>
          </a:xfrm>
        </p:spPr>
        <p:txBody>
          <a:bodyPr/>
          <a:lstStyle/>
          <a:p>
            <a:r>
              <a:rPr lang="en-US" b="1" dirty="0"/>
              <a:t>Source: </a:t>
            </a:r>
            <a:r>
              <a:rPr lang="en-US" dirty="0"/>
              <a:t>Bloomberg Finance L.P., Julius Baer Investment &amp; Wealth Management Solutions. </a:t>
            </a:r>
            <a:br>
              <a:rPr lang="en-US" dirty="0"/>
            </a:br>
            <a:r>
              <a:rPr lang="en-US" dirty="0"/>
              <a:t>Past performance and performance forecasts are not reliable indicators of future results. The return may increase or decrease as a result of currency fluctuations.</a:t>
            </a:r>
          </a:p>
          <a:p>
            <a:endParaRPr lang="en-US" dirty="0"/>
          </a:p>
          <a:p>
            <a:endParaRPr lang="en-GB" dirty="0"/>
          </a:p>
        </p:txBody>
      </p:sp>
      <p:sp>
        <p:nvSpPr>
          <p:cNvPr id="7" name="Slide Number Placeholder 6"/>
          <p:cNvSpPr>
            <a:spLocks noGrp="1"/>
          </p:cNvSpPr>
          <p:nvPr>
            <p:ph type="sldNum" sz="quarter" idx="4"/>
          </p:nvPr>
        </p:nvSpPr>
        <p:spPr>
          <a:xfrm>
            <a:off x="8267764" y="6524625"/>
            <a:ext cx="480949" cy="196851"/>
          </a:xfrm>
        </p:spPr>
        <p:txBody>
          <a:bodyPr/>
          <a:lstStyle/>
          <a:p>
            <a:fld id="{0A6ABA92-B65E-42F5-BB28-73DA50746AED}" type="slidenum">
              <a:rPr lang="en-GB" smtClean="0"/>
              <a:pPr/>
              <a:t>4</a:t>
            </a:fld>
            <a:endParaRPr lang="en-GB" dirty="0"/>
          </a:p>
        </p:txBody>
      </p:sp>
      <p:pic>
        <p:nvPicPr>
          <p:cNvPr id="11" name="Picture 10">
            <a:extLst>
              <a:ext uri="{FF2B5EF4-FFF2-40B4-BE49-F238E27FC236}">
                <a16:creationId xmlns:a16="http://schemas.microsoft.com/office/drawing/2014/main" id="{508A94DD-68B7-4FDF-9D6E-D844B6FFD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20" y="1027302"/>
            <a:ext cx="8712992" cy="4796367"/>
          </a:xfrm>
          <a:prstGeom prst="rect">
            <a:avLst/>
          </a:prstGeom>
        </p:spPr>
      </p:pic>
      <p:sp>
        <p:nvSpPr>
          <p:cNvPr id="3" name="Rectangle 2">
            <a:extLst>
              <a:ext uri="{FF2B5EF4-FFF2-40B4-BE49-F238E27FC236}">
                <a16:creationId xmlns:a16="http://schemas.microsoft.com/office/drawing/2014/main" id="{20C562A7-B6F6-4BBD-8F6E-24AF1CB0B87B}"/>
              </a:ext>
            </a:extLst>
          </p:cNvPr>
          <p:cNvSpPr/>
          <p:nvPr/>
        </p:nvSpPr>
        <p:spPr bwMode="gray">
          <a:xfrm>
            <a:off x="238920" y="845210"/>
            <a:ext cx="2257657" cy="983053"/>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endParaRPr lang="de-CH" sz="1500" dirty="0" err="1"/>
          </a:p>
        </p:txBody>
      </p:sp>
      <p:sp>
        <p:nvSpPr>
          <p:cNvPr id="5" name="TextBox 4">
            <a:extLst>
              <a:ext uri="{FF2B5EF4-FFF2-40B4-BE49-F238E27FC236}">
                <a16:creationId xmlns:a16="http://schemas.microsoft.com/office/drawing/2014/main" id="{F0EE1B46-88A2-4C5D-B741-66489823C1D4}"/>
              </a:ext>
            </a:extLst>
          </p:cNvPr>
          <p:cNvSpPr txBox="1"/>
          <p:nvPr/>
        </p:nvSpPr>
        <p:spPr bwMode="gray">
          <a:xfrm>
            <a:off x="192088" y="1215441"/>
            <a:ext cx="2438400" cy="696635"/>
          </a:xfrm>
          <a:prstGeom prst="rect">
            <a:avLst/>
          </a:prstGeom>
          <a:solidFill>
            <a:schemeClr val="bg1"/>
          </a:solidFill>
        </p:spPr>
        <p:txBody>
          <a:bodyPr wrap="square" lIns="0" tIns="0" rIns="0" bIns="0" rtlCol="0">
            <a:noAutofit/>
          </a:bodyPr>
          <a:lstStyle/>
          <a:p>
            <a:pPr marL="180000" indent="-180000">
              <a:spcBef>
                <a:spcPts val="300"/>
              </a:spcBef>
              <a:buClr>
                <a:schemeClr val="tx1"/>
              </a:buClr>
              <a:buFont typeface="Arial" panose="020B0604020202020204" pitchFamily="34" charset="0"/>
              <a:buChar char="•"/>
            </a:pPr>
            <a:endParaRPr lang="de-CH" sz="1500" dirty="0" err="1"/>
          </a:p>
        </p:txBody>
      </p:sp>
      <p:sp>
        <p:nvSpPr>
          <p:cNvPr id="6" name="TextBox 5">
            <a:extLst>
              <a:ext uri="{FF2B5EF4-FFF2-40B4-BE49-F238E27FC236}">
                <a16:creationId xmlns:a16="http://schemas.microsoft.com/office/drawing/2014/main" id="{A1414F2E-860E-4F8D-BE7A-955BD2B8A100}"/>
              </a:ext>
            </a:extLst>
          </p:cNvPr>
          <p:cNvSpPr txBox="1"/>
          <p:nvPr/>
        </p:nvSpPr>
        <p:spPr bwMode="gray">
          <a:xfrm>
            <a:off x="4729163" y="3831202"/>
            <a:ext cx="2398175" cy="848682"/>
          </a:xfrm>
          <a:prstGeom prst="rect">
            <a:avLst/>
          </a:prstGeom>
          <a:solidFill>
            <a:schemeClr val="bg1"/>
          </a:solidFill>
        </p:spPr>
        <p:txBody>
          <a:bodyPr wrap="square" lIns="0" tIns="0" rIns="0" bIns="0" rtlCol="0">
            <a:noAutofit/>
          </a:bodyPr>
          <a:lstStyle/>
          <a:p>
            <a:pPr>
              <a:lnSpc>
                <a:spcPct val="100000"/>
              </a:lnSpc>
              <a:spcBef>
                <a:spcPts val="300"/>
              </a:spcBef>
              <a:buClr>
                <a:schemeClr val="tx1"/>
              </a:buClr>
            </a:pPr>
            <a:r>
              <a:rPr lang="en-GB" sz="1200" dirty="0">
                <a:solidFill>
                  <a:schemeClr val="accent1"/>
                </a:solidFill>
              </a:rPr>
              <a:t>US equity market</a:t>
            </a:r>
            <a:br>
              <a:rPr lang="en-GB" sz="1500" dirty="0">
                <a:solidFill>
                  <a:schemeClr val="accent1"/>
                </a:solidFill>
              </a:rPr>
            </a:br>
            <a:r>
              <a:rPr lang="en-GB" sz="1050" dirty="0">
                <a:solidFill>
                  <a:schemeClr val="accent1"/>
                </a:solidFill>
              </a:rPr>
              <a:t>(S&amp;P 500 on logarithmic scale)</a:t>
            </a:r>
            <a:endParaRPr lang="en-GB" sz="1500" dirty="0">
              <a:solidFill>
                <a:schemeClr val="accent1"/>
              </a:solidFill>
            </a:endParaRPr>
          </a:p>
        </p:txBody>
      </p:sp>
    </p:spTree>
    <p:extLst>
      <p:ext uri="{BB962C8B-B14F-4D97-AF65-F5344CB8AC3E}">
        <p14:creationId xmlns:p14="http://schemas.microsoft.com/office/powerpoint/2010/main" val="3730432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1239DCDA-74BF-40C0-971F-F15FDB68B2D1}"/>
              </a:ext>
            </a:extLst>
          </p:cNvPr>
          <p:cNvSpPr>
            <a:spLocks noGrp="1"/>
          </p:cNvSpPr>
          <p:nvPr>
            <p:ph type="title"/>
          </p:nvPr>
        </p:nvSpPr>
        <p:spPr/>
        <p:txBody>
          <a:bodyPr/>
          <a:lstStyle/>
          <a:p>
            <a:r>
              <a:rPr lang="en-US" kern="0" dirty="0"/>
              <a:t>US inflation skyrocketed to a multi-year high</a:t>
            </a:r>
            <a:endParaRPr lang="de-CH" dirty="0"/>
          </a:p>
        </p:txBody>
      </p:sp>
      <p:sp>
        <p:nvSpPr>
          <p:cNvPr id="4" name="Text Placeholder 3"/>
          <p:cNvSpPr>
            <a:spLocks noGrp="1"/>
          </p:cNvSpPr>
          <p:nvPr>
            <p:ph type="body" sz="quarter" idx="18"/>
          </p:nvPr>
        </p:nvSpPr>
        <p:spPr>
          <a:xfrm>
            <a:off x="395289" y="5983527"/>
            <a:ext cx="8429625" cy="396875"/>
          </a:xfrm>
        </p:spPr>
        <p:txBody>
          <a:bodyPr/>
          <a:lstStyle/>
          <a:p>
            <a:r>
              <a:rPr lang="en-US" b="1" dirty="0"/>
              <a:t>Source: </a:t>
            </a:r>
            <a:r>
              <a:rPr lang="en-US" dirty="0"/>
              <a:t>Bloomberg Finance L.P., Julius Baer Investment &amp; Wealth Management Solutions</a:t>
            </a:r>
          </a:p>
          <a:p>
            <a:endParaRPr lang="en-GB" dirty="0"/>
          </a:p>
        </p:txBody>
      </p:sp>
      <p:sp>
        <p:nvSpPr>
          <p:cNvPr id="7" name="Slide Number Placeholder 6"/>
          <p:cNvSpPr>
            <a:spLocks noGrp="1"/>
          </p:cNvSpPr>
          <p:nvPr>
            <p:ph type="sldNum" sz="quarter" idx="4"/>
          </p:nvPr>
        </p:nvSpPr>
        <p:spPr>
          <a:xfrm>
            <a:off x="8267765" y="6524625"/>
            <a:ext cx="480949" cy="196851"/>
          </a:xfrm>
        </p:spPr>
        <p:txBody>
          <a:bodyPr/>
          <a:lstStyle/>
          <a:p>
            <a:pPr>
              <a:defRPr/>
            </a:pPr>
            <a:fld id="{0A6ABA92-B65E-42F5-BB28-73DA50746AED}" type="slidenum">
              <a:rPr lang="en-GB">
                <a:solidFill>
                  <a:srgbClr val="000000"/>
                </a:solidFill>
                <a:latin typeface="Verlag Office"/>
              </a:rPr>
              <a:pPr>
                <a:defRPr/>
              </a:pPr>
              <a:t>5</a:t>
            </a:fld>
            <a:endParaRPr lang="en-GB" dirty="0">
              <a:solidFill>
                <a:srgbClr val="000000"/>
              </a:solidFill>
              <a:latin typeface="Verlag Office"/>
            </a:endParaRPr>
          </a:p>
        </p:txBody>
      </p:sp>
      <p:pic>
        <p:nvPicPr>
          <p:cNvPr id="5" name="Picture 4">
            <a:extLst>
              <a:ext uri="{FF2B5EF4-FFF2-40B4-BE49-F238E27FC236}">
                <a16:creationId xmlns:a16="http://schemas.microsoft.com/office/drawing/2014/main" id="{20D604B9-10FF-421A-B23A-EA9A04055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097536"/>
            <a:ext cx="8480286" cy="4668264"/>
          </a:xfrm>
          <a:prstGeom prst="rect">
            <a:avLst/>
          </a:prstGeom>
        </p:spPr>
      </p:pic>
      <p:sp>
        <p:nvSpPr>
          <p:cNvPr id="2" name="Oval 1">
            <a:extLst>
              <a:ext uri="{FF2B5EF4-FFF2-40B4-BE49-F238E27FC236}">
                <a16:creationId xmlns:a16="http://schemas.microsoft.com/office/drawing/2014/main" id="{C01B5D46-7CE3-43C9-A607-1CAC8351500E}"/>
              </a:ext>
            </a:extLst>
          </p:cNvPr>
          <p:cNvSpPr/>
          <p:nvPr/>
        </p:nvSpPr>
        <p:spPr bwMode="gray">
          <a:xfrm>
            <a:off x="7103327" y="1583472"/>
            <a:ext cx="1164438" cy="1103971"/>
          </a:xfrm>
          <a:prstGeom prst="ellipse">
            <a:avLst/>
          </a:prstGeom>
          <a:solidFill>
            <a:srgbClr val="DFDDCB"/>
          </a:solid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endParaRPr lang="de-CH" sz="1500" dirty="0" err="1">
              <a:latin typeface="+mn-lt"/>
            </a:endParaRPr>
          </a:p>
        </p:txBody>
      </p:sp>
      <p:sp>
        <p:nvSpPr>
          <p:cNvPr id="3" name="TextBox 2">
            <a:extLst>
              <a:ext uri="{FF2B5EF4-FFF2-40B4-BE49-F238E27FC236}">
                <a16:creationId xmlns:a16="http://schemas.microsoft.com/office/drawing/2014/main" id="{3785800F-FB4D-4F1F-ABB3-245BCCB48D46}"/>
              </a:ext>
            </a:extLst>
          </p:cNvPr>
          <p:cNvSpPr txBox="1"/>
          <p:nvPr/>
        </p:nvSpPr>
        <p:spPr bwMode="gray">
          <a:xfrm>
            <a:off x="7304047" y="1918008"/>
            <a:ext cx="769434" cy="535259"/>
          </a:xfrm>
          <a:prstGeom prst="rect">
            <a:avLst/>
          </a:prstGeom>
          <a:noFill/>
        </p:spPr>
        <p:txBody>
          <a:bodyPr wrap="square" lIns="0" tIns="0" rIns="0" bIns="0" rtlCol="0">
            <a:noAutofit/>
          </a:bodyPr>
          <a:lstStyle/>
          <a:p>
            <a:pPr algn="ctr">
              <a:spcBef>
                <a:spcPts val="300"/>
              </a:spcBef>
              <a:buClr>
                <a:schemeClr val="tx1"/>
              </a:buClr>
            </a:pPr>
            <a:r>
              <a:rPr lang="en-GB" sz="1500" dirty="0">
                <a:latin typeface="+mn-lt"/>
              </a:rPr>
              <a:t>8.5%</a:t>
            </a:r>
          </a:p>
          <a:p>
            <a:pPr algn="ctr">
              <a:spcBef>
                <a:spcPts val="300"/>
              </a:spcBef>
              <a:buClr>
                <a:schemeClr val="tx1"/>
              </a:buClr>
            </a:pPr>
            <a:r>
              <a:rPr lang="en-GB" sz="1500" dirty="0"/>
              <a:t>July</a:t>
            </a:r>
            <a:endParaRPr lang="en-GB" sz="1500" dirty="0">
              <a:latin typeface="+mn-lt"/>
            </a:endParaRPr>
          </a:p>
        </p:txBody>
      </p:sp>
    </p:spTree>
    <p:extLst>
      <p:ext uri="{BB962C8B-B14F-4D97-AF65-F5344CB8AC3E}">
        <p14:creationId xmlns:p14="http://schemas.microsoft.com/office/powerpoint/2010/main" val="1275494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085EEB8-EC06-468F-99BB-8E2CE8D4B287}"/>
              </a:ext>
            </a:extLst>
          </p:cNvPr>
          <p:cNvSpPr>
            <a:spLocks noGrp="1"/>
          </p:cNvSpPr>
          <p:nvPr>
            <p:ph type="title"/>
          </p:nvPr>
        </p:nvSpPr>
        <p:spPr>
          <a:xfrm>
            <a:off x="-996950" y="343089"/>
            <a:ext cx="11137901" cy="360042"/>
          </a:xfrm>
        </p:spPr>
        <p:txBody>
          <a:bodyPr/>
          <a:lstStyle/>
          <a:p>
            <a:r>
              <a:rPr lang="en-GB" dirty="0"/>
              <a:t>THE </a:t>
            </a:r>
            <a:r>
              <a:rPr lang="en-GB" dirty="0" err="1"/>
              <a:t>RISk</a:t>
            </a:r>
            <a:r>
              <a:rPr lang="en-GB" dirty="0"/>
              <a:t> Of a Recession is low</a:t>
            </a:r>
            <a:br>
              <a:rPr lang="en-GB" dirty="0"/>
            </a:br>
            <a:br>
              <a:rPr lang="en-GB" dirty="0"/>
            </a:br>
            <a:endParaRPr lang="en-GB" dirty="0"/>
          </a:p>
        </p:txBody>
      </p:sp>
      <p:sp>
        <p:nvSpPr>
          <p:cNvPr id="4" name="Text Placeholder 3"/>
          <p:cNvSpPr>
            <a:spLocks noGrp="1"/>
          </p:cNvSpPr>
          <p:nvPr>
            <p:ph type="body" sz="quarter" idx="18"/>
          </p:nvPr>
        </p:nvSpPr>
        <p:spPr>
          <a:xfrm>
            <a:off x="395288" y="5984877"/>
            <a:ext cx="8353425" cy="396875"/>
          </a:xfrm>
        </p:spPr>
        <p:txBody>
          <a:bodyPr/>
          <a:lstStyle/>
          <a:p>
            <a:r>
              <a:rPr lang="en-GB" b="1" dirty="0"/>
              <a:t>Source: </a:t>
            </a:r>
            <a:r>
              <a:rPr lang="en-GB" dirty="0"/>
              <a:t>Macrobond, Julius Baer Research; * models using the US yield curve, Baa corporate bond spreads, corporate earnings, and federal fund rates to forecast a recession in the next 12 months. Past performance is not a reliable indicator of future results. The return may increase or decrease as a result of currency fluctuations.</a:t>
            </a:r>
          </a:p>
          <a:p>
            <a:endParaRPr lang="en-GB" dirty="0"/>
          </a:p>
        </p:txBody>
      </p:sp>
      <p:sp>
        <p:nvSpPr>
          <p:cNvPr id="7" name="Slide Number Placeholder 6"/>
          <p:cNvSpPr>
            <a:spLocks noGrp="1"/>
          </p:cNvSpPr>
          <p:nvPr>
            <p:ph type="sldNum" sz="quarter" idx="4"/>
          </p:nvPr>
        </p:nvSpPr>
        <p:spPr>
          <a:xfrm>
            <a:off x="8267764" y="6524625"/>
            <a:ext cx="480949" cy="196851"/>
          </a:xfrm>
        </p:spPr>
        <p:txBody>
          <a:bodyPr/>
          <a:lstStyle/>
          <a:p>
            <a:fld id="{0A6ABA92-B65E-42F5-BB28-73DA50746AED}" type="slidenum">
              <a:rPr lang="en-GB"/>
              <a:pPr/>
              <a:t>6</a:t>
            </a:fld>
            <a:endParaRPr lang="en-GB" dirty="0"/>
          </a:p>
        </p:txBody>
      </p:sp>
      <p:sp>
        <p:nvSpPr>
          <p:cNvPr id="14" name="Textplatzhalter 3">
            <a:extLst>
              <a:ext uri="{FF2B5EF4-FFF2-40B4-BE49-F238E27FC236}">
                <a16:creationId xmlns:a16="http://schemas.microsoft.com/office/drawing/2014/main" id="{AA67F8E4-D252-4C8E-AC07-B95C66154B64}"/>
              </a:ext>
            </a:extLst>
          </p:cNvPr>
          <p:cNvSpPr>
            <a:spLocks noGrp="1"/>
          </p:cNvSpPr>
          <p:nvPr>
            <p:ph type="body" sz="quarter" idx="11"/>
          </p:nvPr>
        </p:nvSpPr>
        <p:spPr>
          <a:xfrm>
            <a:off x="-996950" y="821917"/>
            <a:ext cx="11137900" cy="360042"/>
          </a:xfrm>
        </p:spPr>
        <p:txBody>
          <a:bodyPr/>
          <a:lstStyle/>
          <a:p>
            <a:r>
              <a:rPr lang="en-GB" sz="1600" dirty="0">
                <a:latin typeface="Verlag Office"/>
                <a:ea typeface="+mj-ea"/>
                <a:cs typeface="+mj-cs"/>
              </a:rPr>
              <a:t>Corporate fundamentals are solid</a:t>
            </a:r>
            <a:endParaRPr lang="en-GB" sz="1600" dirty="0"/>
          </a:p>
        </p:txBody>
      </p:sp>
      <p:grpSp>
        <p:nvGrpSpPr>
          <p:cNvPr id="2" name="Group 1">
            <a:extLst>
              <a:ext uri="{FF2B5EF4-FFF2-40B4-BE49-F238E27FC236}">
                <a16:creationId xmlns:a16="http://schemas.microsoft.com/office/drawing/2014/main" id="{31D94E86-D32F-4F21-AD45-6C24FBF83585}"/>
              </a:ext>
            </a:extLst>
          </p:cNvPr>
          <p:cNvGrpSpPr/>
          <p:nvPr/>
        </p:nvGrpSpPr>
        <p:grpSpPr>
          <a:xfrm>
            <a:off x="327026" y="1484314"/>
            <a:ext cx="8437226" cy="4154486"/>
            <a:chOff x="327026" y="1484314"/>
            <a:chExt cx="8437226" cy="4154486"/>
          </a:xfrm>
        </p:grpSpPr>
        <p:graphicFrame>
          <p:nvGraphicFramePr>
            <p:cNvPr id="17" name="Chart 16">
              <a:extLst>
                <a:ext uri="{FF2B5EF4-FFF2-40B4-BE49-F238E27FC236}">
                  <a16:creationId xmlns:a16="http://schemas.microsoft.com/office/drawing/2014/main" id="{888501FE-8DD3-47C2-A853-76C0D69F1DFD}"/>
                </a:ext>
              </a:extLst>
            </p:cNvPr>
            <p:cNvGraphicFramePr>
              <a:graphicFrameLocks/>
            </p:cNvGraphicFramePr>
            <p:nvPr>
              <p:extLst>
                <p:ext uri="{D42A27DB-BD31-4B8C-83A1-F6EECF244321}">
                  <p14:modId xmlns:p14="http://schemas.microsoft.com/office/powerpoint/2010/main" val="3649938876"/>
                </p:ext>
              </p:extLst>
            </p:nvPr>
          </p:nvGraphicFramePr>
          <p:xfrm>
            <a:off x="327026" y="1484314"/>
            <a:ext cx="7240662" cy="4154486"/>
          </p:xfrm>
          <a:graphic>
            <a:graphicData uri="http://schemas.openxmlformats.org/drawingml/2006/chart">
              <c:chart xmlns:c="http://schemas.openxmlformats.org/drawingml/2006/chart" xmlns:r="http://schemas.openxmlformats.org/officeDocument/2006/relationships" r:id="rId2"/>
            </a:graphicData>
          </a:graphic>
        </p:graphicFrame>
        <p:sp>
          <p:nvSpPr>
            <p:cNvPr id="18" name="Freeform: Shape 17">
              <a:extLst>
                <a:ext uri="{FF2B5EF4-FFF2-40B4-BE49-F238E27FC236}">
                  <a16:creationId xmlns:a16="http://schemas.microsoft.com/office/drawing/2014/main" id="{B82C5A87-7DF0-47C4-AC51-837C06DC4420}"/>
                </a:ext>
              </a:extLst>
            </p:cNvPr>
            <p:cNvSpPr/>
            <p:nvPr/>
          </p:nvSpPr>
          <p:spPr bwMode="gray">
            <a:xfrm>
              <a:off x="863241" y="2666870"/>
              <a:ext cx="6689657" cy="2312490"/>
            </a:xfrm>
            <a:custGeom>
              <a:avLst/>
              <a:gdLst>
                <a:gd name="connsiteX0" fmla="*/ 0 w 6241409"/>
                <a:gd name="connsiteY0" fmla="*/ 1803836 h 2215483"/>
                <a:gd name="connsiteX1" fmla="*/ 570451 w 6241409"/>
                <a:gd name="connsiteY1" fmla="*/ 738434 h 2215483"/>
                <a:gd name="connsiteX2" fmla="*/ 855677 w 6241409"/>
                <a:gd name="connsiteY2" fmla="*/ 1929671 h 2215483"/>
                <a:gd name="connsiteX3" fmla="*/ 1040234 w 6241409"/>
                <a:gd name="connsiteY3" fmla="*/ 203 h 2215483"/>
                <a:gd name="connsiteX4" fmla="*/ 1359016 w 6241409"/>
                <a:gd name="connsiteY4" fmla="*/ 2063895 h 2215483"/>
                <a:gd name="connsiteX5" fmla="*/ 1719743 w 6241409"/>
                <a:gd name="connsiteY5" fmla="*/ 528710 h 2215483"/>
                <a:gd name="connsiteX6" fmla="*/ 2097247 w 6241409"/>
                <a:gd name="connsiteY6" fmla="*/ 1896115 h 2215483"/>
                <a:gd name="connsiteX7" fmla="*/ 2390862 w 6241409"/>
                <a:gd name="connsiteY7" fmla="*/ 1266941 h 2215483"/>
                <a:gd name="connsiteX8" fmla="*/ 2533475 w 6241409"/>
                <a:gd name="connsiteY8" fmla="*/ 2063895 h 2215483"/>
                <a:gd name="connsiteX9" fmla="*/ 2726422 w 6241409"/>
                <a:gd name="connsiteY9" fmla="*/ 746823 h 2215483"/>
                <a:gd name="connsiteX10" fmla="*/ 2952924 w 6241409"/>
                <a:gd name="connsiteY10" fmla="*/ 2214897 h 2215483"/>
                <a:gd name="connsiteX11" fmla="*/ 3892491 w 6241409"/>
                <a:gd name="connsiteY11" fmla="*/ 939770 h 2215483"/>
                <a:gd name="connsiteX12" fmla="*/ 4169328 w 6241409"/>
                <a:gd name="connsiteY12" fmla="*/ 2172952 h 2215483"/>
                <a:gd name="connsiteX13" fmla="*/ 4664278 w 6241409"/>
                <a:gd name="connsiteY13" fmla="*/ 1124328 h 2215483"/>
                <a:gd name="connsiteX14" fmla="*/ 4823669 w 6241409"/>
                <a:gd name="connsiteY14" fmla="*/ 2172952 h 2215483"/>
                <a:gd name="connsiteX15" fmla="*/ 5192785 w 6241409"/>
                <a:gd name="connsiteY15" fmla="*/ 1879337 h 2215483"/>
                <a:gd name="connsiteX16" fmla="*/ 5335398 w 6241409"/>
                <a:gd name="connsiteY16" fmla="*/ 2189730 h 2215483"/>
                <a:gd name="connsiteX17" fmla="*/ 5620623 w 6241409"/>
                <a:gd name="connsiteY17" fmla="*/ 1904504 h 2215483"/>
                <a:gd name="connsiteX18" fmla="*/ 5771625 w 6241409"/>
                <a:gd name="connsiteY18" fmla="*/ 2047117 h 2215483"/>
                <a:gd name="connsiteX19" fmla="*/ 5981350 w 6241409"/>
                <a:gd name="connsiteY19" fmla="*/ 1149495 h 2215483"/>
                <a:gd name="connsiteX20" fmla="*/ 6241409 w 6241409"/>
                <a:gd name="connsiteY20" fmla="*/ 2072284 h 2215483"/>
                <a:gd name="connsiteX21" fmla="*/ 6241409 w 6241409"/>
                <a:gd name="connsiteY21" fmla="*/ 2072284 h 221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41409" h="2215483">
                  <a:moveTo>
                    <a:pt x="0" y="1803836"/>
                  </a:moveTo>
                  <a:cubicBezTo>
                    <a:pt x="213919" y="1260649"/>
                    <a:pt x="427838" y="717462"/>
                    <a:pt x="570451" y="738434"/>
                  </a:cubicBezTo>
                  <a:cubicBezTo>
                    <a:pt x="713064" y="759406"/>
                    <a:pt x="777380" y="2052710"/>
                    <a:pt x="855677" y="1929671"/>
                  </a:cubicBezTo>
                  <a:cubicBezTo>
                    <a:pt x="933974" y="1806633"/>
                    <a:pt x="956344" y="-22168"/>
                    <a:pt x="1040234" y="203"/>
                  </a:cubicBezTo>
                  <a:cubicBezTo>
                    <a:pt x="1124124" y="22574"/>
                    <a:pt x="1245765" y="1975811"/>
                    <a:pt x="1359016" y="2063895"/>
                  </a:cubicBezTo>
                  <a:cubicBezTo>
                    <a:pt x="1472268" y="2151980"/>
                    <a:pt x="1596705" y="556673"/>
                    <a:pt x="1719743" y="528710"/>
                  </a:cubicBezTo>
                  <a:cubicBezTo>
                    <a:pt x="1842782" y="500747"/>
                    <a:pt x="1985394" y="1773077"/>
                    <a:pt x="2097247" y="1896115"/>
                  </a:cubicBezTo>
                  <a:cubicBezTo>
                    <a:pt x="2209100" y="2019153"/>
                    <a:pt x="2318157" y="1238978"/>
                    <a:pt x="2390862" y="1266941"/>
                  </a:cubicBezTo>
                  <a:cubicBezTo>
                    <a:pt x="2463567" y="1294904"/>
                    <a:pt x="2477548" y="2150581"/>
                    <a:pt x="2533475" y="2063895"/>
                  </a:cubicBezTo>
                  <a:cubicBezTo>
                    <a:pt x="2589402" y="1977209"/>
                    <a:pt x="2656514" y="721656"/>
                    <a:pt x="2726422" y="746823"/>
                  </a:cubicBezTo>
                  <a:cubicBezTo>
                    <a:pt x="2796330" y="771990"/>
                    <a:pt x="2758579" y="2182739"/>
                    <a:pt x="2952924" y="2214897"/>
                  </a:cubicBezTo>
                  <a:cubicBezTo>
                    <a:pt x="3147269" y="2247055"/>
                    <a:pt x="3689757" y="946761"/>
                    <a:pt x="3892491" y="939770"/>
                  </a:cubicBezTo>
                  <a:cubicBezTo>
                    <a:pt x="4095225" y="932779"/>
                    <a:pt x="4040697" y="2142192"/>
                    <a:pt x="4169328" y="2172952"/>
                  </a:cubicBezTo>
                  <a:cubicBezTo>
                    <a:pt x="4297959" y="2203712"/>
                    <a:pt x="4555221" y="1124328"/>
                    <a:pt x="4664278" y="1124328"/>
                  </a:cubicBezTo>
                  <a:cubicBezTo>
                    <a:pt x="4773335" y="1124328"/>
                    <a:pt x="4735585" y="2047117"/>
                    <a:pt x="4823669" y="2172952"/>
                  </a:cubicBezTo>
                  <a:cubicBezTo>
                    <a:pt x="4911753" y="2298787"/>
                    <a:pt x="5107497" y="1876541"/>
                    <a:pt x="5192785" y="1879337"/>
                  </a:cubicBezTo>
                  <a:cubicBezTo>
                    <a:pt x="5278073" y="1882133"/>
                    <a:pt x="5264092" y="2185536"/>
                    <a:pt x="5335398" y="2189730"/>
                  </a:cubicBezTo>
                  <a:cubicBezTo>
                    <a:pt x="5406704" y="2193924"/>
                    <a:pt x="5547919" y="1928273"/>
                    <a:pt x="5620623" y="1904504"/>
                  </a:cubicBezTo>
                  <a:cubicBezTo>
                    <a:pt x="5693328" y="1880735"/>
                    <a:pt x="5711504" y="2172952"/>
                    <a:pt x="5771625" y="2047117"/>
                  </a:cubicBezTo>
                  <a:cubicBezTo>
                    <a:pt x="5831746" y="1921282"/>
                    <a:pt x="5903053" y="1145301"/>
                    <a:pt x="5981350" y="1149495"/>
                  </a:cubicBezTo>
                  <a:cubicBezTo>
                    <a:pt x="6059647" y="1153689"/>
                    <a:pt x="6241409" y="2072284"/>
                    <a:pt x="6241409" y="2072284"/>
                  </a:cubicBezTo>
                  <a:lnTo>
                    <a:pt x="6241409" y="2072284"/>
                  </a:lnTo>
                </a:path>
              </a:pathLst>
            </a:custGeom>
            <a:noFill/>
            <a:ln w="22225" cap="flat" cmpd="sng" algn="ctr">
              <a:solidFill>
                <a:srgbClr val="00148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dirty="0"/>
            </a:p>
          </p:txBody>
        </p:sp>
        <p:cxnSp>
          <p:nvCxnSpPr>
            <p:cNvPr id="3" name="Straight Arrow Connector 2">
              <a:extLst>
                <a:ext uri="{FF2B5EF4-FFF2-40B4-BE49-F238E27FC236}">
                  <a16:creationId xmlns:a16="http://schemas.microsoft.com/office/drawing/2014/main" id="{A3A233B7-50CF-4E93-A72F-44AACABE19EC}"/>
                </a:ext>
              </a:extLst>
            </p:cNvPr>
            <p:cNvCxnSpPr>
              <a:cxnSpLocks/>
            </p:cNvCxnSpPr>
            <p:nvPr/>
          </p:nvCxnSpPr>
          <p:spPr bwMode="gray">
            <a:xfrm>
              <a:off x="7462037" y="3816975"/>
              <a:ext cx="288353" cy="971578"/>
            </a:xfrm>
            <a:prstGeom prst="straightConnector1">
              <a:avLst/>
            </a:prstGeom>
            <a:ln w="19050">
              <a:solidFill>
                <a:schemeClr val="accent1"/>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0" name="Gerader Verbinder 8">
              <a:extLst>
                <a:ext uri="{FF2B5EF4-FFF2-40B4-BE49-F238E27FC236}">
                  <a16:creationId xmlns:a16="http://schemas.microsoft.com/office/drawing/2014/main" id="{92563CDA-8B54-4D81-A1F9-504A24F2BCC6}"/>
                </a:ext>
              </a:extLst>
            </p:cNvPr>
            <p:cNvCxnSpPr>
              <a:cxnSpLocks/>
            </p:cNvCxnSpPr>
            <p:nvPr/>
          </p:nvCxnSpPr>
          <p:spPr>
            <a:xfrm flipV="1">
              <a:off x="7606213" y="3537269"/>
              <a:ext cx="144177" cy="574756"/>
            </a:xfrm>
            <a:prstGeom prst="line">
              <a:avLst/>
            </a:prstGeom>
            <a:ln w="19050" cap="rnd">
              <a:solidFill>
                <a:srgbClr val="B0AA7E"/>
              </a:solidFill>
              <a:prstDash val="sysDot"/>
              <a:roun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66EBDFA-DDB2-4370-9280-9A8A2534E5B6}"/>
                </a:ext>
              </a:extLst>
            </p:cNvPr>
            <p:cNvSpPr>
              <a:spLocks noChangeAspect="1"/>
            </p:cNvSpPr>
            <p:nvPr/>
          </p:nvSpPr>
          <p:spPr bwMode="gray">
            <a:xfrm>
              <a:off x="7108252" y="1881269"/>
              <a:ext cx="1656000" cy="1656000"/>
            </a:xfrm>
            <a:prstGeom prst="ellipse">
              <a:avLst/>
            </a:prstGeom>
            <a:solidFill>
              <a:srgbClr val="DFDDCB"/>
            </a:solidFill>
            <a:ln w="317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3175" algn="ctr" fontAlgn="base">
                <a:lnSpc>
                  <a:spcPct val="110000"/>
                </a:lnSpc>
                <a:spcAft>
                  <a:spcPts val="0"/>
                </a:spcAft>
                <a:buClr>
                  <a:srgbClr val="000000"/>
                </a:buClr>
                <a:defRPr/>
              </a:pPr>
              <a:r>
                <a:rPr lang="en-GB" sz="1200" kern="0" dirty="0">
                  <a:solidFill>
                    <a:srgbClr val="000000"/>
                  </a:solidFill>
                  <a:latin typeface="Verlag Office"/>
                </a:rPr>
                <a:t>Despite </a:t>
              </a:r>
              <a:br>
                <a:rPr lang="en-GB" sz="1200" kern="0" dirty="0">
                  <a:solidFill>
                    <a:srgbClr val="000000"/>
                  </a:solidFill>
                  <a:latin typeface="Verlag Office"/>
                </a:rPr>
              </a:br>
              <a:r>
                <a:rPr lang="en-GB" sz="1200" kern="0" dirty="0">
                  <a:solidFill>
                    <a:srgbClr val="000000"/>
                  </a:solidFill>
                  <a:latin typeface="Verlag Office"/>
                </a:rPr>
                <a:t>flattening </a:t>
              </a:r>
              <a:br>
                <a:rPr lang="en-GB" sz="1200" kern="0" dirty="0">
                  <a:solidFill>
                    <a:srgbClr val="000000"/>
                  </a:solidFill>
                  <a:latin typeface="Verlag Office"/>
                </a:rPr>
              </a:br>
              <a:r>
                <a:rPr lang="en-GB" sz="1200" kern="0" dirty="0">
                  <a:solidFill>
                    <a:srgbClr val="000000"/>
                  </a:solidFill>
                  <a:latin typeface="Verlag Office"/>
                </a:rPr>
                <a:t>yield curves, </a:t>
              </a:r>
              <a:br>
                <a:rPr lang="en-GB" sz="1200" kern="0" dirty="0">
                  <a:solidFill>
                    <a:srgbClr val="000000"/>
                  </a:solidFill>
                  <a:latin typeface="Verlag Office"/>
                </a:rPr>
              </a:br>
              <a:r>
                <a:rPr lang="en-GB" sz="1200" kern="0" dirty="0">
                  <a:solidFill>
                    <a:srgbClr val="000000"/>
                  </a:solidFill>
                  <a:latin typeface="Verlag Office"/>
                </a:rPr>
                <a:t>corporate </a:t>
              </a:r>
              <a:r>
                <a:rPr lang="en-GB" sz="1200" kern="0" dirty="0" err="1">
                  <a:solidFill>
                    <a:srgbClr val="000000"/>
                  </a:solidFill>
                  <a:latin typeface="Verlag Office"/>
                </a:rPr>
                <a:t>funda</a:t>
              </a:r>
              <a:r>
                <a:rPr lang="en-GB" sz="1200" kern="0" dirty="0">
                  <a:solidFill>
                    <a:srgbClr val="000000"/>
                  </a:solidFill>
                  <a:latin typeface="Verlag Office"/>
                </a:rPr>
                <a:t>-</a:t>
              </a:r>
              <a:br>
                <a:rPr lang="en-GB" sz="1200" kern="0" dirty="0">
                  <a:solidFill>
                    <a:srgbClr val="000000"/>
                  </a:solidFill>
                  <a:latin typeface="Verlag Office"/>
                </a:rPr>
              </a:br>
              <a:r>
                <a:rPr lang="en-GB" sz="1200" kern="0" dirty="0">
                  <a:solidFill>
                    <a:srgbClr val="000000"/>
                  </a:solidFill>
                  <a:latin typeface="Verlag Office"/>
                </a:rPr>
                <a:t>mentals argue </a:t>
              </a:r>
              <a:br>
                <a:rPr lang="en-GB" sz="1200" kern="0" dirty="0">
                  <a:solidFill>
                    <a:srgbClr val="000000"/>
                  </a:solidFill>
                  <a:latin typeface="Verlag Office"/>
                </a:rPr>
              </a:br>
              <a:r>
                <a:rPr lang="en-GB" sz="1200" kern="0" dirty="0">
                  <a:solidFill>
                    <a:srgbClr val="000000"/>
                  </a:solidFill>
                  <a:latin typeface="Verlag Office"/>
                </a:rPr>
                <a:t>against a </a:t>
              </a:r>
              <a:br>
                <a:rPr lang="en-GB" sz="1200" kern="0" dirty="0">
                  <a:solidFill>
                    <a:srgbClr val="000000"/>
                  </a:solidFill>
                  <a:latin typeface="Verlag Office"/>
                </a:rPr>
              </a:br>
              <a:r>
                <a:rPr lang="en-GB" sz="1200" kern="0" dirty="0">
                  <a:solidFill>
                    <a:srgbClr val="000000"/>
                  </a:solidFill>
                  <a:latin typeface="Verlag Office"/>
                </a:rPr>
                <a:t>recession</a:t>
              </a:r>
            </a:p>
          </p:txBody>
        </p:sp>
      </p:grpSp>
    </p:spTree>
    <p:extLst>
      <p:ext uri="{BB962C8B-B14F-4D97-AF65-F5344CB8AC3E}">
        <p14:creationId xmlns:p14="http://schemas.microsoft.com/office/powerpoint/2010/main" val="831401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F4F37B2-92DC-4BE3-BFDF-AC33CE4B3314}"/>
              </a:ext>
            </a:extLst>
          </p:cNvPr>
          <p:cNvSpPr>
            <a:spLocks noGrp="1"/>
          </p:cNvSpPr>
          <p:nvPr>
            <p:ph type="title"/>
          </p:nvPr>
        </p:nvSpPr>
        <p:spPr>
          <a:xfrm>
            <a:off x="-996950" y="343090"/>
            <a:ext cx="11137901" cy="371164"/>
          </a:xfrm>
        </p:spPr>
        <p:txBody>
          <a:bodyPr/>
          <a:lstStyle/>
          <a:p>
            <a:pPr marL="3175">
              <a:lnSpc>
                <a:spcPct val="110000"/>
              </a:lnSpc>
              <a:spcBef>
                <a:spcPts val="0"/>
              </a:spcBef>
              <a:spcAft>
                <a:spcPts val="0"/>
              </a:spcAft>
              <a:buClr>
                <a:srgbClr val="000000"/>
              </a:buClr>
              <a:defRPr/>
            </a:pPr>
            <a:r>
              <a:rPr lang="en-US" dirty="0"/>
              <a:t>Inflation will stick around in 2022</a:t>
            </a:r>
            <a:br>
              <a:rPr lang="en-US" sz="1200" cap="none" dirty="0">
                <a:solidFill>
                  <a:srgbClr val="000000"/>
                </a:solidFill>
                <a:latin typeface="Verlag Office"/>
                <a:ea typeface="+mn-ea"/>
                <a:cs typeface="+mn-cs"/>
              </a:rPr>
            </a:br>
            <a:endParaRPr lang="de-CH" dirty="0"/>
          </a:p>
        </p:txBody>
      </p:sp>
      <p:sp>
        <p:nvSpPr>
          <p:cNvPr id="4" name="Text Placeholder 3"/>
          <p:cNvSpPr>
            <a:spLocks noGrp="1"/>
          </p:cNvSpPr>
          <p:nvPr>
            <p:ph type="body" sz="quarter" idx="18"/>
          </p:nvPr>
        </p:nvSpPr>
        <p:spPr>
          <a:xfrm>
            <a:off x="395288" y="5985496"/>
            <a:ext cx="9745661" cy="396875"/>
          </a:xfrm>
        </p:spPr>
        <p:txBody>
          <a:bodyPr/>
          <a:lstStyle/>
          <a:p>
            <a:r>
              <a:rPr lang="en-US" b="1" dirty="0"/>
              <a:t>Source: </a:t>
            </a:r>
            <a:r>
              <a:rPr lang="en-US" dirty="0"/>
              <a:t>Refinitiv, Julius Baer Research; * arrows indicate the dominance of structural inflation (red) over deflation (beige) drivers.</a:t>
            </a:r>
          </a:p>
        </p:txBody>
      </p:sp>
      <p:sp>
        <p:nvSpPr>
          <p:cNvPr id="7" name="Slide Number Placeholder 6"/>
          <p:cNvSpPr>
            <a:spLocks noGrp="1"/>
          </p:cNvSpPr>
          <p:nvPr>
            <p:ph type="sldNum" sz="quarter" idx="4"/>
          </p:nvPr>
        </p:nvSpPr>
        <p:spPr>
          <a:xfrm>
            <a:off x="8267764" y="6524625"/>
            <a:ext cx="480949" cy="196851"/>
          </a:xfrm>
        </p:spPr>
        <p:txBody>
          <a:bodyPr/>
          <a:lstStyle/>
          <a:p>
            <a:fld id="{0A6ABA92-B65E-42F5-BB28-73DA50746AED}" type="slidenum">
              <a:rPr lang="en-GB"/>
              <a:pPr/>
              <a:t>7</a:t>
            </a:fld>
            <a:endParaRPr lang="en-GB" dirty="0"/>
          </a:p>
        </p:txBody>
      </p:sp>
      <p:graphicFrame>
        <p:nvGraphicFramePr>
          <p:cNvPr id="18" name="Chart 17">
            <a:extLst>
              <a:ext uri="{FF2B5EF4-FFF2-40B4-BE49-F238E27FC236}">
                <a16:creationId xmlns:a16="http://schemas.microsoft.com/office/drawing/2014/main" id="{65723F65-5ABB-43EF-9E18-EB6EEF7F8B57}"/>
              </a:ext>
            </a:extLst>
          </p:cNvPr>
          <p:cNvGraphicFramePr>
            <a:graphicFrameLocks/>
          </p:cNvGraphicFramePr>
          <p:nvPr>
            <p:extLst>
              <p:ext uri="{D42A27DB-BD31-4B8C-83A1-F6EECF244321}">
                <p14:modId xmlns:p14="http://schemas.microsoft.com/office/powerpoint/2010/main" val="1523626568"/>
              </p:ext>
            </p:extLst>
          </p:nvPr>
        </p:nvGraphicFramePr>
        <p:xfrm>
          <a:off x="378989" y="1461535"/>
          <a:ext cx="5958311" cy="4574616"/>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
            <a:extLst>
              <a:ext uri="{FF2B5EF4-FFF2-40B4-BE49-F238E27FC236}">
                <a16:creationId xmlns:a16="http://schemas.microsoft.com/office/drawing/2014/main" id="{7DC37479-A28D-42E0-BB74-D303BCDFB7F6}"/>
              </a:ext>
            </a:extLst>
          </p:cNvPr>
          <p:cNvSpPr txBox="1"/>
          <p:nvPr/>
        </p:nvSpPr>
        <p:spPr bwMode="gray">
          <a:xfrm>
            <a:off x="3198778" y="3014640"/>
            <a:ext cx="1666944" cy="257232"/>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300"/>
              </a:spcBef>
              <a:buClr>
                <a:schemeClr val="tx1"/>
              </a:buClr>
            </a:pPr>
            <a:r>
              <a:rPr lang="it-IT" sz="1200" dirty="0" err="1">
                <a:solidFill>
                  <a:srgbClr val="001489"/>
                </a:solidFill>
              </a:rPr>
              <a:t>US</a:t>
            </a:r>
            <a:r>
              <a:rPr lang="it-IT" sz="1200" dirty="0">
                <a:solidFill>
                  <a:srgbClr val="001489"/>
                </a:solidFill>
              </a:rPr>
              <a:t> headline </a:t>
            </a:r>
            <a:r>
              <a:rPr lang="it-IT" sz="1200" dirty="0" err="1">
                <a:solidFill>
                  <a:srgbClr val="001489"/>
                </a:solidFill>
              </a:rPr>
              <a:t>inflation</a:t>
            </a:r>
            <a:r>
              <a:rPr lang="it-IT" sz="1200">
                <a:solidFill>
                  <a:srgbClr val="001489"/>
                </a:solidFill>
              </a:rPr>
              <a:t>*</a:t>
            </a:r>
            <a:endParaRPr lang="de-CH" sz="1200" dirty="0" err="1">
              <a:solidFill>
                <a:srgbClr val="001489"/>
              </a:solidFill>
            </a:endParaRPr>
          </a:p>
        </p:txBody>
      </p:sp>
      <p:sp>
        <p:nvSpPr>
          <p:cNvPr id="27" name="Oval 26">
            <a:extLst>
              <a:ext uri="{FF2B5EF4-FFF2-40B4-BE49-F238E27FC236}">
                <a16:creationId xmlns:a16="http://schemas.microsoft.com/office/drawing/2014/main" id="{9A29C8A9-CA24-4B70-B7F5-4420DC6A8BB2}"/>
              </a:ext>
            </a:extLst>
          </p:cNvPr>
          <p:cNvSpPr>
            <a:spLocks noChangeAspect="1"/>
          </p:cNvSpPr>
          <p:nvPr/>
        </p:nvSpPr>
        <p:spPr bwMode="gray">
          <a:xfrm>
            <a:off x="6714320" y="1525110"/>
            <a:ext cx="2052000" cy="2052000"/>
          </a:xfrm>
          <a:prstGeom prst="ellipse">
            <a:avLst/>
          </a:prstGeom>
          <a:solidFill>
            <a:srgbClr val="D5A4AC"/>
          </a:solidFill>
          <a:ln w="31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spcAft>
                <a:spcPts val="300"/>
              </a:spcAft>
            </a:pPr>
            <a:r>
              <a:rPr lang="en-US" sz="1200" dirty="0"/>
              <a:t>Demographics</a:t>
            </a:r>
          </a:p>
          <a:p>
            <a:pPr algn="ctr">
              <a:spcAft>
                <a:spcPts val="300"/>
              </a:spcAft>
            </a:pPr>
            <a:r>
              <a:rPr lang="en-US" sz="1200" dirty="0"/>
              <a:t>Supply-chain </a:t>
            </a:r>
            <a:br>
              <a:rPr lang="en-US" sz="1200" dirty="0"/>
            </a:br>
            <a:r>
              <a:rPr lang="en-US" sz="1200" dirty="0"/>
              <a:t>issues</a:t>
            </a:r>
          </a:p>
          <a:p>
            <a:pPr algn="ctr">
              <a:spcAft>
                <a:spcPts val="300"/>
              </a:spcAft>
            </a:pPr>
            <a:r>
              <a:rPr lang="en-US" sz="1200" dirty="0"/>
              <a:t>Slowing </a:t>
            </a:r>
            <a:r>
              <a:rPr lang="en-US" sz="1200" dirty="0" err="1"/>
              <a:t>globalisation</a:t>
            </a:r>
            <a:endParaRPr lang="en-US" sz="1200" dirty="0"/>
          </a:p>
          <a:p>
            <a:pPr algn="ctr">
              <a:spcAft>
                <a:spcPts val="300"/>
              </a:spcAft>
            </a:pPr>
            <a:r>
              <a:rPr lang="en-US" sz="1200" dirty="0"/>
              <a:t>More fiscal transfers</a:t>
            </a:r>
          </a:p>
          <a:p>
            <a:pPr algn="ctr">
              <a:spcAft>
                <a:spcPts val="300"/>
              </a:spcAft>
            </a:pPr>
            <a:r>
              <a:rPr lang="en-US" sz="1200" dirty="0"/>
              <a:t>Lasting loose monetary policy</a:t>
            </a:r>
          </a:p>
        </p:txBody>
      </p:sp>
      <p:sp>
        <p:nvSpPr>
          <p:cNvPr id="28" name="Oval 27">
            <a:extLst>
              <a:ext uri="{FF2B5EF4-FFF2-40B4-BE49-F238E27FC236}">
                <a16:creationId xmlns:a16="http://schemas.microsoft.com/office/drawing/2014/main" id="{11A03A12-782F-41AD-98F2-C2CF6296D8D8}"/>
              </a:ext>
            </a:extLst>
          </p:cNvPr>
          <p:cNvSpPr/>
          <p:nvPr/>
        </p:nvSpPr>
        <p:spPr bwMode="gray">
          <a:xfrm>
            <a:off x="7199940" y="3706834"/>
            <a:ext cx="1547113" cy="1548000"/>
          </a:xfrm>
          <a:prstGeom prst="ellipse">
            <a:avLst/>
          </a:prstGeom>
          <a:solidFill>
            <a:srgbClr val="DFDDCB"/>
          </a:solidFill>
          <a:ln w="3175" cap="flat" cmpd="sng" algn="ctr">
            <a:solidFill>
              <a:srgbClr val="EFEEE5"/>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r>
              <a:rPr lang="en-US" sz="1200" dirty="0"/>
              <a:t>Recession after-effects</a:t>
            </a:r>
          </a:p>
          <a:p>
            <a:pPr algn="ctr"/>
            <a:r>
              <a:rPr lang="en-US" sz="1200" dirty="0"/>
              <a:t>Productivity gains</a:t>
            </a:r>
          </a:p>
          <a:p>
            <a:pPr algn="ctr"/>
            <a:r>
              <a:rPr lang="en-US" sz="1200" dirty="0"/>
              <a:t>Technology</a:t>
            </a:r>
          </a:p>
          <a:p>
            <a:pPr algn="ctr"/>
            <a:r>
              <a:rPr lang="en-US" sz="1200" dirty="0"/>
              <a:t>Debt</a:t>
            </a:r>
          </a:p>
        </p:txBody>
      </p:sp>
      <p:sp>
        <p:nvSpPr>
          <p:cNvPr id="21" name="Textplatzhalter 3">
            <a:extLst>
              <a:ext uri="{FF2B5EF4-FFF2-40B4-BE49-F238E27FC236}">
                <a16:creationId xmlns:a16="http://schemas.microsoft.com/office/drawing/2014/main" id="{2620E95C-E943-4071-9D2B-432FD06B37F3}"/>
              </a:ext>
            </a:extLst>
          </p:cNvPr>
          <p:cNvSpPr>
            <a:spLocks noGrp="1"/>
          </p:cNvSpPr>
          <p:nvPr>
            <p:ph type="body" sz="quarter" idx="11"/>
          </p:nvPr>
        </p:nvSpPr>
        <p:spPr>
          <a:xfrm>
            <a:off x="395288" y="821849"/>
            <a:ext cx="8189912" cy="360042"/>
          </a:xfrm>
        </p:spPr>
        <p:txBody>
          <a:bodyPr/>
          <a:lstStyle/>
          <a:p>
            <a:r>
              <a:rPr lang="en-US" sz="1600" dirty="0">
                <a:latin typeface="Verlag Office"/>
              </a:rPr>
              <a:t>Structural drivers currently point towards higher prices</a:t>
            </a:r>
            <a:endParaRPr lang="de-CH" sz="1600" dirty="0"/>
          </a:p>
        </p:txBody>
      </p:sp>
      <p:sp>
        <p:nvSpPr>
          <p:cNvPr id="23" name="Right Arrow 26">
            <a:extLst>
              <a:ext uri="{FF2B5EF4-FFF2-40B4-BE49-F238E27FC236}">
                <a16:creationId xmlns:a16="http://schemas.microsoft.com/office/drawing/2014/main" id="{EEFA6BF1-05F5-40EE-B90E-471450C6F4DF}"/>
              </a:ext>
            </a:extLst>
          </p:cNvPr>
          <p:cNvSpPr/>
          <p:nvPr/>
        </p:nvSpPr>
        <p:spPr bwMode="gray">
          <a:xfrm>
            <a:off x="5971003" y="2428523"/>
            <a:ext cx="1182356" cy="200738"/>
          </a:xfrm>
          <a:prstGeom prst="rightArrow">
            <a:avLst/>
          </a:prstGeom>
          <a:solidFill>
            <a:schemeClr val="tx2"/>
          </a:solidFill>
          <a:ln w="76200" cap="flat" cmpd="sng" algn="ctr">
            <a:solidFill>
              <a:schemeClr val="tx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fontAlgn="base">
              <a:lnSpc>
                <a:spcPct val="100000"/>
              </a:lnSpc>
              <a:spcBef>
                <a:spcPct val="0"/>
              </a:spcBef>
              <a:spcAft>
                <a:spcPct val="0"/>
              </a:spcAft>
              <a:buClr>
                <a:srgbClr val="001489"/>
              </a:buClr>
              <a:defRPr/>
            </a:pPr>
            <a:r>
              <a:rPr lang="en-GB" sz="1100" dirty="0">
                <a:solidFill>
                  <a:srgbClr val="FFFFFF"/>
                </a:solidFill>
                <a:latin typeface="Verlag Office"/>
              </a:rPr>
              <a:t>Amplified by war</a:t>
            </a:r>
          </a:p>
        </p:txBody>
      </p:sp>
      <p:sp>
        <p:nvSpPr>
          <p:cNvPr id="29" name="Right Arrow 26">
            <a:extLst>
              <a:ext uri="{FF2B5EF4-FFF2-40B4-BE49-F238E27FC236}">
                <a16:creationId xmlns:a16="http://schemas.microsoft.com/office/drawing/2014/main" id="{CD4A22E6-35B1-4195-9928-8BF4CDDAD696}"/>
              </a:ext>
            </a:extLst>
          </p:cNvPr>
          <p:cNvSpPr/>
          <p:nvPr/>
        </p:nvSpPr>
        <p:spPr bwMode="gray">
          <a:xfrm>
            <a:off x="5971003" y="2839695"/>
            <a:ext cx="1182356" cy="200738"/>
          </a:xfrm>
          <a:prstGeom prst="rightArrow">
            <a:avLst/>
          </a:prstGeom>
          <a:solidFill>
            <a:schemeClr val="tx2"/>
          </a:solidFill>
          <a:ln w="76200" cap="flat" cmpd="sng" algn="ctr">
            <a:solidFill>
              <a:schemeClr val="tx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fontAlgn="base">
              <a:lnSpc>
                <a:spcPct val="100000"/>
              </a:lnSpc>
              <a:spcBef>
                <a:spcPct val="0"/>
              </a:spcBef>
              <a:spcAft>
                <a:spcPct val="0"/>
              </a:spcAft>
              <a:buClr>
                <a:srgbClr val="001489"/>
              </a:buClr>
              <a:defRPr/>
            </a:pPr>
            <a:r>
              <a:rPr lang="en-GB" sz="1100" dirty="0">
                <a:solidFill>
                  <a:srgbClr val="FFFFFF"/>
                </a:solidFill>
                <a:latin typeface="Verlag Office"/>
              </a:rPr>
              <a:t>Amplified by war</a:t>
            </a:r>
          </a:p>
        </p:txBody>
      </p:sp>
      <p:sp>
        <p:nvSpPr>
          <p:cNvPr id="31" name="Freeform 18">
            <a:extLst>
              <a:ext uri="{FF2B5EF4-FFF2-40B4-BE49-F238E27FC236}">
                <a16:creationId xmlns:a16="http://schemas.microsoft.com/office/drawing/2014/main" id="{4E1AB934-C451-4ED7-96C7-41FC1202264C}"/>
              </a:ext>
            </a:extLst>
          </p:cNvPr>
          <p:cNvSpPr/>
          <p:nvPr/>
        </p:nvSpPr>
        <p:spPr bwMode="gray">
          <a:xfrm rot="1491110">
            <a:off x="5395123" y="2183874"/>
            <a:ext cx="479505" cy="376425"/>
          </a:xfrm>
          <a:custGeom>
            <a:avLst/>
            <a:gdLst>
              <a:gd name="connsiteX0" fmla="*/ 0 w 1852654"/>
              <a:gd name="connsiteY0" fmla="*/ 755374 h 755374"/>
              <a:gd name="connsiteX1" fmla="*/ 278296 w 1852654"/>
              <a:gd name="connsiteY1" fmla="*/ 294198 h 755374"/>
              <a:gd name="connsiteX2" fmla="*/ 667910 w 1852654"/>
              <a:gd name="connsiteY2" fmla="*/ 747423 h 755374"/>
              <a:gd name="connsiteX3" fmla="*/ 1001865 w 1852654"/>
              <a:gd name="connsiteY3" fmla="*/ 159026 h 755374"/>
              <a:gd name="connsiteX4" fmla="*/ 1407381 w 1852654"/>
              <a:gd name="connsiteY4" fmla="*/ 437322 h 755374"/>
              <a:gd name="connsiteX5" fmla="*/ 1852654 w 1852654"/>
              <a:gd name="connsiteY5" fmla="*/ 0 h 755374"/>
              <a:gd name="connsiteX0" fmla="*/ 0 w 1957068"/>
              <a:gd name="connsiteY0" fmla="*/ 638062 h 748228"/>
              <a:gd name="connsiteX1" fmla="*/ 382710 w 1957068"/>
              <a:gd name="connsiteY1" fmla="*/ 294198 h 748228"/>
              <a:gd name="connsiteX2" fmla="*/ 772324 w 1957068"/>
              <a:gd name="connsiteY2" fmla="*/ 747423 h 748228"/>
              <a:gd name="connsiteX3" fmla="*/ 1106279 w 1957068"/>
              <a:gd name="connsiteY3" fmla="*/ 159026 h 748228"/>
              <a:gd name="connsiteX4" fmla="*/ 1511795 w 1957068"/>
              <a:gd name="connsiteY4" fmla="*/ 437322 h 748228"/>
              <a:gd name="connsiteX5" fmla="*/ 1957068 w 1957068"/>
              <a:gd name="connsiteY5" fmla="*/ 0 h 74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68" h="748228">
                <a:moveTo>
                  <a:pt x="0" y="638062"/>
                </a:moveTo>
                <a:cubicBezTo>
                  <a:pt x="83489" y="408136"/>
                  <a:pt x="253989" y="275971"/>
                  <a:pt x="382710" y="294198"/>
                </a:cubicBezTo>
                <a:cubicBezTo>
                  <a:pt x="511431" y="312425"/>
                  <a:pt x="651729" y="769952"/>
                  <a:pt x="772324" y="747423"/>
                </a:cubicBezTo>
                <a:cubicBezTo>
                  <a:pt x="892919" y="724894"/>
                  <a:pt x="983034" y="210709"/>
                  <a:pt x="1106279" y="159026"/>
                </a:cubicBezTo>
                <a:cubicBezTo>
                  <a:pt x="1229524" y="107343"/>
                  <a:pt x="1369997" y="463826"/>
                  <a:pt x="1511795" y="437322"/>
                </a:cubicBezTo>
                <a:cubicBezTo>
                  <a:pt x="1653593" y="410818"/>
                  <a:pt x="1805330" y="205409"/>
                  <a:pt x="1957068" y="0"/>
                </a:cubicBezTo>
              </a:path>
            </a:pathLst>
          </a:custGeom>
          <a:noFill/>
          <a:ln w="25400" cap="flat" cmpd="sng" algn="ctr">
            <a:solidFill>
              <a:schemeClr val="tx2"/>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fontAlgn="base">
              <a:lnSpc>
                <a:spcPct val="100000"/>
              </a:lnSpc>
              <a:spcBef>
                <a:spcPct val="0"/>
              </a:spcBef>
              <a:spcAft>
                <a:spcPct val="0"/>
              </a:spcAft>
              <a:buClr>
                <a:srgbClr val="001489"/>
              </a:buClr>
              <a:defRPr/>
            </a:pPr>
            <a:endParaRPr lang="en-GB" sz="1800" dirty="0">
              <a:solidFill>
                <a:srgbClr val="000000"/>
              </a:solidFill>
              <a:latin typeface="Arial" charset="0"/>
            </a:endParaRPr>
          </a:p>
        </p:txBody>
      </p:sp>
      <p:sp>
        <p:nvSpPr>
          <p:cNvPr id="32" name="Freeform 19">
            <a:extLst>
              <a:ext uri="{FF2B5EF4-FFF2-40B4-BE49-F238E27FC236}">
                <a16:creationId xmlns:a16="http://schemas.microsoft.com/office/drawing/2014/main" id="{E8FB640F-FA49-4B56-AEEB-0323EB52651F}"/>
              </a:ext>
            </a:extLst>
          </p:cNvPr>
          <p:cNvSpPr/>
          <p:nvPr/>
        </p:nvSpPr>
        <p:spPr bwMode="gray">
          <a:xfrm>
            <a:off x="5357760" y="2383217"/>
            <a:ext cx="772790" cy="1205032"/>
          </a:xfrm>
          <a:custGeom>
            <a:avLst/>
            <a:gdLst>
              <a:gd name="connsiteX0" fmla="*/ 0 w 1908313"/>
              <a:gd name="connsiteY0" fmla="*/ 453485 h 994173"/>
              <a:gd name="connsiteX1" fmla="*/ 135172 w 1908313"/>
              <a:gd name="connsiteY1" fmla="*/ 381923 h 994173"/>
              <a:gd name="connsiteX2" fmla="*/ 270345 w 1908313"/>
              <a:gd name="connsiteY2" fmla="*/ 260 h 994173"/>
              <a:gd name="connsiteX3" fmla="*/ 580445 w 1908313"/>
              <a:gd name="connsiteY3" fmla="*/ 445533 h 994173"/>
              <a:gd name="connsiteX4" fmla="*/ 978011 w 1908313"/>
              <a:gd name="connsiteY4" fmla="*/ 556852 h 994173"/>
              <a:gd name="connsiteX5" fmla="*/ 1208599 w 1908313"/>
              <a:gd name="connsiteY5" fmla="*/ 747683 h 994173"/>
              <a:gd name="connsiteX6" fmla="*/ 1550505 w 1908313"/>
              <a:gd name="connsiteY6" fmla="*/ 684072 h 994173"/>
              <a:gd name="connsiteX7" fmla="*/ 1908313 w 1908313"/>
              <a:gd name="connsiteY7" fmla="*/ 994173 h 994173"/>
              <a:gd name="connsiteX0" fmla="*/ 0 w 1908313"/>
              <a:gd name="connsiteY0" fmla="*/ 457146 h 997834"/>
              <a:gd name="connsiteX1" fmla="*/ 240296 w 1908313"/>
              <a:gd name="connsiteY1" fmla="*/ 243970 h 997834"/>
              <a:gd name="connsiteX2" fmla="*/ 270345 w 1908313"/>
              <a:gd name="connsiteY2" fmla="*/ 3921 h 997834"/>
              <a:gd name="connsiteX3" fmla="*/ 580445 w 1908313"/>
              <a:gd name="connsiteY3" fmla="*/ 449194 h 997834"/>
              <a:gd name="connsiteX4" fmla="*/ 978011 w 1908313"/>
              <a:gd name="connsiteY4" fmla="*/ 560513 h 997834"/>
              <a:gd name="connsiteX5" fmla="*/ 1208599 w 1908313"/>
              <a:gd name="connsiteY5" fmla="*/ 751344 h 997834"/>
              <a:gd name="connsiteX6" fmla="*/ 1550505 w 1908313"/>
              <a:gd name="connsiteY6" fmla="*/ 687733 h 997834"/>
              <a:gd name="connsiteX7" fmla="*/ 1908313 w 1908313"/>
              <a:gd name="connsiteY7" fmla="*/ 997834 h 997834"/>
              <a:gd name="connsiteX0" fmla="*/ 0 w 1908313"/>
              <a:gd name="connsiteY0" fmla="*/ 453229 h 993917"/>
              <a:gd name="connsiteX1" fmla="*/ 270345 w 1908313"/>
              <a:gd name="connsiteY1" fmla="*/ 4 h 993917"/>
              <a:gd name="connsiteX2" fmla="*/ 580445 w 1908313"/>
              <a:gd name="connsiteY2" fmla="*/ 445277 h 993917"/>
              <a:gd name="connsiteX3" fmla="*/ 978011 w 1908313"/>
              <a:gd name="connsiteY3" fmla="*/ 556596 h 993917"/>
              <a:gd name="connsiteX4" fmla="*/ 1208599 w 1908313"/>
              <a:gd name="connsiteY4" fmla="*/ 747427 h 993917"/>
              <a:gd name="connsiteX5" fmla="*/ 1550505 w 1908313"/>
              <a:gd name="connsiteY5" fmla="*/ 683816 h 993917"/>
              <a:gd name="connsiteX6" fmla="*/ 1908313 w 1908313"/>
              <a:gd name="connsiteY6" fmla="*/ 993917 h 993917"/>
              <a:gd name="connsiteX0" fmla="*/ 0 w 1637968"/>
              <a:gd name="connsiteY0" fmla="*/ 4 h 993917"/>
              <a:gd name="connsiteX1" fmla="*/ 310100 w 1637968"/>
              <a:gd name="connsiteY1" fmla="*/ 445277 h 993917"/>
              <a:gd name="connsiteX2" fmla="*/ 707666 w 1637968"/>
              <a:gd name="connsiteY2" fmla="*/ 556596 h 993917"/>
              <a:gd name="connsiteX3" fmla="*/ 938254 w 1637968"/>
              <a:gd name="connsiteY3" fmla="*/ 747427 h 993917"/>
              <a:gd name="connsiteX4" fmla="*/ 1280160 w 1637968"/>
              <a:gd name="connsiteY4" fmla="*/ 683816 h 993917"/>
              <a:gd name="connsiteX5" fmla="*/ 1637968 w 1637968"/>
              <a:gd name="connsiteY5" fmla="*/ 993917 h 99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968" h="993917">
                <a:moveTo>
                  <a:pt x="0" y="4"/>
                </a:moveTo>
                <a:cubicBezTo>
                  <a:pt x="96741" y="-1321"/>
                  <a:pt x="192156" y="352512"/>
                  <a:pt x="310100" y="445277"/>
                </a:cubicBezTo>
                <a:cubicBezTo>
                  <a:pt x="428044" y="538042"/>
                  <a:pt x="602974" y="506238"/>
                  <a:pt x="707666" y="556596"/>
                </a:cubicBezTo>
                <a:cubicBezTo>
                  <a:pt x="812358" y="606954"/>
                  <a:pt x="842838" y="726224"/>
                  <a:pt x="938254" y="747427"/>
                </a:cubicBezTo>
                <a:cubicBezTo>
                  <a:pt x="1033670" y="768630"/>
                  <a:pt x="1163541" y="642734"/>
                  <a:pt x="1280160" y="683816"/>
                </a:cubicBezTo>
                <a:cubicBezTo>
                  <a:pt x="1396779" y="724898"/>
                  <a:pt x="1517373" y="859407"/>
                  <a:pt x="1637968" y="993917"/>
                </a:cubicBezTo>
              </a:path>
            </a:pathLst>
          </a:custGeom>
          <a:noFill/>
          <a:ln w="25400" cap="flat" cmpd="sng" algn="ctr">
            <a:solidFill>
              <a:srgbClr val="B0AA7E"/>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fontAlgn="base">
              <a:lnSpc>
                <a:spcPct val="100000"/>
              </a:lnSpc>
              <a:spcBef>
                <a:spcPct val="0"/>
              </a:spcBef>
              <a:spcAft>
                <a:spcPct val="0"/>
              </a:spcAft>
              <a:buClr>
                <a:srgbClr val="001489"/>
              </a:buClr>
              <a:defRPr/>
            </a:pPr>
            <a:endParaRPr lang="en-GB" sz="1800" dirty="0">
              <a:solidFill>
                <a:srgbClr val="000000"/>
              </a:solidFill>
              <a:latin typeface="Arial" charset="0"/>
            </a:endParaRPr>
          </a:p>
        </p:txBody>
      </p:sp>
      <p:sp>
        <p:nvSpPr>
          <p:cNvPr id="25" name="Right Arrow 28">
            <a:extLst>
              <a:ext uri="{FF2B5EF4-FFF2-40B4-BE49-F238E27FC236}">
                <a16:creationId xmlns:a16="http://schemas.microsoft.com/office/drawing/2014/main" id="{A32D10B1-0FF0-4CE2-95E5-8B7C1C7D33AB}"/>
              </a:ext>
            </a:extLst>
          </p:cNvPr>
          <p:cNvSpPr/>
          <p:nvPr/>
        </p:nvSpPr>
        <p:spPr bwMode="gray">
          <a:xfrm>
            <a:off x="5971003" y="4330265"/>
            <a:ext cx="1305357" cy="200738"/>
          </a:xfrm>
          <a:prstGeom prst="rightArrow">
            <a:avLst/>
          </a:prstGeom>
          <a:solidFill>
            <a:srgbClr val="B0AA7E"/>
          </a:solidFill>
          <a:ln w="76200" cap="flat" cmpd="sng" algn="ctr">
            <a:solidFill>
              <a:srgbClr val="B0AA7E"/>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fontAlgn="base">
              <a:lnSpc>
                <a:spcPct val="100000"/>
              </a:lnSpc>
              <a:spcBef>
                <a:spcPct val="0"/>
              </a:spcBef>
              <a:spcAft>
                <a:spcPct val="0"/>
              </a:spcAft>
              <a:buClr>
                <a:srgbClr val="001489"/>
              </a:buClr>
              <a:defRPr/>
            </a:pPr>
            <a:r>
              <a:rPr lang="en-GB" sz="1050" dirty="0">
                <a:solidFill>
                  <a:schemeClr val="bg1"/>
                </a:solidFill>
                <a:latin typeface="Verlag Office"/>
              </a:rPr>
              <a:t>Amplified by Covid</a:t>
            </a:r>
          </a:p>
        </p:txBody>
      </p:sp>
      <p:sp>
        <p:nvSpPr>
          <p:cNvPr id="34" name="Right Arrow 28">
            <a:extLst>
              <a:ext uri="{FF2B5EF4-FFF2-40B4-BE49-F238E27FC236}">
                <a16:creationId xmlns:a16="http://schemas.microsoft.com/office/drawing/2014/main" id="{2B55C161-1C1E-4EB1-9878-68DE13C25D51}"/>
              </a:ext>
            </a:extLst>
          </p:cNvPr>
          <p:cNvSpPr/>
          <p:nvPr/>
        </p:nvSpPr>
        <p:spPr bwMode="gray">
          <a:xfrm>
            <a:off x="5971003" y="4711473"/>
            <a:ext cx="1305357" cy="200738"/>
          </a:xfrm>
          <a:prstGeom prst="rightArrow">
            <a:avLst/>
          </a:prstGeom>
          <a:solidFill>
            <a:srgbClr val="B0AA7E"/>
          </a:solidFill>
          <a:ln w="76200" cap="flat" cmpd="sng" algn="ctr">
            <a:solidFill>
              <a:srgbClr val="B0AA7E"/>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fontAlgn="base">
              <a:lnSpc>
                <a:spcPct val="100000"/>
              </a:lnSpc>
              <a:spcBef>
                <a:spcPct val="0"/>
              </a:spcBef>
              <a:spcAft>
                <a:spcPct val="0"/>
              </a:spcAft>
              <a:buClr>
                <a:srgbClr val="001489"/>
              </a:buClr>
              <a:defRPr/>
            </a:pPr>
            <a:r>
              <a:rPr lang="en-GB" sz="1050" dirty="0">
                <a:solidFill>
                  <a:schemeClr val="bg1"/>
                </a:solidFill>
                <a:latin typeface="Verlag Office"/>
              </a:rPr>
              <a:t>Amplified by Covid</a:t>
            </a:r>
          </a:p>
        </p:txBody>
      </p:sp>
      <p:sp>
        <p:nvSpPr>
          <p:cNvPr id="26" name="Right Arrow 26">
            <a:extLst>
              <a:ext uri="{FF2B5EF4-FFF2-40B4-BE49-F238E27FC236}">
                <a16:creationId xmlns:a16="http://schemas.microsoft.com/office/drawing/2014/main" id="{549D9E34-7D72-4C4B-8736-99FC5F8B7391}"/>
              </a:ext>
            </a:extLst>
          </p:cNvPr>
          <p:cNvSpPr/>
          <p:nvPr/>
        </p:nvSpPr>
        <p:spPr bwMode="gray">
          <a:xfrm>
            <a:off x="5971003" y="2015719"/>
            <a:ext cx="1182356" cy="200738"/>
          </a:xfrm>
          <a:prstGeom prst="rightArrow">
            <a:avLst/>
          </a:prstGeom>
          <a:solidFill>
            <a:schemeClr val="tx2"/>
          </a:solidFill>
          <a:ln w="76200" cap="flat" cmpd="sng" algn="ctr">
            <a:solidFill>
              <a:schemeClr val="tx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fontAlgn="base">
              <a:lnSpc>
                <a:spcPct val="100000"/>
              </a:lnSpc>
              <a:spcBef>
                <a:spcPct val="0"/>
              </a:spcBef>
              <a:spcAft>
                <a:spcPct val="0"/>
              </a:spcAft>
              <a:buClr>
                <a:srgbClr val="001489"/>
              </a:buClr>
              <a:defRPr/>
            </a:pPr>
            <a:r>
              <a:rPr lang="en-GB" sz="1100" dirty="0">
                <a:solidFill>
                  <a:srgbClr val="FFFFFF"/>
                </a:solidFill>
                <a:latin typeface="Verlag Office"/>
              </a:rPr>
              <a:t>Amplified by war</a:t>
            </a:r>
          </a:p>
        </p:txBody>
      </p:sp>
      <p:sp>
        <p:nvSpPr>
          <p:cNvPr id="2" name="Rectangle 1">
            <a:extLst>
              <a:ext uri="{FF2B5EF4-FFF2-40B4-BE49-F238E27FC236}">
                <a16:creationId xmlns:a16="http://schemas.microsoft.com/office/drawing/2014/main" id="{D5035268-27F7-4CFF-B57D-0DF10574610C}"/>
              </a:ext>
            </a:extLst>
          </p:cNvPr>
          <p:cNvSpPr/>
          <p:nvPr/>
        </p:nvSpPr>
        <p:spPr bwMode="gray">
          <a:xfrm>
            <a:off x="5333621" y="4972674"/>
            <a:ext cx="658490" cy="423792"/>
          </a:xfrm>
          <a:prstGeom prst="rect">
            <a:avLst/>
          </a:prstGeom>
          <a:solidFill>
            <a:schemeClr val="bg1"/>
          </a:solidFill>
          <a:ln w="31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endParaRPr lang="de-CH" sz="1200" dirty="0" err="1">
              <a:solidFill>
                <a:srgbClr val="000000"/>
              </a:solidFill>
              <a:latin typeface="Verlag Office"/>
            </a:endParaRPr>
          </a:p>
        </p:txBody>
      </p:sp>
    </p:spTree>
    <p:extLst>
      <p:ext uri="{BB962C8B-B14F-4D97-AF65-F5344CB8AC3E}">
        <p14:creationId xmlns:p14="http://schemas.microsoft.com/office/powerpoint/2010/main" val="259404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4433A314-81AA-4647-A79F-1E80E040733E}"/>
              </a:ext>
            </a:extLst>
          </p:cNvPr>
          <p:cNvGraphicFramePr>
            <a:graphicFrameLocks/>
          </p:cNvGraphicFramePr>
          <p:nvPr>
            <p:extLst>
              <p:ext uri="{D42A27DB-BD31-4B8C-83A1-F6EECF244321}">
                <p14:modId xmlns:p14="http://schemas.microsoft.com/office/powerpoint/2010/main" val="4231234088"/>
              </p:ext>
            </p:extLst>
          </p:nvPr>
        </p:nvGraphicFramePr>
        <p:xfrm>
          <a:off x="345563" y="1455738"/>
          <a:ext cx="7885631" cy="4144963"/>
        </p:xfrm>
        <a:graphic>
          <a:graphicData uri="http://schemas.openxmlformats.org/drawingml/2006/chart">
            <c:chart xmlns:c="http://schemas.openxmlformats.org/drawingml/2006/chart" xmlns:r="http://schemas.openxmlformats.org/officeDocument/2006/relationships" r:id="rId2"/>
          </a:graphicData>
        </a:graphic>
      </p:graphicFrame>
      <p:grpSp>
        <p:nvGrpSpPr>
          <p:cNvPr id="25" name="Group 24">
            <a:extLst>
              <a:ext uri="{FF2B5EF4-FFF2-40B4-BE49-F238E27FC236}">
                <a16:creationId xmlns:a16="http://schemas.microsoft.com/office/drawing/2014/main" id="{31DCB3E4-5D28-4617-A415-7CCD679AA793}"/>
              </a:ext>
            </a:extLst>
          </p:cNvPr>
          <p:cNvGrpSpPr/>
          <p:nvPr/>
        </p:nvGrpSpPr>
        <p:grpSpPr>
          <a:xfrm>
            <a:off x="5974466" y="1747851"/>
            <a:ext cx="1560223" cy="1201852"/>
            <a:chOff x="6477140" y="1655596"/>
            <a:chExt cx="1583225" cy="1213389"/>
          </a:xfrm>
        </p:grpSpPr>
        <p:cxnSp>
          <p:nvCxnSpPr>
            <p:cNvPr id="26" name="Straight Arrow Connector 25">
              <a:extLst>
                <a:ext uri="{FF2B5EF4-FFF2-40B4-BE49-F238E27FC236}">
                  <a16:creationId xmlns:a16="http://schemas.microsoft.com/office/drawing/2014/main" id="{E6322462-3546-4DB7-AE7C-7C842F4637AD}"/>
                </a:ext>
              </a:extLst>
            </p:cNvPr>
            <p:cNvCxnSpPr>
              <a:cxnSpLocks/>
            </p:cNvCxnSpPr>
            <p:nvPr/>
          </p:nvCxnSpPr>
          <p:spPr bwMode="gray">
            <a:xfrm flipV="1">
              <a:off x="6477140" y="1876321"/>
              <a:ext cx="772299" cy="992664"/>
            </a:xfrm>
            <a:prstGeom prst="straightConnector1">
              <a:avLst/>
            </a:prstGeom>
            <a:ln w="22225">
              <a:solidFill>
                <a:srgbClr val="001489"/>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80191CF-5EC9-4DB8-9B13-E142BAF34312}"/>
                </a:ext>
              </a:extLst>
            </p:cNvPr>
            <p:cNvGrpSpPr/>
            <p:nvPr/>
          </p:nvGrpSpPr>
          <p:grpSpPr>
            <a:xfrm>
              <a:off x="7288066" y="1655596"/>
              <a:ext cx="772299" cy="531601"/>
              <a:chOff x="9313611" y="1812938"/>
              <a:chExt cx="466232" cy="539978"/>
            </a:xfrm>
          </p:grpSpPr>
          <p:sp>
            <p:nvSpPr>
              <p:cNvPr id="28" name="Arc 27">
                <a:extLst>
                  <a:ext uri="{FF2B5EF4-FFF2-40B4-BE49-F238E27FC236}">
                    <a16:creationId xmlns:a16="http://schemas.microsoft.com/office/drawing/2014/main" id="{D41092E1-9654-441D-B7BD-87FBEF654E14}"/>
                  </a:ext>
                </a:extLst>
              </p:cNvPr>
              <p:cNvSpPr/>
              <p:nvPr/>
            </p:nvSpPr>
            <p:spPr bwMode="gray">
              <a:xfrm rot="17425151">
                <a:off x="9276738" y="1849811"/>
                <a:ext cx="539978" cy="466232"/>
              </a:xfrm>
              <a:prstGeom prst="arc">
                <a:avLst/>
              </a:prstGeom>
              <a:ln w="19050" cap="flat" cmpd="sng" algn="ctr">
                <a:solidFill>
                  <a:srgbClr val="182257"/>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ts val="1300"/>
                  </a:lnSpc>
                  <a:spcBef>
                    <a:spcPts val="0"/>
                  </a:spcBef>
                  <a:spcAft>
                    <a:spcPts val="567"/>
                  </a:spcAft>
                  <a:buClrTx/>
                  <a:buSzTx/>
                  <a:buFont typeface="Arial" panose="020B0604020202020204" pitchFamily="34" charset="0"/>
                  <a:buNone/>
                  <a:tabLst/>
                  <a:defRPr/>
                </a:pPr>
                <a:endParaRPr kumimoji="0" lang="de-CH" sz="1000" b="0" i="0" u="none" strike="noStrike" kern="1200" cap="none" spc="0" normalizeH="0" baseline="0" noProof="0" dirty="0">
                  <a:ln>
                    <a:noFill/>
                  </a:ln>
                  <a:solidFill>
                    <a:srgbClr val="000000"/>
                  </a:solidFill>
                  <a:effectLst/>
                  <a:uLnTx/>
                  <a:uFillTx/>
                  <a:latin typeface="Verlag Office"/>
                  <a:ea typeface="+mn-ea"/>
                  <a:cs typeface="+mn-cs"/>
                </a:endParaRPr>
              </a:p>
            </p:txBody>
          </p:sp>
          <p:cxnSp>
            <p:nvCxnSpPr>
              <p:cNvPr id="29" name="Straight Arrow Connector 28">
                <a:extLst>
                  <a:ext uri="{FF2B5EF4-FFF2-40B4-BE49-F238E27FC236}">
                    <a16:creationId xmlns:a16="http://schemas.microsoft.com/office/drawing/2014/main" id="{D788E13F-3264-4441-A935-8BBA3C76A5F1}"/>
                  </a:ext>
                </a:extLst>
              </p:cNvPr>
              <p:cNvCxnSpPr>
                <a:cxnSpLocks/>
                <a:stCxn id="28" idx="2"/>
              </p:cNvCxnSpPr>
              <p:nvPr/>
            </p:nvCxnSpPr>
            <p:spPr bwMode="gray">
              <a:xfrm>
                <a:off x="9596369" y="1829903"/>
                <a:ext cx="40555" cy="60756"/>
              </a:xfrm>
              <a:prstGeom prst="straightConnector1">
                <a:avLst/>
              </a:prstGeom>
              <a:ln>
                <a:solidFill>
                  <a:srgbClr val="182257"/>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sp>
        <p:nvSpPr>
          <p:cNvPr id="4" name="Titel 3">
            <a:extLst>
              <a:ext uri="{FF2B5EF4-FFF2-40B4-BE49-F238E27FC236}">
                <a16:creationId xmlns:a16="http://schemas.microsoft.com/office/drawing/2014/main" id="{BBBA085E-07B3-4867-98C4-8EEDC3465485}"/>
              </a:ext>
            </a:extLst>
          </p:cNvPr>
          <p:cNvSpPr>
            <a:spLocks noGrp="1"/>
          </p:cNvSpPr>
          <p:nvPr>
            <p:ph type="title"/>
          </p:nvPr>
        </p:nvSpPr>
        <p:spPr>
          <a:xfrm>
            <a:off x="129381" y="333375"/>
            <a:ext cx="8885238" cy="430618"/>
          </a:xfrm>
        </p:spPr>
        <p:txBody>
          <a:bodyPr/>
          <a:lstStyle/>
          <a:p>
            <a:r>
              <a:rPr lang="en-US" dirty="0"/>
              <a:t>Sharpest, fastest monetary tightening in </a:t>
            </a:r>
            <a:r>
              <a:rPr lang="en-US" dirty="0" err="1"/>
              <a:t>historY</a:t>
            </a:r>
            <a:endParaRPr lang="en-US" dirty="0"/>
          </a:p>
        </p:txBody>
      </p:sp>
      <p:sp>
        <p:nvSpPr>
          <p:cNvPr id="53" name="Text Placeholder 3"/>
          <p:cNvSpPr>
            <a:spLocks noGrp="1"/>
          </p:cNvSpPr>
          <p:nvPr>
            <p:ph type="body" sz="quarter" idx="18"/>
          </p:nvPr>
        </p:nvSpPr>
        <p:spPr>
          <a:xfrm>
            <a:off x="395289" y="5987395"/>
            <a:ext cx="8228012" cy="396875"/>
          </a:xfrm>
        </p:spPr>
        <p:txBody>
          <a:bodyPr/>
          <a:lstStyle/>
          <a:p>
            <a:r>
              <a:rPr lang="en-US" b="1" dirty="0"/>
              <a:t>Source: </a:t>
            </a:r>
            <a:r>
              <a:rPr lang="en-US" dirty="0"/>
              <a:t>Macrobond, Julius Baer Research; * number of policy-rate increases (positive figure) or decreases (negative figure) in the preceding three months.</a:t>
            </a:r>
          </a:p>
        </p:txBody>
      </p:sp>
      <p:sp>
        <p:nvSpPr>
          <p:cNvPr id="7" name="Slide Number Placeholder 6"/>
          <p:cNvSpPr>
            <a:spLocks noGrp="1"/>
          </p:cNvSpPr>
          <p:nvPr>
            <p:ph type="sldNum" sz="quarter" idx="4"/>
          </p:nvPr>
        </p:nvSpPr>
        <p:spPr>
          <a:xfrm>
            <a:off x="8281816" y="6524625"/>
            <a:ext cx="480949" cy="196851"/>
          </a:xfrm>
        </p:spPr>
        <p:txBody>
          <a:bodyPr/>
          <a:lstStyle/>
          <a:p>
            <a:pPr marL="0" marR="0" lvl="0" indent="0" algn="r" defTabSz="914400" rtl="0" eaLnBrk="1" fontAlgn="auto" latinLnBrk="0" hangingPunct="1">
              <a:lnSpc>
                <a:spcPts val="1100"/>
              </a:lnSpc>
              <a:spcBef>
                <a:spcPts val="0"/>
              </a:spcBef>
              <a:spcAft>
                <a:spcPts val="567"/>
              </a:spcAft>
              <a:buClrTx/>
              <a:buSzTx/>
              <a:buFont typeface="Arial" panose="020B0604020202020204" pitchFamily="34" charset="0"/>
              <a:buNone/>
              <a:tabLst/>
              <a:defRPr/>
            </a:pPr>
            <a:fld id="{0A6ABA92-B65E-42F5-BB28-73DA50746AED}" type="slidenum">
              <a:rPr kumimoji="0" lang="en-GB" sz="800" b="0" i="0" u="none" strike="noStrike" kern="1200" cap="none" spc="0" normalizeH="0" baseline="0" noProof="0">
                <a:ln>
                  <a:noFill/>
                </a:ln>
                <a:solidFill>
                  <a:srgbClr val="000000"/>
                </a:solidFill>
                <a:effectLst/>
                <a:uLnTx/>
                <a:uFillTx/>
                <a:latin typeface="Verlag Office"/>
                <a:ea typeface="+mn-ea"/>
                <a:cs typeface="+mn-cs"/>
              </a:rPr>
              <a:pPr marL="0" marR="0" lvl="0" indent="0" algn="r" defTabSz="914400" rtl="0" eaLnBrk="1" fontAlgn="auto" latinLnBrk="0" hangingPunct="1">
                <a:lnSpc>
                  <a:spcPts val="1100"/>
                </a:lnSpc>
                <a:spcBef>
                  <a:spcPts val="0"/>
                </a:spcBef>
                <a:spcAft>
                  <a:spcPts val="567"/>
                </a:spcAft>
                <a:buClrTx/>
                <a:buSzTx/>
                <a:buFont typeface="Arial" panose="020B0604020202020204" pitchFamily="34" charset="0"/>
                <a:buNone/>
                <a:tabLst/>
                <a:defRPr/>
              </a:pPr>
              <a:t>8</a:t>
            </a:fld>
            <a:endParaRPr kumimoji="0" lang="en-GB" sz="800" b="0" i="0" u="none" strike="noStrike" kern="1200" cap="none" spc="0" normalizeH="0" baseline="0" noProof="0" dirty="0">
              <a:ln>
                <a:noFill/>
              </a:ln>
              <a:solidFill>
                <a:srgbClr val="000000"/>
              </a:solidFill>
              <a:effectLst/>
              <a:uLnTx/>
              <a:uFillTx/>
              <a:latin typeface="Verlag Office"/>
              <a:ea typeface="+mn-ea"/>
              <a:cs typeface="+mn-cs"/>
            </a:endParaRPr>
          </a:p>
        </p:txBody>
      </p:sp>
      <p:sp>
        <p:nvSpPr>
          <p:cNvPr id="9" name="Textplatzhalter 3">
            <a:extLst>
              <a:ext uri="{FF2B5EF4-FFF2-40B4-BE49-F238E27FC236}">
                <a16:creationId xmlns:a16="http://schemas.microsoft.com/office/drawing/2014/main" id="{07E2C3B0-EFD8-4DE1-BF89-A9EB89B0BE1E}"/>
              </a:ext>
            </a:extLst>
          </p:cNvPr>
          <p:cNvSpPr>
            <a:spLocks noGrp="1"/>
          </p:cNvSpPr>
          <p:nvPr>
            <p:ph type="body" sz="quarter" idx="11"/>
          </p:nvPr>
        </p:nvSpPr>
        <p:spPr>
          <a:xfrm>
            <a:off x="629185" y="820607"/>
            <a:ext cx="7885631" cy="360042"/>
          </a:xfrm>
        </p:spPr>
        <p:txBody>
          <a:bodyPr/>
          <a:lstStyle/>
          <a:p>
            <a:r>
              <a:rPr lang="en-US" sz="1600" dirty="0"/>
              <a:t>But the pace should slow down from now</a:t>
            </a:r>
          </a:p>
          <a:p>
            <a:endParaRPr lang="de-CH" dirty="0"/>
          </a:p>
        </p:txBody>
      </p:sp>
      <p:sp>
        <p:nvSpPr>
          <p:cNvPr id="20" name="TextBox 1">
            <a:extLst>
              <a:ext uri="{FF2B5EF4-FFF2-40B4-BE49-F238E27FC236}">
                <a16:creationId xmlns:a16="http://schemas.microsoft.com/office/drawing/2014/main" id="{369E23D6-A830-4E2F-8BB0-950708CFA514}"/>
              </a:ext>
            </a:extLst>
          </p:cNvPr>
          <p:cNvSpPr txBox="1"/>
          <p:nvPr/>
        </p:nvSpPr>
        <p:spPr bwMode="gray">
          <a:xfrm>
            <a:off x="7618426" y="1942064"/>
            <a:ext cx="1130287" cy="257232"/>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ts val="1300"/>
              </a:lnSpc>
              <a:spcBef>
                <a:spcPts val="300"/>
              </a:spcBef>
              <a:spcAft>
                <a:spcPts val="567"/>
              </a:spcAft>
              <a:buClr>
                <a:srgbClr val="000000"/>
              </a:buClr>
              <a:buSzTx/>
              <a:buFont typeface="Arial" panose="020B0604020202020204" pitchFamily="34" charset="0"/>
              <a:buNone/>
              <a:tabLst/>
              <a:defRPr/>
            </a:pPr>
            <a:r>
              <a:rPr kumimoji="0" lang="it-IT" sz="1200" b="0" i="0" u="none" strike="noStrike" kern="1200" cap="none" spc="0" normalizeH="0" baseline="0" noProof="0" dirty="0" err="1">
                <a:ln>
                  <a:noFill/>
                </a:ln>
                <a:solidFill>
                  <a:srgbClr val="001489"/>
                </a:solidFill>
                <a:effectLst/>
                <a:uLnTx/>
                <a:uFillTx/>
                <a:latin typeface="Verlag Office"/>
                <a:ea typeface="+mn-ea"/>
                <a:cs typeface="+mn-cs"/>
              </a:rPr>
              <a:t>Emerging</a:t>
            </a:r>
            <a:r>
              <a:rPr kumimoji="0" lang="it-IT" sz="1200" b="0" i="0" u="none" strike="noStrike" kern="1200" cap="none" spc="0" normalizeH="0" baseline="0" noProof="0" dirty="0">
                <a:ln>
                  <a:noFill/>
                </a:ln>
                <a:solidFill>
                  <a:srgbClr val="001489"/>
                </a:solidFill>
                <a:effectLst/>
                <a:uLnTx/>
                <a:uFillTx/>
                <a:latin typeface="Verlag Office"/>
                <a:ea typeface="+mn-ea"/>
                <a:cs typeface="+mn-cs"/>
              </a:rPr>
              <a:t> market </a:t>
            </a:r>
            <a:br>
              <a:rPr kumimoji="0" lang="it-IT" sz="1200" b="0" i="0" u="none" strike="noStrike" kern="1200" cap="none" spc="0" normalizeH="0" baseline="0" noProof="0" dirty="0">
                <a:ln>
                  <a:noFill/>
                </a:ln>
                <a:solidFill>
                  <a:srgbClr val="001489"/>
                </a:solidFill>
                <a:effectLst/>
                <a:uLnTx/>
                <a:uFillTx/>
                <a:latin typeface="Verlag Office"/>
                <a:ea typeface="+mn-ea"/>
                <a:cs typeface="+mn-cs"/>
              </a:rPr>
            </a:br>
            <a:r>
              <a:rPr kumimoji="0" lang="it-IT" sz="1200" b="0" i="0" u="none" strike="noStrike" kern="1200" cap="none" spc="0" normalizeH="0" baseline="0" noProof="0" dirty="0" err="1">
                <a:ln>
                  <a:noFill/>
                </a:ln>
                <a:solidFill>
                  <a:srgbClr val="001489"/>
                </a:solidFill>
                <a:effectLst/>
                <a:uLnTx/>
                <a:uFillTx/>
                <a:latin typeface="Verlag Office"/>
                <a:ea typeface="+mn-ea"/>
                <a:cs typeface="+mn-cs"/>
              </a:rPr>
              <a:t>central</a:t>
            </a:r>
            <a:r>
              <a:rPr kumimoji="0" lang="it-IT" sz="1200" b="0" i="0" u="none" strike="noStrike" kern="1200" cap="none" spc="0" normalizeH="0" baseline="0" noProof="0" dirty="0">
                <a:ln>
                  <a:noFill/>
                </a:ln>
                <a:solidFill>
                  <a:srgbClr val="001489"/>
                </a:solidFill>
                <a:effectLst/>
                <a:uLnTx/>
                <a:uFillTx/>
                <a:latin typeface="Verlag Office"/>
                <a:ea typeface="+mn-ea"/>
                <a:cs typeface="+mn-cs"/>
              </a:rPr>
              <a:t> banks</a:t>
            </a:r>
            <a:endParaRPr kumimoji="0" lang="de-CH" sz="1200" b="0" i="0" u="none" strike="noStrike" kern="1200" cap="none" spc="0" normalizeH="0" baseline="0" noProof="0" dirty="0" err="1">
              <a:ln>
                <a:noFill/>
              </a:ln>
              <a:solidFill>
                <a:srgbClr val="001489"/>
              </a:solidFill>
              <a:effectLst/>
              <a:uLnTx/>
              <a:uFillTx/>
              <a:latin typeface="Verlag Office"/>
              <a:ea typeface="+mn-ea"/>
              <a:cs typeface="+mn-cs"/>
            </a:endParaRPr>
          </a:p>
        </p:txBody>
      </p:sp>
      <p:sp>
        <p:nvSpPr>
          <p:cNvPr id="22" name="TextBox 1">
            <a:extLst>
              <a:ext uri="{FF2B5EF4-FFF2-40B4-BE49-F238E27FC236}">
                <a16:creationId xmlns:a16="http://schemas.microsoft.com/office/drawing/2014/main" id="{E820CB84-201A-4A8A-B7DC-BBE5447983F6}"/>
              </a:ext>
            </a:extLst>
          </p:cNvPr>
          <p:cNvSpPr txBox="1"/>
          <p:nvPr/>
        </p:nvSpPr>
        <p:spPr bwMode="gray">
          <a:xfrm>
            <a:off x="7586510" y="2910182"/>
            <a:ext cx="1144339" cy="257232"/>
          </a:xfrm>
          <a:prstGeom prst="rect">
            <a:avLst/>
          </a:prstGeom>
          <a:noFill/>
        </p:spPr>
        <p:txBody>
          <a:bodyPr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ts val="1300"/>
              </a:lnSpc>
              <a:spcBef>
                <a:spcPts val="300"/>
              </a:spcBef>
              <a:spcAft>
                <a:spcPts val="567"/>
              </a:spcAft>
              <a:buClr>
                <a:srgbClr val="000000"/>
              </a:buClr>
              <a:buSzTx/>
              <a:buFont typeface="Arial" panose="020B0604020202020204" pitchFamily="34" charset="0"/>
              <a:buNone/>
              <a:tabLst/>
              <a:defRPr/>
            </a:pPr>
            <a:r>
              <a:rPr kumimoji="0" lang="it-IT" sz="1200" b="0" i="0" u="none" strike="noStrike" kern="1200" cap="none" spc="0" normalizeH="0" baseline="0" noProof="0" dirty="0">
                <a:ln>
                  <a:noFill/>
                </a:ln>
                <a:solidFill>
                  <a:srgbClr val="B0AA7E"/>
                </a:solidFill>
                <a:effectLst/>
                <a:uLnTx/>
                <a:uFillTx/>
                <a:latin typeface="Verlag Office"/>
                <a:ea typeface="+mn-ea"/>
                <a:cs typeface="+mn-cs"/>
              </a:rPr>
              <a:t>G10 </a:t>
            </a:r>
            <a:r>
              <a:rPr kumimoji="0" lang="it-IT" sz="1200" b="0" i="0" u="none" strike="noStrike" kern="1200" cap="none" spc="0" normalizeH="0" baseline="0" noProof="0" dirty="0" err="1">
                <a:ln>
                  <a:noFill/>
                </a:ln>
                <a:solidFill>
                  <a:srgbClr val="B0AA7E"/>
                </a:solidFill>
                <a:effectLst/>
                <a:uLnTx/>
                <a:uFillTx/>
                <a:latin typeface="Verlag Office"/>
                <a:ea typeface="+mn-ea"/>
                <a:cs typeface="+mn-cs"/>
              </a:rPr>
              <a:t>central</a:t>
            </a:r>
            <a:r>
              <a:rPr kumimoji="0" lang="it-IT" sz="1200" b="0" i="0" u="none" strike="noStrike" kern="1200" cap="none" spc="0" normalizeH="0" baseline="0" noProof="0" dirty="0">
                <a:ln>
                  <a:noFill/>
                </a:ln>
                <a:solidFill>
                  <a:srgbClr val="B0AA7E"/>
                </a:solidFill>
                <a:effectLst/>
                <a:uLnTx/>
                <a:uFillTx/>
                <a:latin typeface="Verlag Office"/>
                <a:ea typeface="+mn-ea"/>
                <a:cs typeface="+mn-cs"/>
              </a:rPr>
              <a:t> banks</a:t>
            </a:r>
            <a:endParaRPr kumimoji="0" lang="de-CH" sz="1200" b="0" i="0" u="none" strike="noStrike" kern="1200" cap="none" spc="0" normalizeH="0" baseline="0" noProof="0" dirty="0" err="1">
              <a:ln>
                <a:noFill/>
              </a:ln>
              <a:solidFill>
                <a:srgbClr val="B0AA7E"/>
              </a:solidFill>
              <a:effectLst/>
              <a:uLnTx/>
              <a:uFillTx/>
              <a:latin typeface="Verlag Office"/>
              <a:ea typeface="+mn-ea"/>
              <a:cs typeface="+mn-cs"/>
            </a:endParaRPr>
          </a:p>
        </p:txBody>
      </p:sp>
    </p:spTree>
    <p:extLst>
      <p:ext uri="{BB962C8B-B14F-4D97-AF65-F5344CB8AC3E}">
        <p14:creationId xmlns:p14="http://schemas.microsoft.com/office/powerpoint/2010/main" val="1451022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DE367-BA6D-4085-A3B8-521D205F7CB4}"/>
              </a:ext>
            </a:extLst>
          </p:cNvPr>
          <p:cNvSpPr>
            <a:spLocks noGrp="1"/>
          </p:cNvSpPr>
          <p:nvPr>
            <p:ph type="title"/>
          </p:nvPr>
        </p:nvSpPr>
        <p:spPr>
          <a:xfrm>
            <a:off x="-996949" y="762002"/>
            <a:ext cx="11137900" cy="5438775"/>
          </a:xfrm>
        </p:spPr>
        <p:txBody>
          <a:bodyPr/>
          <a:lstStyle/>
          <a:p>
            <a:r>
              <a:rPr lang="en-US" dirty="0"/>
              <a:t>LATIN AMERICA</a:t>
            </a:r>
            <a:endParaRPr lang="en-GB" dirty="0"/>
          </a:p>
        </p:txBody>
      </p:sp>
    </p:spTree>
    <p:extLst>
      <p:ext uri="{BB962C8B-B14F-4D97-AF65-F5344CB8AC3E}">
        <p14:creationId xmlns:p14="http://schemas.microsoft.com/office/powerpoint/2010/main" val="1031863188"/>
      </p:ext>
    </p:extLst>
  </p:cSld>
  <p:clrMapOvr>
    <a:masterClrMapping/>
  </p:clrMapOvr>
</p:sld>
</file>

<file path=ppt/theme/theme1.xml><?xml version="1.0" encoding="utf-8"?>
<a:theme xmlns:a="http://schemas.openxmlformats.org/drawingml/2006/main" name="Office">
  <a:themeElements>
    <a:clrScheme name="Julius Baer 2018">
      <a:dk1>
        <a:srgbClr val="000000"/>
      </a:dk1>
      <a:lt1>
        <a:srgbClr val="FFFFFF"/>
      </a:lt1>
      <a:dk2>
        <a:srgbClr val="717C7D"/>
      </a:dk2>
      <a:lt2>
        <a:srgbClr val="E3E5E5"/>
      </a:lt2>
      <a:accent1>
        <a:srgbClr val="001489"/>
      </a:accent1>
      <a:accent2>
        <a:srgbClr val="B0AA7E"/>
      </a:accent2>
      <a:accent3>
        <a:srgbClr val="007FA3"/>
      </a:accent3>
      <a:accent4>
        <a:srgbClr val="6E2B62"/>
      </a:accent4>
      <a:accent5>
        <a:srgbClr val="008675"/>
      </a:accent5>
      <a:accent6>
        <a:srgbClr val="971B2F"/>
      </a:accent6>
      <a:hlink>
        <a:srgbClr val="000000"/>
      </a:hlink>
      <a:folHlink>
        <a:srgbClr val="000000"/>
      </a:folHlink>
    </a:clrScheme>
    <a:fontScheme name="Julius Bär">
      <a:majorFont>
        <a:latin typeface="Verlag Office"/>
        <a:ea typeface=""/>
        <a:cs typeface=""/>
      </a:majorFont>
      <a:minorFont>
        <a:latin typeface="Verlag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spcAft>
            <a:spcPts val="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ts val="1800"/>
          </a:lnSpc>
          <a:defRPr sz="1200" dirty="0" err="1" smtClean="0"/>
        </a:defPPr>
      </a:lstStyle>
    </a:txDef>
  </a:objectDefaults>
  <a:extraClrSchemeLst>
    <a:extraClrScheme>
      <a:clrScheme name="Julius Baer 2018">
        <a:dk1>
          <a:srgbClr val="000000"/>
        </a:dk1>
        <a:lt1>
          <a:srgbClr val="FFFFFF"/>
        </a:lt1>
        <a:dk2>
          <a:srgbClr val="717C7D"/>
        </a:dk2>
        <a:lt2>
          <a:srgbClr val="E3E5E5"/>
        </a:lt2>
        <a:accent1>
          <a:srgbClr val="001489"/>
        </a:accent1>
        <a:accent2>
          <a:srgbClr val="B0AA7E"/>
        </a:accent2>
        <a:accent3>
          <a:srgbClr val="007FA3"/>
        </a:accent3>
        <a:accent4>
          <a:srgbClr val="6E2B62"/>
        </a:accent4>
        <a:accent5>
          <a:srgbClr val="008675"/>
        </a:accent5>
        <a:accent6>
          <a:srgbClr val="971B2F"/>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Reflex Blue 100%">
      <a:srgbClr val="001489"/>
    </a:custClr>
    <a:custClr name="Stone 100%">
      <a:srgbClr val="B0AA7E"/>
    </a:custClr>
    <a:custClr name="Persian Blue 100%">
      <a:srgbClr val="007FA3"/>
    </a:custClr>
    <a:custClr name="Mulberry Purple 100%">
      <a:srgbClr val="6E2B62"/>
    </a:custClr>
    <a:custClr name="Forest Green 100%">
      <a:srgbClr val="008675"/>
    </a:custClr>
    <a:custClr name="Carmin Red 100%">
      <a:srgbClr val="971B2F"/>
    </a:custClr>
    <a:custClr name="Amber Yellow 100%">
      <a:srgbClr val="CC8A00"/>
    </a:custClr>
    <a:custClr name="Royal Blue 100%">
      <a:srgbClr val="141E55"/>
    </a:custClr>
    <a:custClr name="Green Smoke 100%">
      <a:srgbClr val="717C7D"/>
    </a:custClr>
    <a:custClr name="Violet Grey 100%">
      <a:srgbClr val="7B6469"/>
    </a:custClr>
    <a:custClr name="Reflex Blue 80%">
      <a:srgbClr val="3343A1"/>
    </a:custClr>
    <a:custClr name="Stone 80%">
      <a:srgbClr val="C0BB98"/>
    </a:custClr>
    <a:custClr name="Persian Blue 80%">
      <a:srgbClr val="3399B5"/>
    </a:custClr>
    <a:custClr name="Mulberry Purple 80%">
      <a:srgbClr val="8B5581"/>
    </a:custClr>
    <a:custClr name="Forest Green 80%">
      <a:srgbClr val="339E91"/>
    </a:custClr>
    <a:custClr name="Carmin Red 80%">
      <a:srgbClr val="AC4959"/>
    </a:custClr>
    <a:custClr name="Amber Yellow 80%">
      <a:srgbClr val="D6A133"/>
    </a:custClr>
    <a:custClr name="Royal Blue 80%">
      <a:srgbClr val="434B77"/>
    </a:custClr>
    <a:custClr name="Green Smoke 80%">
      <a:srgbClr val="8D9697"/>
    </a:custClr>
    <a:custClr name="Violet Grey 80%">
      <a:srgbClr val="958387"/>
    </a:custClr>
    <a:custClr name="Reflex Blue 60%">
      <a:srgbClr val="6672B8"/>
    </a:custClr>
    <a:custClr name="Stone 60%">
      <a:srgbClr val="D0CCB2"/>
    </a:custClr>
    <a:custClr name="Persian Blue 60%">
      <a:srgbClr val="66B2C8"/>
    </a:custClr>
    <a:custClr name="Mulberry Purple 60%">
      <a:srgbClr val="A880A1"/>
    </a:custClr>
    <a:custClr name="Forest Green 60%">
      <a:srgbClr val="66B6AC"/>
    </a:custClr>
    <a:custClr name="Carmin Red 60%">
      <a:srgbClr val="C17682"/>
    </a:custClr>
    <a:custClr name="Amber Yellow 60%">
      <a:srgbClr val="E0B966"/>
    </a:custClr>
    <a:custClr name="Royal Blue 60%">
      <a:srgbClr val="727899"/>
    </a:custClr>
    <a:custClr name="Green Smoke 60%">
      <a:srgbClr val="AAB0B1"/>
    </a:custClr>
    <a:custClr name="Violet Grey 60%">
      <a:srgbClr val="B0A2A5"/>
    </a:custClr>
    <a:custClr name="Reflex Blue 40%">
      <a:srgbClr val="99A1D0"/>
    </a:custClr>
    <a:custClr name="Stone 40%">
      <a:srgbClr val="DFDDCB"/>
    </a:custClr>
    <a:custClr name="Persian Blue 40%">
      <a:srgbClr val="99CCDA"/>
    </a:custClr>
    <a:custClr name="Mulberry Purple 40%">
      <a:srgbClr val="C5AAC0"/>
    </a:custClr>
    <a:custClr name="Forest Green 40%">
      <a:srgbClr val="99CFC8"/>
    </a:custClr>
    <a:custClr name="Carmin Red 40%">
      <a:srgbClr val="D5A4AC"/>
    </a:custClr>
    <a:custClr name="Amber Yellow 40%">
      <a:srgbClr val="EBD099"/>
    </a:custClr>
    <a:custClr name="Royal Blue 40%">
      <a:srgbClr val="A1A5BB"/>
    </a:custClr>
    <a:custClr name="Green Smoke 40%">
      <a:srgbClr val="C6CBCB"/>
    </a:custClr>
    <a:custClr name="Violet Grey 40%">
      <a:srgbClr val="CAC1C3"/>
    </a:custClr>
    <a:custClr name="Reflex Blue 20%">
      <a:srgbClr val="CCD0E7"/>
    </a:custClr>
    <a:custClr name="Stone 20%">
      <a:srgbClr val="EFEEE5"/>
    </a:custClr>
    <a:custClr name="Persian Blue 20%">
      <a:srgbClr val="CCE5ED"/>
    </a:custClr>
    <a:custClr name="Mulberry Purple 20%">
      <a:srgbClr val="E2D5E0"/>
    </a:custClr>
    <a:custClr name="Forest Green 20%">
      <a:srgbClr val="CCE7E3"/>
    </a:custClr>
    <a:custClr name="Carmin Red 20%">
      <a:srgbClr val="EAD1D5"/>
    </a:custClr>
    <a:custClr name="Amber Yellow 20%">
      <a:srgbClr val="F5E8CC"/>
    </a:custClr>
    <a:custClr name="Royal Blue 20%">
      <a:srgbClr val="D0D2DD"/>
    </a:custClr>
    <a:custClr name="Green Smoke 20%">
      <a:srgbClr val="E3E5E5"/>
    </a:custClr>
    <a:custClr name="Violet Grey 20%">
      <a:srgbClr val="E5E0E1"/>
    </a:custClr>
  </a:custClrLst>
  <a:extLst>
    <a:ext uri="{05A4C25C-085E-4340-85A3-A5531E510DB2}">
      <thm15:themeFamily xmlns:thm15="http://schemas.microsoft.com/office/thememl/2012/main" name="jb_outlook_4_3.potx" id="{7DFB0D10-A203-465C-819F-D15F411824C1}" vid="{5B8002FB-9F0F-4117-80F9-1FFED238C9D4}"/>
    </a:ext>
  </a:extLst>
</a:theme>
</file>

<file path=ppt/theme/theme2.xml><?xml version="1.0" encoding="utf-8"?>
<a:theme xmlns:a="http://schemas.openxmlformats.org/drawingml/2006/main" name="1_Office">
  <a:themeElements>
    <a:clrScheme name="Julius Baer 2018">
      <a:dk1>
        <a:srgbClr val="000000"/>
      </a:dk1>
      <a:lt1>
        <a:srgbClr val="FFFFFF"/>
      </a:lt1>
      <a:dk2>
        <a:srgbClr val="717C7D"/>
      </a:dk2>
      <a:lt2>
        <a:srgbClr val="E3E5E5"/>
      </a:lt2>
      <a:accent1>
        <a:srgbClr val="001489"/>
      </a:accent1>
      <a:accent2>
        <a:srgbClr val="B0AA7E"/>
      </a:accent2>
      <a:accent3>
        <a:srgbClr val="007FA3"/>
      </a:accent3>
      <a:accent4>
        <a:srgbClr val="6E2B62"/>
      </a:accent4>
      <a:accent5>
        <a:srgbClr val="008675"/>
      </a:accent5>
      <a:accent6>
        <a:srgbClr val="971B2F"/>
      </a:accent6>
      <a:hlink>
        <a:srgbClr val="000000"/>
      </a:hlink>
      <a:folHlink>
        <a:srgbClr val="000000"/>
      </a:folHlink>
    </a:clrScheme>
    <a:fontScheme name="Julius Bär">
      <a:majorFont>
        <a:latin typeface="Verlag Office"/>
        <a:ea typeface=""/>
        <a:cs typeface=""/>
      </a:majorFont>
      <a:minorFont>
        <a:latin typeface="Verlag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20000"/>
          </a:lnSpc>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ts val="1800"/>
          </a:lnSpc>
          <a:defRPr sz="1200" dirty="0" err="1" smtClean="0"/>
        </a:defPPr>
      </a:lstStyle>
    </a:txDef>
  </a:objectDefaults>
  <a:extraClrSchemeLst>
    <a:extraClrScheme>
      <a:clrScheme name="Julius Baer 2018">
        <a:dk1>
          <a:srgbClr val="000000"/>
        </a:dk1>
        <a:lt1>
          <a:srgbClr val="FFFFFF"/>
        </a:lt1>
        <a:dk2>
          <a:srgbClr val="717C7D"/>
        </a:dk2>
        <a:lt2>
          <a:srgbClr val="E3E5E5"/>
        </a:lt2>
        <a:accent1>
          <a:srgbClr val="001489"/>
        </a:accent1>
        <a:accent2>
          <a:srgbClr val="B0AA7E"/>
        </a:accent2>
        <a:accent3>
          <a:srgbClr val="007FA3"/>
        </a:accent3>
        <a:accent4>
          <a:srgbClr val="6E2B62"/>
        </a:accent4>
        <a:accent5>
          <a:srgbClr val="008675"/>
        </a:accent5>
        <a:accent6>
          <a:srgbClr val="971B2F"/>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Reflex Blue 100%">
      <a:srgbClr val="001489"/>
    </a:custClr>
    <a:custClr name="Stone 100%">
      <a:srgbClr val="B0AA7E"/>
    </a:custClr>
    <a:custClr name="Persian Blue 100%">
      <a:srgbClr val="007FA3"/>
    </a:custClr>
    <a:custClr name="Mulberry Purple 100%">
      <a:srgbClr val="6E2B62"/>
    </a:custClr>
    <a:custClr name="Forest Green 100%">
      <a:srgbClr val="008675"/>
    </a:custClr>
    <a:custClr name="Carmin Red 100%">
      <a:srgbClr val="971B2F"/>
    </a:custClr>
    <a:custClr name="Amber Yellow 100%">
      <a:srgbClr val="CC8A00"/>
    </a:custClr>
    <a:custClr name="Royal Blue 100%">
      <a:srgbClr val="141E55"/>
    </a:custClr>
    <a:custClr name="Green Smoke 100%">
      <a:srgbClr val="717C7D"/>
    </a:custClr>
    <a:custClr name="Violet Grey 100%">
      <a:srgbClr val="7B6469"/>
    </a:custClr>
    <a:custClr name="Reflex Blue 80%">
      <a:srgbClr val="3343A1"/>
    </a:custClr>
    <a:custClr name="Stone 80%">
      <a:srgbClr val="C0BB98"/>
    </a:custClr>
    <a:custClr name="Persian Blue 80%">
      <a:srgbClr val="3399B5"/>
    </a:custClr>
    <a:custClr name="Mulberry Purple 80%">
      <a:srgbClr val="8B5581"/>
    </a:custClr>
    <a:custClr name="Forest Green 80%">
      <a:srgbClr val="339E91"/>
    </a:custClr>
    <a:custClr name="Carmin Red 80%">
      <a:srgbClr val="AC4959"/>
    </a:custClr>
    <a:custClr name="Amber Yellow 80%">
      <a:srgbClr val="D6A133"/>
    </a:custClr>
    <a:custClr name="Royal Blue 80%">
      <a:srgbClr val="434B77"/>
    </a:custClr>
    <a:custClr name="Green Smoke 80%">
      <a:srgbClr val="8D9697"/>
    </a:custClr>
    <a:custClr name="Violet Grey 80%">
      <a:srgbClr val="958387"/>
    </a:custClr>
    <a:custClr name="Reflex Blue 60%">
      <a:srgbClr val="6672B8"/>
    </a:custClr>
    <a:custClr name="Stone 60%">
      <a:srgbClr val="D0CCB2"/>
    </a:custClr>
    <a:custClr name="Persian Blue 60%">
      <a:srgbClr val="66B2C8"/>
    </a:custClr>
    <a:custClr name="Mulberry Purple 60%">
      <a:srgbClr val="A880A1"/>
    </a:custClr>
    <a:custClr name="Forest Green 60%">
      <a:srgbClr val="66B6AC"/>
    </a:custClr>
    <a:custClr name="Carmin Red 60%">
      <a:srgbClr val="C17682"/>
    </a:custClr>
    <a:custClr name="Amber Yellow 60%">
      <a:srgbClr val="E0B966"/>
    </a:custClr>
    <a:custClr name="Royal Blue 60%">
      <a:srgbClr val="727899"/>
    </a:custClr>
    <a:custClr name="Green Smoke 60%">
      <a:srgbClr val="AAB0B1"/>
    </a:custClr>
    <a:custClr name="Violet Grey 60%">
      <a:srgbClr val="B0A2A5"/>
    </a:custClr>
    <a:custClr name="Reflex Blue 40%">
      <a:srgbClr val="99A1D0"/>
    </a:custClr>
    <a:custClr name="Stone 40%">
      <a:srgbClr val="DFDDCB"/>
    </a:custClr>
    <a:custClr name="Persian Blue 40%">
      <a:srgbClr val="99CCDA"/>
    </a:custClr>
    <a:custClr name="Mulberry Purple 40%">
      <a:srgbClr val="C5AAC0"/>
    </a:custClr>
    <a:custClr name="Forest Green 40%">
      <a:srgbClr val="99CFC8"/>
    </a:custClr>
    <a:custClr name="Carmin Red 40%">
      <a:srgbClr val="D5A4AC"/>
    </a:custClr>
    <a:custClr name="Amber Yellow 40%">
      <a:srgbClr val="EBD099"/>
    </a:custClr>
    <a:custClr name="Royal Blue 40%">
      <a:srgbClr val="A1A5BB"/>
    </a:custClr>
    <a:custClr name="Green Smoke 40%">
      <a:srgbClr val="C6CBCB"/>
    </a:custClr>
    <a:custClr name="Violet Grey 40%">
      <a:srgbClr val="CAC1C3"/>
    </a:custClr>
    <a:custClr name="Reflex Blue 20%">
      <a:srgbClr val="CCD0E7"/>
    </a:custClr>
    <a:custClr name="Stone 20%">
      <a:srgbClr val="EFEEE5"/>
    </a:custClr>
    <a:custClr name="Persian Blue 20%">
      <a:srgbClr val="CCE5ED"/>
    </a:custClr>
    <a:custClr name="Mulberry Purple 20%">
      <a:srgbClr val="E2D5E0"/>
    </a:custClr>
    <a:custClr name="Forest Green 20%">
      <a:srgbClr val="CCE7E3"/>
    </a:custClr>
    <a:custClr name="Carmin Red 20%">
      <a:srgbClr val="EAD1D5"/>
    </a:custClr>
    <a:custClr name="Amber Yellow 20%">
      <a:srgbClr val="F5E8CC"/>
    </a:custClr>
    <a:custClr name="Royal Blue 20%">
      <a:srgbClr val="D0D2DD"/>
    </a:custClr>
    <a:custClr name="Green Smoke 20%">
      <a:srgbClr val="E3E5E5"/>
    </a:custClr>
    <a:custClr name="Violet Grey 20%">
      <a:srgbClr val="E5E0E1"/>
    </a:custClr>
  </a:custClrLst>
  <a:extLst>
    <a:ext uri="{05A4C25C-085E-4340-85A3-A5531E510DB2}">
      <thm15:themeFamily xmlns:thm15="http://schemas.microsoft.com/office/thememl/2012/main" name="jb_powerpoint_4_3" id="{B093BAF9-22C9-4922-8BB9-94DFAFF2AE95}" vid="{9C8757FE-A4C5-4A5A-92B3-7CFA970585BB}"/>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creen_Master_JB">
  <a:themeElements>
    <a:clrScheme name="Bank Julius Baer">
      <a:dk1>
        <a:srgbClr val="000000"/>
      </a:dk1>
      <a:lt1>
        <a:srgbClr val="FFFFFF"/>
      </a:lt1>
      <a:dk2>
        <a:srgbClr val="971B2F"/>
      </a:dk2>
      <a:lt2>
        <a:srgbClr val="717C7D"/>
      </a:lt2>
      <a:accent1>
        <a:srgbClr val="001489"/>
      </a:accent1>
      <a:accent2>
        <a:srgbClr val="CC8A00"/>
      </a:accent2>
      <a:accent3>
        <a:srgbClr val="007FA3"/>
      </a:accent3>
      <a:accent4>
        <a:srgbClr val="008675"/>
      </a:accent4>
      <a:accent5>
        <a:srgbClr val="6E2B62"/>
      </a:accent5>
      <a:accent6>
        <a:srgbClr val="7B6469"/>
      </a:accent6>
      <a:hlink>
        <a:srgbClr val="007FA3"/>
      </a:hlink>
      <a:folHlink>
        <a:srgbClr val="007FA3"/>
      </a:folHlink>
    </a:clrScheme>
    <a:fontScheme name="Julius Bär Fonts">
      <a:majorFont>
        <a:latin typeface="Verlag Office"/>
        <a:ea typeface=""/>
        <a:cs typeface=""/>
      </a:majorFont>
      <a:minorFont>
        <a:latin typeface="Verlag 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algn="ctr">
          <a:defRPr sz="1500" dirty="0" err="1" smtClean="0">
            <a:latin typeface="+mn-lt"/>
          </a:defRPr>
        </a:defPPr>
      </a:lstStyle>
    </a:spDef>
    <a:lnDef>
      <a:spPr bwMode="gray">
        <a:solidFill>
          <a:schemeClr val="bg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gray">
        <a:noFill/>
      </a:spPr>
      <a:bodyPr wrap="square" lIns="0" tIns="0" rIns="0" bIns="0" rtlCol="0">
        <a:noAutofit/>
      </a:bodyPr>
      <a:lstStyle>
        <a:defPPr marL="180000" indent="-180000" algn="l">
          <a:spcBef>
            <a:spcPts val="300"/>
          </a:spcBef>
          <a:buClr>
            <a:schemeClr val="tx1"/>
          </a:buClr>
          <a:buFont typeface="Arial" panose="020B0604020202020204" pitchFamily="34" charset="0"/>
          <a:buChar char="•"/>
          <a:defRPr sz="1500" dirty="0" err="1" smtClean="0">
            <a:latin typeface="+mn-lt"/>
          </a:defRPr>
        </a:defPPr>
      </a:lstStyle>
    </a:txDef>
  </a:objectDefaults>
  <a:extraClrSchemeLst/>
  <a:custClrLst>
    <a:custClr name="Reflex Blue 100%">
      <a:srgbClr val="001489"/>
    </a:custClr>
    <a:custClr name="Salmon 100%">
      <a:srgbClr val="EDC8A3"/>
    </a:custClr>
    <a:custClr name="Amber Yellow 100%">
      <a:srgbClr val="CC8A00"/>
    </a:custClr>
    <a:custClr name="Forest Green 100%">
      <a:srgbClr val="008675"/>
    </a:custClr>
    <a:custClr name="Persian Blue 100%">
      <a:srgbClr val="007FA3"/>
    </a:custClr>
    <a:custClr name="Mulberry Purple 100%">
      <a:srgbClr val="6E2B62"/>
    </a:custClr>
    <a:custClr name="Carmine Red 100%">
      <a:srgbClr val="971B2F"/>
    </a:custClr>
    <a:custClr name="Violet Grey 100%">
      <a:srgbClr val="7B6469"/>
    </a:custClr>
    <a:custClr name="Green Smoke 100%">
      <a:srgbClr val="717C7D"/>
    </a:custClr>
    <a:custClr name="Stone 100%">
      <a:srgbClr val="B0AA7E"/>
    </a:custClr>
    <a:custClr name="Reflex Blue 80%">
      <a:srgbClr val="3343A1"/>
    </a:custClr>
    <a:custClr name="Salmon 80% ">
      <a:srgbClr val="F1D3B5"/>
    </a:custClr>
    <a:custClr name="Amber Yellow 80%">
      <a:srgbClr val="D6A133"/>
    </a:custClr>
    <a:custClr name="Forest Green 80%">
      <a:srgbClr val="339E91"/>
    </a:custClr>
    <a:custClr name="Persian Blue 80%">
      <a:srgbClr val="3399B5"/>
    </a:custClr>
    <a:custClr name="Mulberry Purple 80%">
      <a:srgbClr val="8B5581"/>
    </a:custClr>
    <a:custClr name="Carmine Red 80%">
      <a:srgbClr val="AC4959"/>
    </a:custClr>
    <a:custClr name="Violet Grey 80%">
      <a:srgbClr val="958387"/>
    </a:custClr>
    <a:custClr name="Green Smoke 80%">
      <a:srgbClr val="8D9697"/>
    </a:custClr>
    <a:custClr name="Stone 80%">
      <a:srgbClr val="C0BB98"/>
    </a:custClr>
    <a:custClr name="Reflex Blue 60%">
      <a:srgbClr val="6672B8"/>
    </a:custClr>
    <a:custClr name="Salmon 60% ">
      <a:srgbClr val="F4DEC8"/>
    </a:custClr>
    <a:custClr name="Amber Yellow 60%">
      <a:srgbClr val="E0B966"/>
    </a:custClr>
    <a:custClr name="Forest Green 60%">
      <a:srgbClr val="66B6AC"/>
    </a:custClr>
    <a:custClr name="Persian Blue 60%">
      <a:srgbClr val="66B2C8"/>
    </a:custClr>
    <a:custClr name="Mulberry Purple 60%">
      <a:srgbClr val="A880A1"/>
    </a:custClr>
    <a:custClr name="Carmine Red 60%">
      <a:srgbClr val="C17682"/>
    </a:custClr>
    <a:custClr name="Violet Grey 60%">
      <a:srgbClr val="B0A2A5"/>
    </a:custClr>
    <a:custClr name="Green Smoke 60%">
      <a:srgbClr val="AAB0B1"/>
    </a:custClr>
    <a:custClr name="Stone 60%">
      <a:srgbClr val="D0CCB2"/>
    </a:custClr>
    <a:custClr name="Reflex Blue 40%">
      <a:srgbClr val="99A1D0"/>
    </a:custClr>
    <a:custClr name="Salmon 40%">
      <a:srgbClr val="F8E9DA"/>
    </a:custClr>
    <a:custClr name="Amber Yellow 40%">
      <a:srgbClr val="EBD099"/>
    </a:custClr>
    <a:custClr name="Forest Green 40%">
      <a:srgbClr val="99CFC8"/>
    </a:custClr>
    <a:custClr name="Persian Blue 40%">
      <a:srgbClr val="99CCDA"/>
    </a:custClr>
    <a:custClr name="Mulberry Purple 40%">
      <a:srgbClr val="C5AAC0"/>
    </a:custClr>
    <a:custClr name="Carmine Red 40%">
      <a:srgbClr val="D5A4AC"/>
    </a:custClr>
    <a:custClr name="Violet Grey 40%">
      <a:srgbClr val="CAC1C3"/>
    </a:custClr>
    <a:custClr name="Green Smoke 40%">
      <a:srgbClr val="C6CBCB"/>
    </a:custClr>
    <a:custClr name="Stone 40%">
      <a:srgbClr val="DFDDCB"/>
    </a:custClr>
    <a:custClr name="Reflex Blue 20%">
      <a:srgbClr val="CCD0E7"/>
    </a:custClr>
    <a:custClr name="Salmon 20%">
      <a:srgbClr val="FBF4ED"/>
    </a:custClr>
    <a:custClr name="Amber Yellow 20%">
      <a:srgbClr val="F5E8CC"/>
    </a:custClr>
    <a:custClr name="Forest Green 20%">
      <a:srgbClr val="CCE7E3"/>
    </a:custClr>
    <a:custClr name="Persian Blue 20%">
      <a:srgbClr val="CCE5ED"/>
    </a:custClr>
    <a:custClr name="Mulberry Purple 20%">
      <a:srgbClr val="E2D5E0"/>
    </a:custClr>
    <a:custClr name="Carmine Red 20%">
      <a:srgbClr val="EAD1D5"/>
    </a:custClr>
    <a:custClr name="Violet Grey 20%">
      <a:srgbClr val="E5E0E1"/>
    </a:custClr>
    <a:custClr name="Green Smoke 20%">
      <a:srgbClr val="E3E5E5"/>
    </a:custClr>
    <a:custClr name="Stone 20%">
      <a:srgbClr val="EFEEE5"/>
    </a:custClr>
  </a:custClrLst>
  <a:extLst>
    <a:ext uri="{05A4C25C-085E-4340-85A3-A5531E510DB2}">
      <thm15:themeFamily xmlns:thm15="http://schemas.microsoft.com/office/thememl/2012/main" name="01a. EN International.potx" id="{2FCDFB6E-BAE7-4701-915D-CDEF3879C64A}" vid="{83E227B3-206D-4D18-8B09-DC25D2FBFBE4}"/>
    </a:ext>
  </a:extLst>
</a:theme>
</file>

<file path=ppt/theme/theme5.xml><?xml version="1.0" encoding="utf-8"?>
<a:theme xmlns:a="http://schemas.openxmlformats.org/drawingml/2006/main" name="10_Screen_Master_JB">
  <a:themeElements>
    <a:clrScheme name="Bank Julius Baer">
      <a:dk1>
        <a:srgbClr val="000000"/>
      </a:dk1>
      <a:lt1>
        <a:srgbClr val="FFFFFF"/>
      </a:lt1>
      <a:dk2>
        <a:srgbClr val="971B2F"/>
      </a:dk2>
      <a:lt2>
        <a:srgbClr val="717C7D"/>
      </a:lt2>
      <a:accent1>
        <a:srgbClr val="001489"/>
      </a:accent1>
      <a:accent2>
        <a:srgbClr val="CC8A00"/>
      </a:accent2>
      <a:accent3>
        <a:srgbClr val="007FA3"/>
      </a:accent3>
      <a:accent4>
        <a:srgbClr val="008675"/>
      </a:accent4>
      <a:accent5>
        <a:srgbClr val="6E2B62"/>
      </a:accent5>
      <a:accent6>
        <a:srgbClr val="7B6469"/>
      </a:accent6>
      <a:hlink>
        <a:srgbClr val="007FA3"/>
      </a:hlink>
      <a:folHlink>
        <a:srgbClr val="007FA3"/>
      </a:folHlink>
    </a:clrScheme>
    <a:fontScheme name="Julius Bär Fonts">
      <a:majorFont>
        <a:latin typeface="Verlag Office"/>
        <a:ea typeface=""/>
        <a:cs typeface=""/>
      </a:majorFont>
      <a:minorFont>
        <a:latin typeface="Verlag 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algn="ctr">
          <a:defRPr sz="1500" dirty="0" err="1" smtClean="0">
            <a:latin typeface="+mn-lt"/>
          </a:defRPr>
        </a:defPPr>
      </a:lstStyle>
    </a:spDef>
    <a:lnDef>
      <a:spPr bwMode="gray">
        <a:solidFill>
          <a:schemeClr val="bg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gray">
        <a:noFill/>
      </a:spPr>
      <a:bodyPr wrap="square" lIns="0" tIns="0" rIns="0" bIns="0" rtlCol="0">
        <a:noAutofit/>
      </a:bodyPr>
      <a:lstStyle>
        <a:defPPr marL="180000" indent="-180000" algn="l">
          <a:spcBef>
            <a:spcPts val="300"/>
          </a:spcBef>
          <a:buClr>
            <a:schemeClr val="tx1"/>
          </a:buClr>
          <a:buFont typeface="Arial" panose="020B0604020202020204" pitchFamily="34" charset="0"/>
          <a:buChar char="•"/>
          <a:defRPr sz="1500" dirty="0" err="1" smtClean="0">
            <a:latin typeface="+mn-lt"/>
          </a:defRPr>
        </a:defPPr>
      </a:lstStyle>
    </a:txDef>
  </a:objectDefaults>
  <a:extraClrSchemeLst/>
  <a:custClrLst>
    <a:custClr name="Reflex Blue 100%">
      <a:srgbClr val="001489"/>
    </a:custClr>
    <a:custClr name="Salmon 100%">
      <a:srgbClr val="EDC8A3"/>
    </a:custClr>
    <a:custClr name="Amber Yellow 100%">
      <a:srgbClr val="CC8A00"/>
    </a:custClr>
    <a:custClr name="Forest Green 100%">
      <a:srgbClr val="008675"/>
    </a:custClr>
    <a:custClr name="Persian Blue 100%">
      <a:srgbClr val="007FA3"/>
    </a:custClr>
    <a:custClr name="Mulberry Purple 100%">
      <a:srgbClr val="6E2B62"/>
    </a:custClr>
    <a:custClr name="Carmine Red 100%">
      <a:srgbClr val="971B2F"/>
    </a:custClr>
    <a:custClr name="Violet Grey 100%">
      <a:srgbClr val="7B6469"/>
    </a:custClr>
    <a:custClr name="Green Smoke 100%">
      <a:srgbClr val="717C7D"/>
    </a:custClr>
    <a:custClr name="Stone 100%">
      <a:srgbClr val="B0AA7E"/>
    </a:custClr>
    <a:custClr name="Reflex Blue 80%">
      <a:srgbClr val="3343A1"/>
    </a:custClr>
    <a:custClr name="Salmon 80% ">
      <a:srgbClr val="F1D3B5"/>
    </a:custClr>
    <a:custClr name="Amber Yellow 80%">
      <a:srgbClr val="D6A133"/>
    </a:custClr>
    <a:custClr name="Forest Green 80%">
      <a:srgbClr val="339E91"/>
    </a:custClr>
    <a:custClr name="Persian Blue 80%">
      <a:srgbClr val="3399B5"/>
    </a:custClr>
    <a:custClr name="Mulberry Purple 80%">
      <a:srgbClr val="8B5581"/>
    </a:custClr>
    <a:custClr name="Carmine Red 80%">
      <a:srgbClr val="AC4959"/>
    </a:custClr>
    <a:custClr name="Violet Grey 80%">
      <a:srgbClr val="958387"/>
    </a:custClr>
    <a:custClr name="Green Smoke 80%">
      <a:srgbClr val="8D9697"/>
    </a:custClr>
    <a:custClr name="Stone 80%">
      <a:srgbClr val="C0BB98"/>
    </a:custClr>
    <a:custClr name="Reflex Blue 60%">
      <a:srgbClr val="6672B8"/>
    </a:custClr>
    <a:custClr name="Salmon 60% ">
      <a:srgbClr val="F4DEC8"/>
    </a:custClr>
    <a:custClr name="Amber Yellow 60%">
      <a:srgbClr val="E0B966"/>
    </a:custClr>
    <a:custClr name="Forest Green 60%">
      <a:srgbClr val="66B6AC"/>
    </a:custClr>
    <a:custClr name="Persian Blue 60%">
      <a:srgbClr val="66B2C8"/>
    </a:custClr>
    <a:custClr name="Mulberry Purple 60%">
      <a:srgbClr val="A880A1"/>
    </a:custClr>
    <a:custClr name="Carmine Red 60%">
      <a:srgbClr val="C17682"/>
    </a:custClr>
    <a:custClr name="Violet Grey 60%">
      <a:srgbClr val="B0A2A5"/>
    </a:custClr>
    <a:custClr name="Green Smoke 60%">
      <a:srgbClr val="AAB0B1"/>
    </a:custClr>
    <a:custClr name="Stone 60%">
      <a:srgbClr val="D0CCB2"/>
    </a:custClr>
    <a:custClr name="Reflex Blue 40%">
      <a:srgbClr val="99A1D0"/>
    </a:custClr>
    <a:custClr name="Salmon 40%">
      <a:srgbClr val="F8E9DA"/>
    </a:custClr>
    <a:custClr name="Amber Yellow 40%">
      <a:srgbClr val="EBD099"/>
    </a:custClr>
    <a:custClr name="Forest Green 40%">
      <a:srgbClr val="99CFC8"/>
    </a:custClr>
    <a:custClr name="Persian Blue 40%">
      <a:srgbClr val="99CCDA"/>
    </a:custClr>
    <a:custClr name="Mulberry Purple 40%">
      <a:srgbClr val="C5AAC0"/>
    </a:custClr>
    <a:custClr name="Carmine Red 40%">
      <a:srgbClr val="D5A4AC"/>
    </a:custClr>
    <a:custClr name="Violet Grey 40%">
      <a:srgbClr val="CAC1C3"/>
    </a:custClr>
    <a:custClr name="Green Smoke 40%">
      <a:srgbClr val="C6CBCB"/>
    </a:custClr>
    <a:custClr name="Stone 40%">
      <a:srgbClr val="DFDDCB"/>
    </a:custClr>
    <a:custClr name="Reflex Blue 20%">
      <a:srgbClr val="CCD0E7"/>
    </a:custClr>
    <a:custClr name="Salmon 20%">
      <a:srgbClr val="FBF4ED"/>
    </a:custClr>
    <a:custClr name="Amber Yellow 20%">
      <a:srgbClr val="F5E8CC"/>
    </a:custClr>
    <a:custClr name="Forest Green 20%">
      <a:srgbClr val="CCE7E3"/>
    </a:custClr>
    <a:custClr name="Persian Blue 20%">
      <a:srgbClr val="CCE5ED"/>
    </a:custClr>
    <a:custClr name="Mulberry Purple 20%">
      <a:srgbClr val="E2D5E0"/>
    </a:custClr>
    <a:custClr name="Carmine Red 20%">
      <a:srgbClr val="EAD1D5"/>
    </a:custClr>
    <a:custClr name="Violet Grey 20%">
      <a:srgbClr val="E5E0E1"/>
    </a:custClr>
    <a:custClr name="Green Smoke 20%">
      <a:srgbClr val="E3E5E5"/>
    </a:custClr>
    <a:custClr name="Stone 20%">
      <a:srgbClr val="EFEEE5"/>
    </a:custClr>
  </a:custClrLst>
  <a:extLst>
    <a:ext uri="{05A4C25C-085E-4340-85A3-A5531E510DB2}">
      <thm15:themeFamily xmlns:thm15="http://schemas.microsoft.com/office/thememl/2012/main" name="1. EN Research Presentation.potm" id="{3EC35024-F419-4D47-8428-728E7C02D088}" vid="{3919D801-73A9-43F4-9F57-E6AD5EBCD942}"/>
    </a:ext>
  </a:extLst>
</a:theme>
</file>

<file path=ppt/theme/theme6.xml><?xml version="1.0" encoding="utf-8"?>
<a:theme xmlns:a="http://schemas.openxmlformats.org/drawingml/2006/main" name="3_Office">
  <a:themeElements>
    <a:clrScheme name="Julius Baer 2018">
      <a:dk1>
        <a:srgbClr val="000000"/>
      </a:dk1>
      <a:lt1>
        <a:srgbClr val="FFFFFF"/>
      </a:lt1>
      <a:dk2>
        <a:srgbClr val="717C7D"/>
      </a:dk2>
      <a:lt2>
        <a:srgbClr val="E3E5E5"/>
      </a:lt2>
      <a:accent1>
        <a:srgbClr val="001489"/>
      </a:accent1>
      <a:accent2>
        <a:srgbClr val="B0AA7E"/>
      </a:accent2>
      <a:accent3>
        <a:srgbClr val="007FA3"/>
      </a:accent3>
      <a:accent4>
        <a:srgbClr val="6E2B62"/>
      </a:accent4>
      <a:accent5>
        <a:srgbClr val="008675"/>
      </a:accent5>
      <a:accent6>
        <a:srgbClr val="971B2F"/>
      </a:accent6>
      <a:hlink>
        <a:srgbClr val="000000"/>
      </a:hlink>
      <a:folHlink>
        <a:srgbClr val="000000"/>
      </a:folHlink>
    </a:clrScheme>
    <a:fontScheme name="Julius Bär">
      <a:majorFont>
        <a:latin typeface="Verlag Office"/>
        <a:ea typeface=""/>
        <a:cs typeface=""/>
      </a:majorFont>
      <a:minorFont>
        <a:latin typeface="Verlag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spcAft>
            <a:spcPts val="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ts val="1800"/>
          </a:lnSpc>
          <a:defRPr sz="1200" dirty="0" err="1" smtClean="0"/>
        </a:defPPr>
      </a:lstStyle>
    </a:txDef>
  </a:objectDefaults>
  <a:extraClrSchemeLst>
    <a:extraClrScheme>
      <a:clrScheme name="Julius Baer 2018">
        <a:dk1>
          <a:srgbClr val="000000"/>
        </a:dk1>
        <a:lt1>
          <a:srgbClr val="FFFFFF"/>
        </a:lt1>
        <a:dk2>
          <a:srgbClr val="717C7D"/>
        </a:dk2>
        <a:lt2>
          <a:srgbClr val="E3E5E5"/>
        </a:lt2>
        <a:accent1>
          <a:srgbClr val="001489"/>
        </a:accent1>
        <a:accent2>
          <a:srgbClr val="B0AA7E"/>
        </a:accent2>
        <a:accent3>
          <a:srgbClr val="007FA3"/>
        </a:accent3>
        <a:accent4>
          <a:srgbClr val="6E2B62"/>
        </a:accent4>
        <a:accent5>
          <a:srgbClr val="008675"/>
        </a:accent5>
        <a:accent6>
          <a:srgbClr val="971B2F"/>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Reflex Blue 100%">
      <a:srgbClr val="001489"/>
    </a:custClr>
    <a:custClr name="Stone 100%">
      <a:srgbClr val="B0AA7E"/>
    </a:custClr>
    <a:custClr name="Persian Blue 100%">
      <a:srgbClr val="007FA3"/>
    </a:custClr>
    <a:custClr name="Mulberry Purple 100%">
      <a:srgbClr val="6E2B62"/>
    </a:custClr>
    <a:custClr name="Forest Green 100%">
      <a:srgbClr val="008675"/>
    </a:custClr>
    <a:custClr name="Carmin Red 100%">
      <a:srgbClr val="971B2F"/>
    </a:custClr>
    <a:custClr name="Amber Yellow 100%">
      <a:srgbClr val="CC8A00"/>
    </a:custClr>
    <a:custClr name="Royal Blue 100%">
      <a:srgbClr val="141E55"/>
    </a:custClr>
    <a:custClr name="Green Smoke 100%">
      <a:srgbClr val="717C7D"/>
    </a:custClr>
    <a:custClr name="Violet Grey 100%">
      <a:srgbClr val="7B6469"/>
    </a:custClr>
    <a:custClr name="Reflex Blue 80%">
      <a:srgbClr val="3343A1"/>
    </a:custClr>
    <a:custClr name="Stone 80%">
      <a:srgbClr val="C0BB98"/>
    </a:custClr>
    <a:custClr name="Persian Blue 80%">
      <a:srgbClr val="3399B5"/>
    </a:custClr>
    <a:custClr name="Mulberry Purple 80%">
      <a:srgbClr val="8B5581"/>
    </a:custClr>
    <a:custClr name="Forest Green 80%">
      <a:srgbClr val="339E91"/>
    </a:custClr>
    <a:custClr name="Carmin Red 80%">
      <a:srgbClr val="AC4959"/>
    </a:custClr>
    <a:custClr name="Amber Yellow 80%">
      <a:srgbClr val="D6A133"/>
    </a:custClr>
    <a:custClr name="Royal Blue 80%">
      <a:srgbClr val="434B77"/>
    </a:custClr>
    <a:custClr name="Green Smoke 80%">
      <a:srgbClr val="8D9697"/>
    </a:custClr>
    <a:custClr name="Violet Grey 80%">
      <a:srgbClr val="958387"/>
    </a:custClr>
    <a:custClr name="Reflex Blue 60%">
      <a:srgbClr val="6672B8"/>
    </a:custClr>
    <a:custClr name="Stone 60%">
      <a:srgbClr val="D0CCB2"/>
    </a:custClr>
    <a:custClr name="Persian Blue 60%">
      <a:srgbClr val="66B2C8"/>
    </a:custClr>
    <a:custClr name="Mulberry Purple 60%">
      <a:srgbClr val="A880A1"/>
    </a:custClr>
    <a:custClr name="Forest Green 60%">
      <a:srgbClr val="66B6AC"/>
    </a:custClr>
    <a:custClr name="Carmin Red 60%">
      <a:srgbClr val="C17682"/>
    </a:custClr>
    <a:custClr name="Amber Yellow 60%">
      <a:srgbClr val="E0B966"/>
    </a:custClr>
    <a:custClr name="Royal Blue 60%">
      <a:srgbClr val="727899"/>
    </a:custClr>
    <a:custClr name="Green Smoke 60%">
      <a:srgbClr val="AAB0B1"/>
    </a:custClr>
    <a:custClr name="Violet Grey 60%">
      <a:srgbClr val="B0A2A5"/>
    </a:custClr>
    <a:custClr name="Reflex Blue 40%">
      <a:srgbClr val="99A1D0"/>
    </a:custClr>
    <a:custClr name="Stone 40%">
      <a:srgbClr val="DFDDCB"/>
    </a:custClr>
    <a:custClr name="Persian Blue 40%">
      <a:srgbClr val="99CCDA"/>
    </a:custClr>
    <a:custClr name="Mulberry Purple 40%">
      <a:srgbClr val="C5AAC0"/>
    </a:custClr>
    <a:custClr name="Forest Green 40%">
      <a:srgbClr val="99CFC8"/>
    </a:custClr>
    <a:custClr name="Carmin Red 40%">
      <a:srgbClr val="D5A4AC"/>
    </a:custClr>
    <a:custClr name="Amber Yellow 40%">
      <a:srgbClr val="EBD099"/>
    </a:custClr>
    <a:custClr name="Royal Blue 40%">
      <a:srgbClr val="A1A5BB"/>
    </a:custClr>
    <a:custClr name="Green Smoke 40%">
      <a:srgbClr val="C6CBCB"/>
    </a:custClr>
    <a:custClr name="Violet Grey 40%">
      <a:srgbClr val="CAC1C3"/>
    </a:custClr>
    <a:custClr name="Reflex Blue 20%">
      <a:srgbClr val="CCD0E7"/>
    </a:custClr>
    <a:custClr name="Stone 20%">
      <a:srgbClr val="EFEEE5"/>
    </a:custClr>
    <a:custClr name="Persian Blue 20%">
      <a:srgbClr val="CCE5ED"/>
    </a:custClr>
    <a:custClr name="Mulberry Purple 20%">
      <a:srgbClr val="E2D5E0"/>
    </a:custClr>
    <a:custClr name="Forest Green 20%">
      <a:srgbClr val="CCE7E3"/>
    </a:custClr>
    <a:custClr name="Carmin Red 20%">
      <a:srgbClr val="EAD1D5"/>
    </a:custClr>
    <a:custClr name="Amber Yellow 20%">
      <a:srgbClr val="F5E8CC"/>
    </a:custClr>
    <a:custClr name="Royal Blue 20%">
      <a:srgbClr val="D0D2DD"/>
    </a:custClr>
    <a:custClr name="Green Smoke 20%">
      <a:srgbClr val="E3E5E5"/>
    </a:custClr>
    <a:custClr name="Violet Grey 20%">
      <a:srgbClr val="E5E0E1"/>
    </a:custClr>
  </a:custClrLst>
  <a:extLst>
    <a:ext uri="{05A4C25C-085E-4340-85A3-A5531E510DB2}">
      <thm15:themeFamily xmlns:thm15="http://schemas.microsoft.com/office/thememl/2012/main" name="jb_outlook_4_3.potx" id="{7DFB0D10-A203-465C-819F-D15F411824C1}" vid="{5B8002FB-9F0F-4117-80F9-1FFED238C9D4}"/>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nk Julius Baer">
    <a:dk1>
      <a:srgbClr val="000000"/>
    </a:dk1>
    <a:lt1>
      <a:srgbClr val="FFFFFF"/>
    </a:lt1>
    <a:dk2>
      <a:srgbClr val="971B2F"/>
    </a:dk2>
    <a:lt2>
      <a:srgbClr val="717C7D"/>
    </a:lt2>
    <a:accent1>
      <a:srgbClr val="001489"/>
    </a:accent1>
    <a:accent2>
      <a:srgbClr val="CC8A00"/>
    </a:accent2>
    <a:accent3>
      <a:srgbClr val="007FA3"/>
    </a:accent3>
    <a:accent4>
      <a:srgbClr val="008675"/>
    </a:accent4>
    <a:accent5>
      <a:srgbClr val="6E2B62"/>
    </a:accent5>
    <a:accent6>
      <a:srgbClr val="7B6469"/>
    </a:accent6>
    <a:hlink>
      <a:srgbClr val="007FA3"/>
    </a:hlink>
    <a:folHlink>
      <a:srgbClr val="007FA3"/>
    </a:folHlink>
  </a:clrScheme>
  <a:fontScheme name="Julius Bär Fonts">
    <a:majorFont>
      <a:latin typeface="Verlag Office"/>
      <a:ea typeface=""/>
      <a:cs typeface=""/>
    </a:majorFont>
    <a:minorFont>
      <a:latin typeface="Verlag 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PolicyDirtyBag xmlns="microsoft.office.server.policy.changes">
  <Microsoft.Office.RecordsManagement.PolicyFeatures.Expiration op="Delete"/>
</PolicyDirtyBag>
</file>

<file path=customXml/item2.xml><?xml version="1.0" encoding="utf-8"?>
<ct:contentTypeSchema xmlns:ct="http://schemas.microsoft.com/office/2006/metadata/contentType" xmlns:ma="http://schemas.microsoft.com/office/2006/metadata/properties/metaAttributes" ct:_="" ma:_="" ma:contentTypeName="Document" ma:contentTypeID="0x01010005926EDA73F14142AA132DFEAF922FB4" ma:contentTypeVersion="9" ma:contentTypeDescription="Create a new document." ma:contentTypeScope="" ma:versionID="86e54d320b56ee3cbd04cb1bc7985ce4">
  <xsd:schema xmlns:xsd="http://www.w3.org/2001/XMLSchema" xmlns:xs="http://www.w3.org/2001/XMLSchema" xmlns:p="http://schemas.microsoft.com/office/2006/metadata/properties" xmlns:ns2="95e5d710-9583-457e-873f-1a89caab7f90" xmlns:ns3="0c3dbec0-894e-4437-aa5b-0c63a6909bcf" targetNamespace="http://schemas.microsoft.com/office/2006/metadata/properties" ma:root="true" ma:fieldsID="6e4d56bf203a283c71286ef4a09c702f" ns2:_="" ns3:_="">
    <xsd:import namespace="95e5d710-9583-457e-873f-1a89caab7f90"/>
    <xsd:import namespace="0c3dbec0-894e-4437-aa5b-0c63a6909bcf"/>
    <xsd:element name="properties">
      <xsd:complexType>
        <xsd:sequence>
          <xsd:element name="documentManagement">
            <xsd:complexType>
              <xsd:all>
                <xsd:element ref="ns2:Language" minOccurs="0"/>
                <xsd:element ref="ns2:Category"/>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e5d710-9583-457e-873f-1a89caab7f90" elementFormDefault="qualified">
    <xsd:import namespace="http://schemas.microsoft.com/office/2006/documentManagement/types"/>
    <xsd:import namespace="http://schemas.microsoft.com/office/infopath/2007/PartnerControls"/>
    <xsd:element name="Language" ma:index="8" nillable="true" ma:displayName="Language" ma:default="EN" ma:internalName="Language">
      <xsd:simpleType>
        <xsd:restriction base="dms:Choice">
          <xsd:enumeration value="DE"/>
          <xsd:enumeration value="EN"/>
          <xsd:enumeration value="FR"/>
          <xsd:enumeration value="IT"/>
          <xsd:enumeration value="ES"/>
        </xsd:restriction>
      </xsd:simpleType>
    </xsd:element>
    <xsd:element name="Category" ma:index="9" ma:displayName="Category" ma:format="Dropdown" ma:internalName="Category">
      <xsd:simpleType>
        <xsd:restriction base="dms:Choice">
          <xsd:enumeration value="JB Ad Hoc"/>
          <xsd:enumeration value="Market Outlook Campaign Slides"/>
          <xsd:enumeration value="Fund Story Boards"/>
        </xsd:restriction>
      </xsd:simpleType>
    </xsd:element>
  </xsd:schema>
  <xsd:schema xmlns:xsd="http://www.w3.org/2001/XMLSchema" xmlns:xs="http://www.w3.org/2001/XMLSchema" xmlns:dms="http://schemas.microsoft.com/office/2006/documentManagement/types" xmlns:pc="http://schemas.microsoft.com/office/infopath/2007/PartnerControls" targetNamespace="0c3dbec0-894e-4437-aa5b-0c63a6909b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p:Policy xmlns:p="office.server.policy" id="" local="true">
  <p:Name>Document</p:Name>
  <p:Description/>
  <p:Statement/>
  <p:PolicyItems>
    <p:PolicyItem featureId="Microsoft.Office.RecordsManagement.PolicyFeatures.Expiration" staticId="0x01010005926EDA73F14142AA132DFEAF922FB4|378613045">
      <p:Name>Retention</p:Name>
      <p:Description>Automatic scheduling of content for processing, and performing a retention action on content that has reached its due date.</p:Description>
      <p:CustomData>
        <Schedules nextStageId="4">
          <Schedule type="Default">
            <stages>
              <data stageId="2" stageDeleted="true"/>
              <data stageId="3">
                <formula id="Microsoft.Office.RecordsManagement.PolicyFeatures.Expiration.Formula.BuiltIn">
                  <number>1</number>
                  <property>Modified</property>
                  <period>years</period>
                </formula>
                <action type="action" id="Microsoft.Office.RecordsManagement.PolicyFeatures.Expiration.Action.DeletePreviousVersions"/>
              </data>
            </stages>
          </Schedule>
        </Schedules>
      </p:CustomData>
    </p:PolicyItem>
  </p:PolicyItems>
</p:Policy>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Category xmlns="95e5d710-9583-457e-873f-1a89caab7f90">Market Outlook Campaign Slides</Category>
    <Language xmlns="95e5d710-9583-457e-873f-1a89caab7f90">EN</Language>
  </documentManagement>
</p:properties>
</file>

<file path=customXml/itemProps1.xml><?xml version="1.0" encoding="utf-8"?>
<ds:datastoreItem xmlns:ds="http://schemas.openxmlformats.org/officeDocument/2006/customXml" ds:itemID="{CE22D405-87B9-4E5E-955B-4447858858FF}">
  <ds:schemaRefs>
    <ds:schemaRef ds:uri="microsoft.office.server.policy.changes"/>
  </ds:schemaRefs>
</ds:datastoreItem>
</file>

<file path=customXml/itemProps2.xml><?xml version="1.0" encoding="utf-8"?>
<ds:datastoreItem xmlns:ds="http://schemas.openxmlformats.org/officeDocument/2006/customXml" ds:itemID="{49C016F4-3722-4942-9136-FC235EBCD9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e5d710-9583-457e-873f-1a89caab7f90"/>
    <ds:schemaRef ds:uri="0c3dbec0-894e-4437-aa5b-0c63a6909b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A90C84-6AE2-465D-A73F-E62E2B56C0E3}">
  <ds:schemaRefs>
    <ds:schemaRef ds:uri="office.server.policy"/>
  </ds:schemaRefs>
</ds:datastoreItem>
</file>

<file path=customXml/itemProps4.xml><?xml version="1.0" encoding="utf-8"?>
<ds:datastoreItem xmlns:ds="http://schemas.openxmlformats.org/officeDocument/2006/customXml" ds:itemID="{36DF2417-7941-4388-A13C-D23111EE45F8}">
  <ds:schemaRefs>
    <ds:schemaRef ds:uri="http://schemas.microsoft.com/sharepoint/v3/contenttype/forms"/>
  </ds:schemaRefs>
</ds:datastoreItem>
</file>

<file path=customXml/itemProps5.xml><?xml version="1.0" encoding="utf-8"?>
<ds:datastoreItem xmlns:ds="http://schemas.openxmlformats.org/officeDocument/2006/customXml" ds:itemID="{C204B4D0-09EF-485D-9674-5D44540A850C}">
  <ds:schemaRefs>
    <ds:schemaRef ds:uri="http://purl.org/dc/terms/"/>
    <ds:schemaRef ds:uri="http://schemas.microsoft.com/office/2006/documentManagement/types"/>
    <ds:schemaRef ds:uri="http://www.w3.org/XML/1998/namespace"/>
    <ds:schemaRef ds:uri="http://schemas.microsoft.com/office/2006/metadata/properties"/>
    <ds:schemaRef ds:uri="http://purl.org/dc/dcmitype/"/>
    <ds:schemaRef ds:uri="http://purl.org/dc/elements/1.1/"/>
    <ds:schemaRef ds:uri="0c3dbec0-894e-4437-aa5b-0c63a6909bcf"/>
    <ds:schemaRef ds:uri="http://schemas.microsoft.com/office/infopath/2007/PartnerControls"/>
    <ds:schemaRef ds:uri="http://schemas.openxmlformats.org/package/2006/metadata/core-properties"/>
    <ds:schemaRef ds:uri="95e5d710-9583-457e-873f-1a89caab7f90"/>
  </ds:schemaRefs>
</ds:datastoreItem>
</file>

<file path=docProps/app.xml><?xml version="1.0" encoding="utf-8"?>
<Properties xmlns="http://schemas.openxmlformats.org/officeDocument/2006/extended-properties" xmlns:vt="http://schemas.openxmlformats.org/officeDocument/2006/docPropsVTypes">
  <Template/>
  <TotalTime>0</TotalTime>
  <Words>2664</Words>
  <Application>Microsoft Office PowerPoint</Application>
  <PresentationFormat>On-screen Show (4:3)</PresentationFormat>
  <Paragraphs>185</Paragraphs>
  <Slides>24</Slides>
  <Notes>5</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24</vt:i4>
      </vt:variant>
    </vt:vector>
  </HeadingPairs>
  <TitlesOfParts>
    <vt:vector size="35" baseType="lpstr">
      <vt:lpstr>Calibri</vt:lpstr>
      <vt:lpstr>Arial</vt:lpstr>
      <vt:lpstr>Wingdings</vt:lpstr>
      <vt:lpstr>Calibri Light</vt:lpstr>
      <vt:lpstr>Verlag Office</vt:lpstr>
      <vt:lpstr>Office</vt:lpstr>
      <vt:lpstr>1_Office</vt:lpstr>
      <vt:lpstr>Benutzerdefiniertes Design</vt:lpstr>
      <vt:lpstr>2_Screen_Master_JB</vt:lpstr>
      <vt:lpstr>10_Screen_Master_JB</vt:lpstr>
      <vt:lpstr>3_Office</vt:lpstr>
      <vt:lpstr>PowerPoint Presentation</vt:lpstr>
      <vt:lpstr>PowerPoint Presentation</vt:lpstr>
      <vt:lpstr>The big picture</vt:lpstr>
      <vt:lpstr>Stay the Course – We are likely still in a bull market     </vt:lpstr>
      <vt:lpstr>US inflation skyrocketed to a multi-year high</vt:lpstr>
      <vt:lpstr>THE RISk Of a Recession is low  </vt:lpstr>
      <vt:lpstr>Inflation will stick around in 2022 </vt:lpstr>
      <vt:lpstr>Sharpest, fastest monetary tightening in historY</vt:lpstr>
      <vt:lpstr>LATIN AMERICA</vt:lpstr>
      <vt:lpstr>Growth linked to us and china</vt:lpstr>
      <vt:lpstr>Inflation needs to be controlled</vt:lpstr>
      <vt:lpstr>Will monetary policy hurt growth?</vt:lpstr>
      <vt:lpstr>Will politics influence debt?</vt:lpstr>
      <vt:lpstr>Portfolio construction</vt:lpstr>
      <vt:lpstr>global bonds have been hit hard</vt:lpstr>
      <vt:lpstr>Equities are at an attractive Entry point  </vt:lpstr>
      <vt:lpstr>commodities</vt:lpstr>
      <vt:lpstr>sTrong USD </vt:lpstr>
      <vt:lpstr>Strategic asset allocation</vt:lpstr>
      <vt:lpstr>PowerPoint Presentation</vt:lpstr>
      <vt:lpstr>IMPORTANT LEGAL INFORMATION</vt:lpstr>
      <vt:lpstr>IMPORTANT LEGAL INFORMATION</vt:lpstr>
      <vt:lpstr>IMPORTANT LEGAL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Yves Baumgartner</dc:creator>
  <cp:lastModifiedBy>esteban.polidura@juliusbaer.com</cp:lastModifiedBy>
  <cp:revision>809</cp:revision>
  <dcterms:created xsi:type="dcterms:W3CDTF">2018-07-24T08:17:30Z</dcterms:created>
  <dcterms:modified xsi:type="dcterms:W3CDTF">2022-08-22T07:48:43Z</dcterms:modified>
  <cp:contentStatus>## JB Classification: internal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bel">
    <vt:i4>0</vt:i4>
  </property>
  <property fmtid="{D5CDD505-2E9C-101B-9397-08002B2CF9AE}" pid="3" name="jb_classification_visible">
    <vt:bool>false</vt:bool>
  </property>
  <property fmtid="{D5CDD505-2E9C-101B-9397-08002B2CF9AE}" pid="4" name="ContentTypeId">
    <vt:lpwstr>0x01010005926EDA73F14142AA132DFEAF922FB4</vt:lpwstr>
  </property>
</Properties>
</file>