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07" r:id="rId3"/>
    <p:sldMasterId id="2147483695" r:id="rId4"/>
  </p:sldMasterIdLst>
  <p:notesMasterIdLst>
    <p:notesMasterId r:id="rId16"/>
  </p:notesMasterIdLst>
  <p:handoutMasterIdLst>
    <p:handoutMasterId r:id="rId17"/>
  </p:handoutMasterIdLst>
  <p:sldIdLst>
    <p:sldId id="278" r:id="rId5"/>
    <p:sldId id="403" r:id="rId6"/>
    <p:sldId id="322" r:id="rId7"/>
    <p:sldId id="332" r:id="rId8"/>
    <p:sldId id="398" r:id="rId9"/>
    <p:sldId id="380" r:id="rId10"/>
    <p:sldId id="410" r:id="rId11"/>
    <p:sldId id="408" r:id="rId12"/>
    <p:sldId id="409" r:id="rId13"/>
    <p:sldId id="407" r:id="rId14"/>
    <p:sldId id="404" r:id="rId15"/>
  </p:sldIdLst>
  <p:sldSz cx="9906000" cy="6858000" type="A4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56">
          <p15:clr>
            <a:srgbClr val="A4A3A4"/>
          </p15:clr>
        </p15:guide>
        <p15:guide id="3" pos="5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ürg Niklaus" initials="KAV" lastIdx="1" clrIdx="0"/>
  <p:cmAuthor id="1" name="Etienne Philippe SECO" initials="ETI" lastIdx="1" clrIdx="1">
    <p:extLst>
      <p:ext uri="{19B8F6BF-5375-455C-9EA6-DF929625EA0E}">
        <p15:presenceInfo xmlns:p15="http://schemas.microsoft.com/office/powerpoint/2012/main" userId="Etienne Philippe SE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9" autoAdjust="0"/>
    <p:restoredTop sz="60233" autoAdjust="0"/>
  </p:normalViewPr>
  <p:slideViewPr>
    <p:cSldViewPr>
      <p:cViewPr varScale="1">
        <p:scale>
          <a:sx n="69" d="100"/>
          <a:sy n="69" d="100"/>
        </p:scale>
        <p:origin x="2430" y="72"/>
      </p:cViewPr>
      <p:guideLst>
        <p:guide orient="horz" pos="2160"/>
        <p:guide pos="1056"/>
        <p:guide pos="5772"/>
      </p:guideLst>
    </p:cSldViewPr>
  </p:slideViewPr>
  <p:outlineViewPr>
    <p:cViewPr>
      <p:scale>
        <a:sx n="33" d="100"/>
        <a:sy n="33" d="100"/>
      </p:scale>
      <p:origin x="0" y="133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372" y="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17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33" y="0"/>
            <a:ext cx="2945660" cy="49617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3B2F8A12-B141-4278-8584-080B9721E35C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467"/>
            <a:ext cx="2945660" cy="49617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33" y="9430467"/>
            <a:ext cx="2945660" cy="49617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42CD4BF7-0369-4200-8BC9-44FA5E1399B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333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6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909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566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6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78F089-21A0-4906-94B0-EA071F78098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09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262C-83F4-4779-BE9E-D7ECB7E5E53D}" type="slidenum">
              <a:rPr lang="de-CH" smtClean="0"/>
              <a:pPr/>
              <a:t>1</a:t>
            </a:fld>
            <a:endParaRPr lang="de-CH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4681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281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014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74" indent="-177674">
              <a:buFont typeface="Arial" panose="020B0604020202020204" pitchFamily="34" charset="0"/>
              <a:buChar char="•"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74" indent="-177674">
              <a:buFont typeface="Arial" panose="020B0604020202020204" pitchFamily="34" charset="0"/>
              <a:buChar char="•"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910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89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142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221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2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357" indent="-252357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8F089-21A0-4906-94B0-EA071F780987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algn="just">
              <a:buFont typeface="Wingdings" panose="05000000000000000000" pitchFamily="2" charset="2"/>
              <a:buChar char="§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5622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13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4864100" y="322263"/>
            <a:ext cx="2091515" cy="45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25" tIns="42762" rIns="85525" bIns="42762">
            <a:spAutoFit/>
          </a:bodyPr>
          <a:lstStyle/>
          <a:p>
            <a:pPr defTabSz="855663" eaLnBrk="0" hangingPunct="0">
              <a:defRPr/>
            </a:pPr>
            <a:r>
              <a:rPr lang="de-CH" sz="800" noProof="0" dirty="0" smtClean="0">
                <a:solidFill>
                  <a:srgbClr val="000000"/>
                </a:solidFill>
              </a:rPr>
              <a:t>Federal Department</a:t>
            </a:r>
            <a:r>
              <a:rPr lang="de-CH" sz="800" baseline="0" noProof="0" dirty="0" smtClean="0">
                <a:solidFill>
                  <a:srgbClr val="000000"/>
                </a:solidFill>
              </a:rPr>
              <a:t> of </a:t>
            </a:r>
            <a:r>
              <a:rPr lang="de-CH" sz="800" baseline="0" noProof="0" dirty="0" err="1" smtClean="0">
                <a:solidFill>
                  <a:srgbClr val="000000"/>
                </a:solidFill>
              </a:rPr>
              <a:t>Economic</a:t>
            </a:r>
            <a:r>
              <a:rPr lang="de-CH" sz="800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aseline="0" noProof="0" dirty="0" err="1" smtClean="0">
                <a:solidFill>
                  <a:srgbClr val="000000"/>
                </a:solidFill>
              </a:rPr>
              <a:t>Affairs</a:t>
            </a:r>
            <a:r>
              <a:rPr lang="de-CH" sz="800" baseline="0" noProof="0" dirty="0" smtClean="0">
                <a:solidFill>
                  <a:srgbClr val="000000"/>
                </a:solidFill>
              </a:rPr>
              <a:t>,</a:t>
            </a:r>
          </a:p>
          <a:p>
            <a:pPr defTabSz="855663" eaLnBrk="0" hangingPunct="0">
              <a:defRPr/>
            </a:pPr>
            <a:r>
              <a:rPr lang="de-CH" sz="800" baseline="0" noProof="0" dirty="0" smtClean="0">
                <a:solidFill>
                  <a:srgbClr val="000000"/>
                </a:solidFill>
              </a:rPr>
              <a:t>Education and Research </a:t>
            </a:r>
            <a:r>
              <a:rPr lang="de-CH" sz="800" baseline="0" noProof="0" dirty="0" err="1" smtClean="0">
                <a:solidFill>
                  <a:srgbClr val="000000"/>
                </a:solidFill>
              </a:rPr>
              <a:t>EAER</a:t>
            </a:r>
            <a:endParaRPr lang="de-CH" sz="800" noProof="0" dirty="0" smtClean="0">
              <a:solidFill>
                <a:srgbClr val="000000"/>
              </a:solidFill>
            </a:endParaRPr>
          </a:p>
          <a:p>
            <a:pPr defTabSz="855663" eaLnBrk="0" hangingPunct="0">
              <a:defRPr/>
            </a:pPr>
            <a:endParaRPr lang="de-CH" sz="800" noProof="0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4864100" y="680102"/>
            <a:ext cx="2347996" cy="20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25" tIns="42762" rIns="85525" bIns="42762">
            <a:spAutoFit/>
          </a:bodyPr>
          <a:lstStyle/>
          <a:p>
            <a:pPr defTabSz="855663" eaLnBrk="0" hangingPunct="0">
              <a:defRPr/>
            </a:pPr>
            <a:r>
              <a:rPr lang="de-CH" sz="800" b="1" noProof="0" dirty="0" smtClean="0">
                <a:solidFill>
                  <a:srgbClr val="000000"/>
                </a:solidFill>
              </a:rPr>
              <a:t>State</a:t>
            </a:r>
            <a:r>
              <a:rPr lang="de-CH" sz="800" b="1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="1" baseline="0" noProof="0" dirty="0" err="1" smtClean="0">
                <a:solidFill>
                  <a:srgbClr val="000000"/>
                </a:solidFill>
              </a:rPr>
              <a:t>Secretariat</a:t>
            </a:r>
            <a:r>
              <a:rPr lang="de-CH" sz="800" b="1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="1" baseline="0" noProof="0" dirty="0" err="1" smtClean="0">
                <a:solidFill>
                  <a:srgbClr val="000000"/>
                </a:solidFill>
              </a:rPr>
              <a:t>for</a:t>
            </a:r>
            <a:r>
              <a:rPr lang="de-CH" sz="800" b="1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="1" baseline="0" noProof="0" dirty="0" err="1" smtClean="0">
                <a:solidFill>
                  <a:srgbClr val="000000"/>
                </a:solidFill>
              </a:rPr>
              <a:t>Economic</a:t>
            </a:r>
            <a:r>
              <a:rPr lang="de-CH" sz="800" b="1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="1" baseline="0" noProof="0" dirty="0" err="1" smtClean="0">
                <a:solidFill>
                  <a:srgbClr val="000000"/>
                </a:solidFill>
              </a:rPr>
              <a:t>Affairs</a:t>
            </a:r>
            <a:r>
              <a:rPr lang="de-CH" sz="800" b="1" baseline="0" noProof="0" dirty="0" smtClean="0">
                <a:solidFill>
                  <a:srgbClr val="000000"/>
                </a:solidFill>
              </a:rPr>
              <a:t> </a:t>
            </a:r>
            <a:r>
              <a:rPr lang="de-CH" sz="800" b="1" noProof="0" dirty="0" smtClean="0">
                <a:solidFill>
                  <a:srgbClr val="000000"/>
                </a:solidFill>
              </a:rPr>
              <a:t>SECO</a:t>
            </a:r>
            <a:endParaRPr lang="de-CH" sz="800" b="1" noProof="0" dirty="0">
              <a:solidFill>
                <a:srgbClr val="000000"/>
              </a:solidFill>
            </a:endParaRPr>
          </a:p>
        </p:txBody>
      </p:sp>
      <p:grpSp>
        <p:nvGrpSpPr>
          <p:cNvPr id="6" name="LogoCol"/>
          <p:cNvGrpSpPr>
            <a:grpSpLocks noChangeAspect="1"/>
          </p:cNvGrpSpPr>
          <p:nvPr userDrawn="1"/>
        </p:nvGrpSpPr>
        <p:grpSpPr bwMode="auto">
          <a:xfrm>
            <a:off x="1219200" y="346075"/>
            <a:ext cx="1979613" cy="492125"/>
            <a:chOff x="1411" y="9286"/>
            <a:chExt cx="9056" cy="2250"/>
          </a:xfrm>
        </p:grpSpPr>
        <p:pic>
          <p:nvPicPr>
            <p:cNvPr id="7" name="Picture 21" descr="Bundeslogo_sw_pos_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7969"/>
            <a:stretch>
              <a:fillRect/>
            </a:stretch>
          </p:blipFill>
          <p:spPr bwMode="auto">
            <a:xfrm>
              <a:off x="3027" y="9286"/>
              <a:ext cx="744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Bundeslogo_RGB_pos_600 neu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82034"/>
            <a:stretch>
              <a:fillRect/>
            </a:stretch>
          </p:blipFill>
          <p:spPr bwMode="auto">
            <a:xfrm>
              <a:off x="1411" y="9286"/>
              <a:ext cx="162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3675" y="2324100"/>
            <a:ext cx="8047038" cy="2393950"/>
          </a:xfrm>
        </p:spPr>
        <p:txBody>
          <a:bodyPr lIns="91426" tIns="45714" rIns="91426" bIns="45714"/>
          <a:lstStyle>
            <a:lvl1pPr>
              <a:defRPr sz="5200"/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5738" y="5146675"/>
            <a:ext cx="8054975" cy="14493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CH" noProof="0" dirty="0" smtClean="0"/>
              <a:t>Formatvorlage des Untertitelmasters durch Klicken bearbeiten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3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2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A139-8C96-4C08-93CB-7B68E48FCAA5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4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7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5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5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0592" y="4406900"/>
            <a:ext cx="82089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592" y="2906713"/>
            <a:ext cx="82089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2163" y="6454775"/>
            <a:ext cx="2460625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D577-A8C3-4390-9AFE-E359B148457B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3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9525" y="117475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0525" y="1174750"/>
            <a:ext cx="4040188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F52-AB36-4E57-A2D5-6C1A02FEBE52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4CB1-1E13-454B-AA01-54BC9D409229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9B0D-646D-4D54-BB85-B142AC407C88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957F-36D9-4DE1-9342-4C3AD2479185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64BD3-4542-4036-AD8E-443EB3EB00DB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3313" y="242888"/>
            <a:ext cx="2057400" cy="5864225"/>
          </a:xfrm>
        </p:spPr>
        <p:txBody>
          <a:bodyPr vert="eaVert"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9525" y="242888"/>
            <a:ext cx="6021388" cy="5864225"/>
          </a:xfrm>
        </p:spPr>
        <p:txBody>
          <a:bodyPr vert="eaVert"/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3376-72E5-4B16-82F9-19BF9AF74980}" type="slidenum">
              <a:rPr lang="de-CH" noProof="0"/>
              <a:pPr>
                <a:defRPr/>
              </a:pPr>
              <a:t>‹Nr.›</a:t>
            </a:fld>
            <a:r>
              <a:rPr lang="de-CH" sz="800" noProof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174750"/>
            <a:ext cx="823118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Hier klicken, um Master-Textformat zu bearbeiten.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5" tIns="42762" rIns="85525" bIns="42762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18A3B35A-B22E-4917-B4A3-73BB164B1604}" type="slidenum">
              <a:rPr lang="de-CH" noProof="0"/>
              <a:pPr>
                <a:defRPr/>
              </a:pPr>
              <a:t>‹Nr.›</a:t>
            </a:fld>
            <a:r>
              <a:rPr lang="de-CH" sz="800" noProof="0" dirty="0"/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noProof="0"/>
          </a:p>
        </p:txBody>
      </p:sp>
      <p:pic>
        <p:nvPicPr>
          <p:cNvPr id="1030" name="LogoCOL" descr="Logo_col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90638" y="242888"/>
            <a:ext cx="8220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5" tIns="42762" rIns="85525" bIns="42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94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2pPr>
      <a:lvl3pPr marL="895350" indent="-1730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2402-DA76-40FF-A5A2-C6003A41331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299E-9047-404C-A3BC-0FBE6D7465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115A-3010-4D92-87B5-348BDA54D1A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7B14-435D-4029-8A70-887598A02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165" y="1772816"/>
            <a:ext cx="7113228" cy="2088232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Swiss Free Trade Policy in Practice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592" y="3501008"/>
            <a:ext cx="7113229" cy="3096344"/>
          </a:xfrm>
        </p:spPr>
        <p:txBody>
          <a:bodyPr/>
          <a:lstStyle/>
          <a:p>
            <a:pPr algn="ctr" eaLnBrk="1" hangingPunct="1"/>
            <a:r>
              <a:rPr lang="en-US" sz="2000" b="1" dirty="0" smtClean="0"/>
              <a:t>Markus Schlagenhof</a:t>
            </a:r>
          </a:p>
          <a:p>
            <a:pPr algn="ctr" eaLnBrk="1" hangingPunct="1"/>
            <a:r>
              <a:rPr lang="en-US" sz="2000" dirty="0"/>
              <a:t>Ambassador, Delegate of the Federal Council for Trade Agreements and head of the World Trade Division</a:t>
            </a:r>
            <a:endParaRPr lang="en-US" sz="2000" dirty="0" smtClean="0"/>
          </a:p>
          <a:p>
            <a:pPr algn="ctr" eaLnBrk="1" hangingPunct="1"/>
            <a:r>
              <a:rPr lang="en-US" sz="2000" dirty="0" smtClean="0"/>
              <a:t>State Secretariat for Economic Affairs SECO</a:t>
            </a:r>
          </a:p>
          <a:p>
            <a:pPr algn="ctr" eaLnBrk="1" hangingPunct="1"/>
            <a:endParaRPr lang="en-US" sz="1800" b="1" dirty="0" smtClean="0"/>
          </a:p>
          <a:p>
            <a:pPr algn="ctr" eaLnBrk="1" hangingPunct="1"/>
            <a:endParaRPr lang="en-US" sz="1800" b="1" dirty="0"/>
          </a:p>
          <a:p>
            <a:pPr algn="ctr" eaLnBrk="1" hangingPunct="1"/>
            <a:r>
              <a:rPr lang="en-US" sz="1800" b="1" dirty="0" smtClean="0"/>
              <a:t>LATCAM Webinar</a:t>
            </a:r>
          </a:p>
          <a:p>
            <a:pPr algn="ctr" eaLnBrk="1" hangingPunct="1"/>
            <a:r>
              <a:rPr lang="en-US" sz="1800" b="1" dirty="0" smtClean="0"/>
              <a:t>July 9, 2020</a:t>
            </a:r>
          </a:p>
          <a:p>
            <a:pPr algn="ctr" eaLnBrk="1" hangingPunct="1"/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485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4568" y="1189673"/>
            <a:ext cx="8231188" cy="4918075"/>
          </a:xfrm>
        </p:spPr>
        <p:txBody>
          <a:bodyPr/>
          <a:lstStyle/>
          <a:p>
            <a:pPr marL="0" indent="0" algn="ctr">
              <a:buNone/>
            </a:pPr>
            <a:endParaRPr lang="de-CH" sz="6600" b="1" dirty="0" smtClean="0"/>
          </a:p>
          <a:p>
            <a:pPr marL="0" indent="0" algn="ctr">
              <a:buNone/>
            </a:pPr>
            <a:r>
              <a:rPr lang="de-CH" sz="8800" b="1" dirty="0" err="1" smtClean="0"/>
              <a:t>Questions</a:t>
            </a:r>
            <a:r>
              <a:rPr lang="de-CH" sz="8800" b="1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10</a:t>
            </a:fld>
            <a:r>
              <a:rPr lang="de-CH" sz="800" noProof="0" smtClean="0"/>
              <a:t> </a:t>
            </a:r>
            <a:endParaRPr lang="de-CH" sz="800" noProof="0"/>
          </a:p>
        </p:txBody>
      </p:sp>
    </p:spTree>
    <p:extLst>
      <p:ext uri="{BB962C8B-B14F-4D97-AF65-F5344CB8AC3E}">
        <p14:creationId xmlns:p14="http://schemas.microsoft.com/office/powerpoint/2010/main" val="21546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2560" y="2276872"/>
            <a:ext cx="8231188" cy="211023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Thank you for your attention!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markus.schlagenhof@seco.admin.ch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11</a:t>
            </a:fld>
            <a:r>
              <a:rPr lang="de-CH" sz="800" noProof="0" smtClean="0"/>
              <a:t> </a:t>
            </a:r>
            <a:endParaRPr lang="de-CH" sz="800" noProof="0"/>
          </a:p>
        </p:txBody>
      </p:sp>
    </p:spTree>
    <p:extLst>
      <p:ext uri="{BB962C8B-B14F-4D97-AF65-F5344CB8AC3E}">
        <p14:creationId xmlns:p14="http://schemas.microsoft.com/office/powerpoint/2010/main" val="3103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Swiss Economy Dependent on Global Markets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8089" y="1628800"/>
            <a:ext cx="7967662" cy="43289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Switzerland  is an exporting nation</a:t>
            </a:r>
          </a:p>
          <a:p>
            <a:pPr marL="0" indent="0">
              <a:buNone/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dirty="0" smtClean="0"/>
              <a:t>Dependent on international value chains</a:t>
            </a:r>
          </a:p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Dependent</a:t>
            </a:r>
            <a:r>
              <a:rPr lang="de-CH" dirty="0" smtClean="0">
                <a:sym typeface="Wingdings" panose="05000000000000000000" pitchFamily="2" charset="2"/>
              </a:rPr>
              <a:t> on Free Trade Agreements</a:t>
            </a:r>
            <a:endParaRPr lang="de-CH" dirty="0" smtClean="0"/>
          </a:p>
          <a:p>
            <a:pPr>
              <a:defRPr/>
            </a:pPr>
            <a:endParaRPr lang="de-CH" sz="1108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de-CH" b="1" dirty="0" smtClean="0"/>
          </a:p>
          <a:p>
            <a:pPr marL="0" indent="0">
              <a:buNone/>
              <a:defRPr/>
            </a:pPr>
            <a:r>
              <a:rPr lang="en-US" b="1" dirty="0" smtClean="0"/>
              <a:t>Competitors like EU are active</a:t>
            </a:r>
          </a:p>
          <a:p>
            <a:pPr marL="0" indent="0">
              <a:buNone/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dirty="0" smtClean="0">
                <a:sym typeface="Wingdings" panose="05000000000000000000" pitchFamily="2" charset="2"/>
              </a:rPr>
              <a:t>Potential for discrimination in Switzerland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endParaRPr lang="de-CH" sz="800" dirty="0">
              <a:sym typeface="Wingdings" panose="05000000000000000000" pitchFamily="2" charset="2"/>
            </a:endParaRPr>
          </a:p>
        </p:txBody>
      </p:sp>
      <p:pic>
        <p:nvPicPr>
          <p:cNvPr id="21508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628800"/>
            <a:ext cx="29051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 Trade </a:t>
            </a:r>
            <a:r>
              <a:rPr lang="de-CH" dirty="0" err="1" smtClean="0"/>
              <a:t>Policy</a:t>
            </a:r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0638" y="909639"/>
            <a:ext cx="7273875" cy="4103538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3</a:t>
            </a:fld>
            <a:r>
              <a:rPr lang="de-CH" sz="800" noProof="0" smtClean="0"/>
              <a:t> </a:t>
            </a:r>
            <a:endParaRPr lang="de-CH" sz="800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90638" y="576263"/>
            <a:ext cx="82311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4pPr>
            <a:lvl5pPr marL="16192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5pPr>
            <a:lvl6pPr marL="20764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6pPr>
            <a:lvl7pPr marL="25336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7pPr>
            <a:lvl8pPr marL="29908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8pPr>
            <a:lvl9pPr marL="34480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CH" kern="0" smtClean="0"/>
          </a:p>
          <a:p>
            <a:pPr marL="0" indent="0">
              <a:buFontTx/>
              <a:buNone/>
            </a:pPr>
            <a:endParaRPr lang="de-CH" kern="0" smtClean="0"/>
          </a:p>
          <a:p>
            <a:pPr marL="0" indent="0">
              <a:buFontTx/>
              <a:buNone/>
            </a:pPr>
            <a:endParaRPr lang="de-CH" kern="0" smtClean="0"/>
          </a:p>
          <a:p>
            <a:pPr marL="0" indent="0">
              <a:buFontTx/>
              <a:buNone/>
            </a:pPr>
            <a:endParaRPr lang="de-CH" kern="0" smtClean="0"/>
          </a:p>
          <a:p>
            <a:pPr marL="0" indent="0">
              <a:buFontTx/>
              <a:buNone/>
            </a:pPr>
            <a:endParaRPr lang="de-CH" kern="0" smtClean="0"/>
          </a:p>
          <a:p>
            <a:pPr marL="0" indent="0">
              <a:buFontTx/>
              <a:buNone/>
            </a:pPr>
            <a:endParaRPr lang="de-CH" kern="0" dirty="0"/>
          </a:p>
        </p:txBody>
      </p:sp>
      <p:sp>
        <p:nvSpPr>
          <p:cNvPr id="6" name="Rectangle 6"/>
          <p:cNvSpPr/>
          <p:nvPr/>
        </p:nvSpPr>
        <p:spPr bwMode="auto">
          <a:xfrm>
            <a:off x="1394018" y="2896482"/>
            <a:ext cx="2171665" cy="1954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>
              <a:spcBef>
                <a:spcPts val="1200"/>
              </a:spcBef>
            </a:pPr>
            <a:r>
              <a:rPr lang="de-CH" sz="2000" b="1" dirty="0" smtClean="0"/>
              <a:t>WTO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5941946" y="2896482"/>
            <a:ext cx="2260060" cy="1954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b="1" dirty="0" smtClean="0"/>
          </a:p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b="1" dirty="0" smtClean="0"/>
          </a:p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b="1" dirty="0" err="1" smtClean="0"/>
              <a:t>FTAs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with</a:t>
            </a:r>
            <a:r>
              <a:rPr lang="de-CH" sz="2000" b="1" dirty="0" smtClean="0"/>
              <a:t> Non-EU </a:t>
            </a:r>
            <a:r>
              <a:rPr lang="de-CH" sz="2000" b="1" dirty="0" err="1" smtClean="0"/>
              <a:t>partners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3565683" y="2896481"/>
            <a:ext cx="2376263" cy="1954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b="1" dirty="0" smtClean="0"/>
              <a:t>Bilateral Agreements </a:t>
            </a:r>
            <a:r>
              <a:rPr lang="de-CH" sz="2000" b="1" dirty="0" err="1" smtClean="0"/>
              <a:t>with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the</a:t>
            </a:r>
            <a:r>
              <a:rPr lang="de-CH" sz="2000" b="1" dirty="0" smtClean="0"/>
              <a:t> EU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Isosceles Triangle 9"/>
          <p:cNvSpPr/>
          <p:nvPr/>
        </p:nvSpPr>
        <p:spPr bwMode="auto">
          <a:xfrm>
            <a:off x="1394018" y="1178718"/>
            <a:ext cx="6807988" cy="1717764"/>
          </a:xfrm>
          <a:prstGeom prst="triangle">
            <a:avLst>
              <a:gd name="adj" fmla="val 5009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/>
            <a:r>
              <a:rPr lang="en-US" sz="2000" b="1" dirty="0" smtClean="0"/>
              <a:t>Three pillars of the Swiss market access policy</a:t>
            </a:r>
          </a:p>
          <a:p>
            <a:pPr algn="ctr" defTabSz="855663"/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0638" y="5172274"/>
            <a:ext cx="7982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en-US" b="1" dirty="0" smtClean="0"/>
              <a:t>          Free Trade Agreements (FTAs) as an instrument  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en-US" b="1" dirty="0" smtClean="0"/>
              <a:t>          of the Swiss market access policy</a:t>
            </a:r>
            <a:endParaRPr lang="en-US" b="1" dirty="0"/>
          </a:p>
        </p:txBody>
      </p:sp>
      <p:sp>
        <p:nvSpPr>
          <p:cNvPr id="11" name="Flèche droite 10"/>
          <p:cNvSpPr/>
          <p:nvPr/>
        </p:nvSpPr>
        <p:spPr bwMode="auto">
          <a:xfrm>
            <a:off x="1640632" y="5253453"/>
            <a:ext cx="360040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638" y="242888"/>
            <a:ext cx="8220075" cy="1025872"/>
          </a:xfrm>
        </p:spPr>
        <p:txBody>
          <a:bodyPr/>
          <a:lstStyle/>
          <a:p>
            <a:r>
              <a:rPr lang="fr-CH" sz="2400" dirty="0" smtClean="0"/>
              <a:t>Network of </a:t>
            </a:r>
            <a:r>
              <a:rPr lang="fr-CH" sz="2400" dirty="0" err="1" smtClean="0"/>
              <a:t>FTAs</a:t>
            </a:r>
            <a:r>
              <a:rPr lang="fr-CH" sz="2400" dirty="0" smtClean="0"/>
              <a:t>: 30 </a:t>
            </a:r>
            <a:r>
              <a:rPr lang="fr-CH" sz="2400" dirty="0" err="1" smtClean="0"/>
              <a:t>FTAs</a:t>
            </a:r>
            <a:r>
              <a:rPr lang="fr-CH" sz="2400" dirty="0" smtClean="0"/>
              <a:t> (in force) </a:t>
            </a:r>
            <a:r>
              <a:rPr lang="fr-CH" sz="2400" dirty="0" err="1" smtClean="0"/>
              <a:t>with</a:t>
            </a:r>
            <a:r>
              <a:rPr lang="fr-CH" sz="2400" dirty="0" smtClean="0"/>
              <a:t> 40 </a:t>
            </a:r>
            <a:r>
              <a:rPr lang="fr-CH" sz="2400" dirty="0" err="1" smtClean="0"/>
              <a:t>Partners</a:t>
            </a:r>
            <a:r>
              <a:rPr lang="fr-CH" sz="1600" dirty="0" smtClean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4</a:t>
            </a:fld>
            <a:r>
              <a:rPr lang="de-CH" sz="800" noProof="0" smtClean="0"/>
              <a:t> </a:t>
            </a:r>
            <a:endParaRPr lang="de-CH" sz="800" noProof="0"/>
          </a:p>
        </p:txBody>
      </p:sp>
      <p:grpSp>
        <p:nvGrpSpPr>
          <p:cNvPr id="6" name="Gruppieren 5"/>
          <p:cNvGrpSpPr/>
          <p:nvPr/>
        </p:nvGrpSpPr>
        <p:grpSpPr>
          <a:xfrm>
            <a:off x="287076" y="1052736"/>
            <a:ext cx="9592652" cy="5040560"/>
            <a:chOff x="200472" y="980728"/>
            <a:chExt cx="9592652" cy="504056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72" y="980728"/>
              <a:ext cx="9592652" cy="489574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>
              <a:off x="704528" y="5085184"/>
              <a:ext cx="2145644" cy="9361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55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300" dirty="0" smtClean="0"/>
                <a:t>FTAs in </a:t>
              </a:r>
              <a:r>
                <a:rPr lang="de-CH" sz="1300" dirty="0" err="1" smtClean="0"/>
                <a:t>force</a:t>
              </a:r>
              <a:endParaRPr lang="de-CH" sz="1300" dirty="0" smtClean="0"/>
            </a:p>
            <a:p>
              <a:pPr marL="0" marR="0" indent="0" algn="l" defTabSz="855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300" dirty="0" err="1" smtClean="0"/>
                <a:t>Ongoing</a:t>
              </a:r>
              <a:r>
                <a:rPr lang="de-CH" sz="1300" dirty="0" smtClean="0"/>
                <a:t> </a:t>
              </a:r>
              <a:r>
                <a:rPr lang="de-CH" sz="1300" dirty="0" err="1" smtClean="0"/>
                <a:t>negotiations</a:t>
              </a:r>
              <a:endParaRPr lang="de-CH" sz="1300" dirty="0" smtClean="0"/>
            </a:p>
            <a:p>
              <a:pPr marL="0" marR="0" indent="0" algn="l" defTabSz="855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1300" dirty="0" err="1" smtClean="0"/>
                <a:t>Declaration</a:t>
              </a:r>
              <a:r>
                <a:rPr lang="de-CH" sz="1300" dirty="0" smtClean="0"/>
                <a:t> </a:t>
              </a:r>
              <a:r>
                <a:rPr lang="de-CH" sz="1300" dirty="0" err="1" smtClean="0"/>
                <a:t>of</a:t>
              </a:r>
              <a:r>
                <a:rPr lang="de-CH" sz="1300" dirty="0" smtClean="0"/>
                <a:t> </a:t>
              </a:r>
              <a:r>
                <a:rPr lang="de-CH" sz="1300" dirty="0" err="1" smtClean="0"/>
                <a:t>cooperation</a:t>
              </a:r>
              <a:endParaRPr lang="de-CH" sz="1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67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I</a:t>
            </a:r>
            <a:r>
              <a:rPr lang="de-CH" dirty="0" smtClean="0"/>
              <a:t>mpact of FTAs for CH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24" y="1196752"/>
            <a:ext cx="8426003" cy="4608512"/>
          </a:xfrm>
        </p:spPr>
        <p:txBody>
          <a:bodyPr/>
          <a:lstStyle/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FTAs cover </a:t>
            </a:r>
            <a:r>
              <a:rPr lang="en-US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23%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of Switzerland's </a:t>
            </a:r>
            <a:r>
              <a:rPr lang="en-US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total trade</a:t>
            </a:r>
          </a:p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b="1" dirty="0"/>
              <a:t>Positive influence </a:t>
            </a:r>
            <a:r>
              <a:rPr lang="en-US" dirty="0"/>
              <a:t>on </a:t>
            </a:r>
            <a:r>
              <a:rPr lang="en-US" dirty="0" smtClean="0"/>
              <a:t>growth, market access and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investment and strengthening of Switzerland’s competitiveness </a:t>
            </a:r>
            <a:endParaRPr lang="en-US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/>
              <a:t>Greater </a:t>
            </a:r>
            <a:r>
              <a:rPr lang="en-US" b="1" dirty="0" smtClean="0"/>
              <a:t>transparency </a:t>
            </a:r>
            <a:r>
              <a:rPr lang="en-US" dirty="0" smtClean="0"/>
              <a:t>and</a:t>
            </a:r>
            <a:r>
              <a:rPr lang="en-US" b="1" dirty="0" smtClean="0"/>
              <a:t> legal certainty </a:t>
            </a:r>
          </a:p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revention of </a:t>
            </a:r>
            <a:r>
              <a:rPr lang="en-US" b="1" dirty="0" smtClean="0"/>
              <a:t>discrimination</a:t>
            </a:r>
          </a:p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/>
              <a:t>Institutional security from stronger relationship with partners</a:t>
            </a:r>
          </a:p>
          <a:p>
            <a:pPr marL="534988" indent="-452438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b="1" dirty="0" smtClean="0"/>
              <a:t>Diversification</a:t>
            </a:r>
            <a:r>
              <a:rPr lang="en-US" dirty="0" smtClean="0"/>
              <a:t> of economic relations</a:t>
            </a:r>
          </a:p>
          <a:p>
            <a:pPr lvl="0">
              <a:spcAft>
                <a:spcPts val="500"/>
              </a:spcAft>
              <a:buFont typeface="Arial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5</a:t>
            </a:fld>
            <a:r>
              <a:rPr lang="de-CH" sz="800" noProof="0" dirty="0" smtClean="0"/>
              <a:t> </a:t>
            </a:r>
            <a:endParaRPr lang="de-CH" sz="800" noProof="0" dirty="0"/>
          </a:p>
        </p:txBody>
      </p:sp>
    </p:spTree>
    <p:extLst>
      <p:ext uri="{BB962C8B-B14F-4D97-AF65-F5344CB8AC3E}">
        <p14:creationId xmlns:p14="http://schemas.microsoft.com/office/powerpoint/2010/main" val="20295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Switzerland’s priorities in FTAs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6</a:t>
            </a:fld>
            <a:r>
              <a:rPr lang="de-CH" sz="800" noProof="0" dirty="0" smtClean="0"/>
              <a:t> </a:t>
            </a:r>
            <a:endParaRPr lang="de-CH" sz="800" noProof="0" dirty="0"/>
          </a:p>
        </p:txBody>
      </p:sp>
      <p:sp>
        <p:nvSpPr>
          <p:cNvPr id="3" name="Rechteck 2"/>
          <p:cNvSpPr/>
          <p:nvPr/>
        </p:nvSpPr>
        <p:spPr>
          <a:xfrm>
            <a:off x="1064567" y="1196752"/>
            <a:ext cx="8446145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Market access </a:t>
            </a: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Trade Facilitation</a:t>
            </a: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Financial services </a:t>
            </a:r>
            <a:endParaRPr lang="en-US" dirty="0">
              <a:latin typeface="+mn-lt"/>
            </a:endParaRP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Investment</a:t>
            </a: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Intellectual property rights</a:t>
            </a: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Government procurement </a:t>
            </a:r>
          </a:p>
          <a:p>
            <a:pPr marL="808038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Trade and sustainable development</a:t>
            </a:r>
          </a:p>
          <a:p>
            <a:pPr marL="1265238" lvl="1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n-lt"/>
            </a:endParaRPr>
          </a:p>
          <a:p>
            <a:pPr marL="1265238" lvl="1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n-lt"/>
            </a:endParaRPr>
          </a:p>
          <a:p>
            <a:pPr marL="1265238" lvl="1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638" y="360308"/>
            <a:ext cx="8220075" cy="666750"/>
          </a:xfrm>
        </p:spPr>
        <p:txBody>
          <a:bodyPr/>
          <a:lstStyle/>
          <a:p>
            <a:r>
              <a:rPr lang="en-US" dirty="0" smtClean="0"/>
              <a:t>EFTA-Mercosur FTA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CA139-8C96-4C08-93CB-7B68E48FCAA5}" type="slidenum">
              <a:rPr lang="de-CH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r>
              <a:rPr lang="de-CH" sz="65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08480" y="1268700"/>
            <a:ext cx="8231188" cy="39959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e-DE" dirty="0" smtClean="0"/>
              <a:t>Launch of negotiations: </a:t>
            </a:r>
            <a:r>
              <a:rPr lang="en-US" dirty="0" smtClean="0">
                <a:solidFill>
                  <a:srgbClr val="000000"/>
                </a:solidFill>
              </a:rPr>
              <a:t>June 2017</a:t>
            </a:r>
          </a:p>
          <a:p>
            <a:pPr>
              <a:defRPr/>
            </a:pPr>
            <a:endParaRPr lang="en-US" altLang="de-DE" dirty="0" smtClean="0"/>
          </a:p>
          <a:p>
            <a:pPr>
              <a:defRPr/>
            </a:pPr>
            <a:r>
              <a:rPr lang="en-US" altLang="de-DE" dirty="0" smtClean="0"/>
              <a:t>Ten negotiation rounds: </a:t>
            </a:r>
            <a:r>
              <a:rPr lang="en-US" altLang="de-DE" dirty="0" smtClean="0">
                <a:solidFill>
                  <a:srgbClr val="000000"/>
                </a:solidFill>
              </a:rPr>
              <a:t>Agreement in substance August 2019</a:t>
            </a:r>
          </a:p>
          <a:p>
            <a:pPr>
              <a:defRPr/>
            </a:pPr>
            <a:endParaRPr lang="en-US" altLang="de-DE" dirty="0" smtClean="0"/>
          </a:p>
          <a:p>
            <a:pPr>
              <a:defRPr/>
            </a:pPr>
            <a:r>
              <a:rPr lang="en-US" altLang="de-DE" dirty="0" smtClean="0"/>
              <a:t>Gradual liberalization of 95% of Swiss goods exports</a:t>
            </a:r>
          </a:p>
          <a:p>
            <a:pPr>
              <a:defRPr/>
            </a:pPr>
            <a:endParaRPr lang="en-US" altLang="de-DE" dirty="0" smtClean="0"/>
          </a:p>
          <a:p>
            <a:pPr>
              <a:defRPr/>
            </a:pPr>
            <a:r>
              <a:rPr lang="en-US" altLang="de-DE" dirty="0" smtClean="0">
                <a:solidFill>
                  <a:srgbClr val="000000"/>
                </a:solidFill>
              </a:rPr>
              <a:t>First time Switzerland granted bilateral quotas for sensitive agricultural products </a:t>
            </a:r>
          </a:p>
          <a:p>
            <a:pPr>
              <a:defRPr/>
            </a:pPr>
            <a:endParaRPr lang="en-US" alt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de-DE" dirty="0" smtClean="0"/>
              <a:t>Comprehensive chapter on trade and sustainable development</a:t>
            </a:r>
          </a:p>
          <a:p>
            <a:pPr>
              <a:defRPr/>
            </a:pPr>
            <a:endParaRPr lang="de-CH" altLang="de-DE" dirty="0"/>
          </a:p>
          <a:p>
            <a:pPr lvl="1">
              <a:defRPr/>
            </a:pP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5"/>
          <a:stretch/>
        </p:blipFill>
        <p:spPr>
          <a:xfrm>
            <a:off x="1290638" y="5094995"/>
            <a:ext cx="8220074" cy="10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576" y="578113"/>
            <a:ext cx="8220075" cy="6667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political situation </a:t>
            </a:r>
            <a:r>
              <a:rPr lang="en-US" dirty="0"/>
              <a:t>in </a:t>
            </a:r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8</a:t>
            </a:fld>
            <a:r>
              <a:rPr lang="de-CH" sz="800" noProof="0" dirty="0" smtClean="0"/>
              <a:t> </a:t>
            </a:r>
            <a:endParaRPr lang="de-CH" sz="800" noProof="0" dirty="0"/>
          </a:p>
        </p:txBody>
      </p:sp>
      <p:sp>
        <p:nvSpPr>
          <p:cNvPr id="3" name="Rechteck 2"/>
          <p:cNvSpPr/>
          <p:nvPr/>
        </p:nvSpPr>
        <p:spPr>
          <a:xfrm>
            <a:off x="560512" y="1700808"/>
            <a:ext cx="7560841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0" lvl="1" indent="-342900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Shift towards green parties in last year’s election</a:t>
            </a:r>
          </a:p>
          <a:p>
            <a:pPr marL="1155700" lvl="1" indent="-342900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Political pressure for stronger sustainability provisions in FTAs</a:t>
            </a:r>
            <a:endParaRPr lang="en-US" dirty="0"/>
          </a:p>
          <a:p>
            <a:pPr marL="1155700" lvl="1" indent="-342900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Critical public reaction to conclusion of negotiations with Mercosur</a:t>
            </a:r>
          </a:p>
          <a:p>
            <a:pPr marL="1155700" lvl="1" indent="-342900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Referendum against agreement with Indonesia</a:t>
            </a:r>
          </a:p>
          <a:p>
            <a:pPr marL="1265238" lvl="1" indent="-452438">
              <a:spcBef>
                <a:spcPts val="504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1505" indent="-291505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Agreement in substance in August 2019</a:t>
            </a:r>
          </a:p>
          <a:p>
            <a:pPr marL="291505" indent="-291505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</a:t>
            </a:r>
            <a:r>
              <a:rPr lang="en-US" dirty="0" smtClean="0"/>
              <a:t>egal review currently ongoing</a:t>
            </a:r>
          </a:p>
          <a:p>
            <a:pPr marL="291505" lvl="1" indent="-291505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Signing of agreement</a:t>
            </a:r>
          </a:p>
          <a:p>
            <a:pPr marL="291505" lvl="1" indent="-291505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Internal approval processes</a:t>
            </a:r>
          </a:p>
          <a:p>
            <a:pPr marL="291505" lvl="1" indent="-291505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tx1"/>
                </a:solidFill>
              </a:rPr>
              <a:t>Entry into force</a:t>
            </a:r>
          </a:p>
          <a:p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A139-8C96-4C08-93CB-7B68E48FCAA5}" type="slidenum">
              <a:rPr lang="de-CH" noProof="0" smtClean="0"/>
              <a:pPr>
                <a:defRPr/>
              </a:pPr>
              <a:t>9</a:t>
            </a:fld>
            <a:r>
              <a:rPr lang="de-CH" sz="800" noProof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Next </a:t>
            </a:r>
            <a:r>
              <a:rPr lang="de-CH" dirty="0" err="1" smtClean="0"/>
              <a:t>steps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EFTA-MCS FTA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3" r="-345" b="20667"/>
          <a:stretch/>
        </p:blipFill>
        <p:spPr>
          <a:xfrm>
            <a:off x="1290637" y="4869200"/>
            <a:ext cx="8220075" cy="12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Swiss Shippers Council FTA Presentation BMA Lugano incl notes"/>
    <f:field ref="objsubject" par="" edit="true" text=""/>
    <f:field ref="objcreatedby" par="" text="Baumgartner, Martin, SECO"/>
    <f:field ref="objcreatedat" par="" text="09.11.2018 10:07:02"/>
    <f:field ref="objchangedby" par="" text="Baumgartner, Martin, SECO"/>
    <f:field ref="objmodifiedat" par="" text="09.11.2018 10:07:04"/>
    <f:field ref="doc_FSCFOLIO_1_1001_FieldDocumentNumber" par="" text=""/>
    <f:field ref="doc_FSCFOLIO_1_1001_FieldSubject" par="" edit="true" text=""/>
    <f:field ref="FSCFOLIO_1_1001_FieldCurrentUser" par="" text="SECO  Leonie Hodel"/>
    <f:field ref="CCAPRECONFIG_15_1001_Objektname" par="" edit="true" text="Swiss Shippers Council FTA Presentation BMA Lugano incl notes"/>
    <f:field ref="CHPRECONFIG_1_1001_Objektname" par="" edit="true" text="Swiss Shippers Council FTA Presentation BMA Lugano incl notes"/>
  </f:record>
  <f:record inx="1" ref=""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CCAPRECONFIG_15_1001_Abschriftsbemerkung" par="" text=""/>
    <f:field ref="CCAPRECONFIG_15_1001_Versandart" par="" text="B-Post"/>
    <f:field ref="CCAPRECONFIG_15_1001_Fax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alcontext &gt; Adressat/innen">
    <f:field ref="CCAPRECONFIG_15_1001_Abschriftsbemerkung" text="Abschriftsbemerkung"/>
    <f:field ref="CHPRECONFIG_1_1001_Anrede" text="Anrede"/>
    <f:field ref="CHPRECONFIG_1_1001_EMailAdresse" text="E-Mail Adresse"/>
    <f:field ref="CCAPRECONFIG_15_1001_Fax" text="Fax"/>
    <f:field ref="CHPRECONFIG_1_1001_Nachname" text="Nachname"/>
    <f:field ref="CHPRECONFIG_1_1001_Ort" text="Ort"/>
    <f:field ref="CHPRECONFIG_1_1001_Postleitzahl" text="Postleitzahl"/>
    <f:field ref="CHPRECONFIG_1_1001_Strasse" text="Strasse"/>
    <f:field ref="CHPRECONFIG_1_1001_Titel" text="Titel"/>
    <f:field ref="CCAPRECONFIG_15_1001_Versandart" text="Versandart"/>
    <f:field ref="CHPRECONFIG_1_1001_Vorname" text="Vor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A4-Papier (210 x 297 mm)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Standarddesign</vt:lpstr>
      <vt:lpstr>1_Conception personnalisée</vt:lpstr>
      <vt:lpstr>Conception personnalisée</vt:lpstr>
      <vt:lpstr>Swiss Free Trade Policy in Practice</vt:lpstr>
      <vt:lpstr>Swiss Economy Dependent on Global Markets</vt:lpstr>
      <vt:lpstr>Swiss Trade Policy  </vt:lpstr>
      <vt:lpstr>Network of FTAs: 30 FTAs (in force) with 40 Partners  </vt:lpstr>
      <vt:lpstr>Impact of FTAs for CH </vt:lpstr>
      <vt:lpstr>Switzerland’s priorities in FTAs </vt:lpstr>
      <vt:lpstr>EFTA-Mercosur FTA</vt:lpstr>
      <vt:lpstr>Current political situation in Switzerland</vt:lpstr>
      <vt:lpstr>Next steps for EFTA-MCS FTA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Lattion Jean-Pierre SECO</dc:creator>
  <dc:description>Vorlage Powerpoint-Präsentation SECO_x000d_
Autor: Jörg Grabinski</dc:description>
  <cp:lastModifiedBy>bma</cp:lastModifiedBy>
  <cp:revision>680</cp:revision>
  <cp:lastPrinted>2017-04-05T04:55:39Z</cp:lastPrinted>
  <dcterms:created xsi:type="dcterms:W3CDTF">2006-09-20T07:52:31Z</dcterms:created>
  <dcterms:modified xsi:type="dcterms:W3CDTF">2020-07-03T15:45:41Z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COO.2101.104.3.3211222</vt:lpwstr>
  </property>
  <property fmtid="{D5CDD505-2E9C-101B-9397-08002B2CF9AE}" pid="3" name="FSC#COOELAK@1.1001:Subject">
    <vt:lpwstr/>
  </property>
  <property fmtid="{D5CDD505-2E9C-101B-9397-08002B2CF9AE}" pid="4" name="FSC#COOELAK@1.1001:FileReference">
    <vt:lpwstr>452.61-00007</vt:lpwstr>
  </property>
  <property fmtid="{D5CDD505-2E9C-101B-9397-08002B2CF9AE}" pid="5" name="FSC#COOELAK@1.1001:FileRefYear">
    <vt:lpwstr>2018</vt:lpwstr>
  </property>
  <property fmtid="{D5CDD505-2E9C-101B-9397-08002B2CF9AE}" pid="6" name="FSC#COOELAK@1.1001:FileRefOrdinal">
    <vt:lpwstr>7</vt:lpwstr>
  </property>
  <property fmtid="{D5CDD505-2E9C-101B-9397-08002B2CF9AE}" pid="7" name="FSC#COOELAK@1.1001:FileRefOU">
    <vt:lpwstr>SECO-WHFH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Baumgartner Martin, SECO </vt:lpwstr>
  </property>
  <property fmtid="{D5CDD505-2E9C-101B-9397-08002B2CF9AE}" pid="10" name="FSC#COOELAK@1.1001:OwnerExtension">
    <vt:lpwstr>+41 58 469 78 70</vt:lpwstr>
  </property>
  <property fmtid="{D5CDD505-2E9C-101B-9397-08002B2CF9AE}" pid="11" name="FSC#COOELAK@1.1001:OwnerFaxExtension">
    <vt:lpwstr>+41 58 463 18 94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Freihandelsabkommen / EFTA (SECO-WHFH)</vt:lpwstr>
  </property>
  <property fmtid="{D5CDD505-2E9C-101B-9397-08002B2CF9AE}" pid="17" name="FSC#COOELAK@1.1001:CreatedAt">
    <vt:lpwstr>09.11.2018</vt:lpwstr>
  </property>
  <property fmtid="{D5CDD505-2E9C-101B-9397-08002B2CF9AE}" pid="18" name="FSC#COOELAK@1.1001:OU">
    <vt:lpwstr>Freihandelsabkommen / EFTA (SECO-WHFH)</vt:lpwstr>
  </property>
  <property fmtid="{D5CDD505-2E9C-101B-9397-08002B2CF9AE}" pid="19" name="FSC#COOELAK@1.1001:Priority">
    <vt:lpwstr> ()</vt:lpwstr>
  </property>
  <property fmtid="{D5CDD505-2E9C-101B-9397-08002B2CF9AE}" pid="20" name="FSC#COOELAK@1.1001:ObjBarCode">
    <vt:lpwstr>*COO.2101.104.3.3211222*</vt:lpwstr>
  </property>
  <property fmtid="{D5CDD505-2E9C-101B-9397-08002B2CF9AE}" pid="21" name="FSC#COOELAK@1.1001:RefBarCode">
    <vt:lpwstr>*COO.2101.104.2.3211223*</vt:lpwstr>
  </property>
  <property fmtid="{D5CDD505-2E9C-101B-9397-08002B2CF9AE}" pid="22" name="FSC#COOELAK@1.1001:FileRefBarCode">
    <vt:lpwstr>*452.61-00007*</vt:lpwstr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>Kienholz Regula, SECO</vt:lpwstr>
  </property>
  <property fmtid="{D5CDD505-2E9C-101B-9397-08002B2CF9AE}" pid="27" name="FSC#COOELAK@1.1001:ProcessResponsiblePhone">
    <vt:lpwstr>+41 58 465 14 57</vt:lpwstr>
  </property>
  <property fmtid="{D5CDD505-2E9C-101B-9397-08002B2CF9AE}" pid="28" name="FSC#COOELAK@1.1001:ProcessResponsibleMail">
    <vt:lpwstr>regula.kienholz@seco.admin.ch</vt:lpwstr>
  </property>
  <property fmtid="{D5CDD505-2E9C-101B-9397-08002B2CF9AE}" pid="29" name="FSC#COOELAK@1.1001:ProcessResponsibleFax">
    <vt:lpwstr>+41 58 463 18 94</vt:lpwstr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>452.61</vt:lpwstr>
  </property>
  <property fmtid="{D5CDD505-2E9C-101B-9397-08002B2CF9AE}" pid="36" name="FSC#ELAKGOV@1.1001:PersonalSubjGender">
    <vt:lpwstr/>
  </property>
  <property fmtid="{D5CDD505-2E9C-101B-9397-08002B2CF9AE}" pid="37" name="FSC#ELAKGOV@1.1001:PersonalSubjFirstName">
    <vt:lpwstr/>
  </property>
  <property fmtid="{D5CDD505-2E9C-101B-9397-08002B2CF9AE}" pid="38" name="FSC#ELAKGOV@1.1001:PersonalSubjSurName">
    <vt:lpwstr/>
  </property>
  <property fmtid="{D5CDD505-2E9C-101B-9397-08002B2CF9AE}" pid="39" name="FSC#ELAKGOV@1.1001:PersonalSubjSalutation">
    <vt:lpwstr/>
  </property>
  <property fmtid="{D5CDD505-2E9C-101B-9397-08002B2CF9AE}" pid="40" name="FSC#ELAKGOV@1.1001:PersonalSubjAddress">
    <vt:lpwstr/>
  </property>
  <property fmtid="{D5CDD505-2E9C-101B-9397-08002B2CF9AE}" pid="41" name="FSC#EVDCFG@15.1400:PositionNumber">
    <vt:lpwstr/>
  </property>
  <property fmtid="{D5CDD505-2E9C-101B-9397-08002B2CF9AE}" pid="42" name="FSC#EVDCFG@15.1400:Dossierref">
    <vt:lpwstr>452.61-00007</vt:lpwstr>
  </property>
  <property fmtid="{D5CDD505-2E9C-101B-9397-08002B2CF9AE}" pid="43" name="FSC#EVDCFG@15.1400:FileRespEmail">
    <vt:lpwstr/>
  </property>
  <property fmtid="{D5CDD505-2E9C-101B-9397-08002B2CF9AE}" pid="44" name="FSC#EVDCFG@15.1400:FileRespFax">
    <vt:lpwstr/>
  </property>
  <property fmtid="{D5CDD505-2E9C-101B-9397-08002B2CF9AE}" pid="45" name="FSC#EVDCFG@15.1400:FileRespHome">
    <vt:lpwstr/>
  </property>
  <property fmtid="{D5CDD505-2E9C-101B-9397-08002B2CF9AE}" pid="46" name="FSC#EVDCFG@15.1400:FileResponsible">
    <vt:lpwstr/>
  </property>
  <property fmtid="{D5CDD505-2E9C-101B-9397-08002B2CF9AE}" pid="47" name="FSC#EVDCFG@15.1400:FileRespOrg">
    <vt:lpwstr>Freihandelsabkommen / EFTA</vt:lpwstr>
  </property>
  <property fmtid="{D5CDD505-2E9C-101B-9397-08002B2CF9AE}" pid="48" name="FSC#EVDCFG@15.1400:FileRespOrgHome">
    <vt:lpwstr/>
  </property>
  <property fmtid="{D5CDD505-2E9C-101B-9397-08002B2CF9AE}" pid="49" name="FSC#EVDCFG@15.1400:FileRespOrgStreet">
    <vt:lpwstr/>
  </property>
  <property fmtid="{D5CDD505-2E9C-101B-9397-08002B2CF9AE}" pid="50" name="FSC#EVDCFG@15.1400:FileRespOrgZipCode">
    <vt:lpwstr/>
  </property>
  <property fmtid="{D5CDD505-2E9C-101B-9397-08002B2CF9AE}" pid="51" name="FSC#EVDCFG@15.1400:FileRespshortsign">
    <vt:lpwstr/>
  </property>
  <property fmtid="{D5CDD505-2E9C-101B-9397-08002B2CF9AE}" pid="52" name="FSC#EVDCFG@15.1400:FileRespStreet">
    <vt:lpwstr/>
  </property>
  <property fmtid="{D5CDD505-2E9C-101B-9397-08002B2CF9AE}" pid="53" name="FSC#EVDCFG@15.1400:FileRespTel">
    <vt:lpwstr/>
  </property>
  <property fmtid="{D5CDD505-2E9C-101B-9397-08002B2CF9AE}" pid="54" name="FSC#EVDCFG@15.1400:FileRespZipCode">
    <vt:lpwstr/>
  </property>
  <property fmtid="{D5CDD505-2E9C-101B-9397-08002B2CF9AE}" pid="55" name="FSC#EVDCFG@15.1400:OutAttachElectr">
    <vt:lpwstr/>
  </property>
  <property fmtid="{D5CDD505-2E9C-101B-9397-08002B2CF9AE}" pid="56" name="FSC#EVDCFG@15.1400:OutAttachPhysic">
    <vt:lpwstr/>
  </property>
  <property fmtid="{D5CDD505-2E9C-101B-9397-08002B2CF9AE}" pid="57" name="FSC#EVDCFG@15.1400:SignAcceptedDraft1">
    <vt:lpwstr/>
  </property>
  <property fmtid="{D5CDD505-2E9C-101B-9397-08002B2CF9AE}" pid="58" name="FSC#EVDCFG@15.1400:SignAcceptedDraft1FR">
    <vt:lpwstr/>
  </property>
  <property fmtid="{D5CDD505-2E9C-101B-9397-08002B2CF9AE}" pid="59" name="FSC#EVDCFG@15.1400:SignAcceptedDraft2">
    <vt:lpwstr/>
  </property>
  <property fmtid="{D5CDD505-2E9C-101B-9397-08002B2CF9AE}" pid="60" name="FSC#EVDCFG@15.1400:SignAcceptedDraft2FR">
    <vt:lpwstr/>
  </property>
  <property fmtid="{D5CDD505-2E9C-101B-9397-08002B2CF9AE}" pid="61" name="FSC#EVDCFG@15.1400:SignApproved1">
    <vt:lpwstr/>
  </property>
  <property fmtid="{D5CDD505-2E9C-101B-9397-08002B2CF9AE}" pid="62" name="FSC#EVDCFG@15.1400:SignApproved1FR">
    <vt:lpwstr/>
  </property>
  <property fmtid="{D5CDD505-2E9C-101B-9397-08002B2CF9AE}" pid="63" name="FSC#EVDCFG@15.1400:SignApproved2">
    <vt:lpwstr/>
  </property>
  <property fmtid="{D5CDD505-2E9C-101B-9397-08002B2CF9AE}" pid="64" name="FSC#EVDCFG@15.1400:SignApproved2FR">
    <vt:lpwstr/>
  </property>
  <property fmtid="{D5CDD505-2E9C-101B-9397-08002B2CF9AE}" pid="65" name="FSC#EVDCFG@15.1400:SubDossierBarCode">
    <vt:lpwstr/>
  </property>
  <property fmtid="{D5CDD505-2E9C-101B-9397-08002B2CF9AE}" pid="66" name="FSC#EVDCFG@15.1400:Subject">
    <vt:lpwstr/>
  </property>
  <property fmtid="{D5CDD505-2E9C-101B-9397-08002B2CF9AE}" pid="67" name="FSC#EVDCFG@15.1400:Title">
    <vt:lpwstr>Swiss Shippers Council FTA Presentation BMA Lugano incl notes</vt:lpwstr>
  </property>
  <property fmtid="{D5CDD505-2E9C-101B-9397-08002B2CF9AE}" pid="68" name="FSC#EVDCFG@15.1400:UserFunction">
    <vt:lpwstr/>
  </property>
  <property fmtid="{D5CDD505-2E9C-101B-9397-08002B2CF9AE}" pid="69" name="FSC#EVDCFG@15.1400:SalutationEnglish">
    <vt:lpwstr>World Trade_x000d_
Free Trade Agreements / EFTA</vt:lpwstr>
  </property>
  <property fmtid="{D5CDD505-2E9C-101B-9397-08002B2CF9AE}" pid="70" name="FSC#EVDCFG@15.1400:SalutationFrench">
    <vt:lpwstr>Commerce mondial_x000d_
Accords de libre-échange / AELE</vt:lpwstr>
  </property>
  <property fmtid="{D5CDD505-2E9C-101B-9397-08002B2CF9AE}" pid="71" name="FSC#EVDCFG@15.1400:SalutationGerman">
    <vt:lpwstr>Welthandel_x000d_
Freihandelsabkommen / EFTA</vt:lpwstr>
  </property>
  <property fmtid="{D5CDD505-2E9C-101B-9397-08002B2CF9AE}" pid="72" name="FSC#EVDCFG@15.1400:SalutationItalian">
    <vt:lpwstr>Commercio mondiale_x000d_
Accordi di libero scambio</vt:lpwstr>
  </property>
  <property fmtid="{D5CDD505-2E9C-101B-9397-08002B2CF9AE}" pid="73" name="FSC#EVDCFG@15.1400:SalutationEnglishUser">
    <vt:lpwstr/>
  </property>
  <property fmtid="{D5CDD505-2E9C-101B-9397-08002B2CF9AE}" pid="74" name="FSC#EVDCFG@15.1400:SalutationFrenchUser">
    <vt:lpwstr/>
  </property>
  <property fmtid="{D5CDD505-2E9C-101B-9397-08002B2CF9AE}" pid="75" name="FSC#EVDCFG@15.1400:SalutationGermanUser">
    <vt:lpwstr/>
  </property>
  <property fmtid="{D5CDD505-2E9C-101B-9397-08002B2CF9AE}" pid="76" name="FSC#EVDCFG@15.1400:SalutationItalianUser">
    <vt:lpwstr/>
  </property>
  <property fmtid="{D5CDD505-2E9C-101B-9397-08002B2CF9AE}" pid="77" name="FSC#EVDCFG@15.1400:FileRespOrgShortname">
    <vt:lpwstr>SECO-WHFH</vt:lpwstr>
  </property>
  <property fmtid="{D5CDD505-2E9C-101B-9397-08002B2CF9AE}" pid="78" name="FSC#EVDCFG@15.1400:UserInCharge">
    <vt:lpwstr/>
  </property>
  <property fmtid="{D5CDD505-2E9C-101B-9397-08002B2CF9AE}" pid="79" name="FSC#EVDCFG@15.1400:ActualVersionNumber">
    <vt:lpwstr>1</vt:lpwstr>
  </property>
  <property fmtid="{D5CDD505-2E9C-101B-9397-08002B2CF9AE}" pid="80" name="FSC#EVDCFG@15.1400:ActualVersionCreatedAt">
    <vt:lpwstr>2018-11-09T10:07:02</vt:lpwstr>
  </property>
  <property fmtid="{D5CDD505-2E9C-101B-9397-08002B2CF9AE}" pid="81" name="FSC#EVDCFG@15.1400:ResponsibleBureau_DE">
    <vt:lpwstr>Staatssekretariat für Wirtschaft SECO</vt:lpwstr>
  </property>
  <property fmtid="{D5CDD505-2E9C-101B-9397-08002B2CF9AE}" pid="82" name="FSC#EVDCFG@15.1400:ResponsibleBureau_EN">
    <vt:lpwstr>State Secretariat for Economic Affairs SECO</vt:lpwstr>
  </property>
  <property fmtid="{D5CDD505-2E9C-101B-9397-08002B2CF9AE}" pid="83" name="FSC#EVDCFG@15.1400:ResponsibleBureau_FR">
    <vt:lpwstr>Secrétariat d'Etat à l'économie SECO</vt:lpwstr>
  </property>
  <property fmtid="{D5CDD505-2E9C-101B-9397-08002B2CF9AE}" pid="84" name="FSC#EVDCFG@15.1400:ResponsibleBureau_IT">
    <vt:lpwstr>Segreteria di Stato dell’economia SECO</vt:lpwstr>
  </property>
  <property fmtid="{D5CDD505-2E9C-101B-9397-08002B2CF9AE}" pid="85" name="FSC#EVDCFG@15.1400:UserInChargeUserTitle">
    <vt:lpwstr/>
  </property>
  <property fmtid="{D5CDD505-2E9C-101B-9397-08002B2CF9AE}" pid="86" name="FSC#EVDCFG@15.1400:UserInChargeUserName">
    <vt:lpwstr/>
  </property>
  <property fmtid="{D5CDD505-2E9C-101B-9397-08002B2CF9AE}" pid="87" name="FSC#EVDCFG@15.1400:UserInChargeUserFirstname">
    <vt:lpwstr/>
  </property>
  <property fmtid="{D5CDD505-2E9C-101B-9397-08002B2CF9AE}" pid="88" name="FSC#EVDCFG@15.1400:UserInChargeUserEnvSalutationDE">
    <vt:lpwstr/>
  </property>
  <property fmtid="{D5CDD505-2E9C-101B-9397-08002B2CF9AE}" pid="89" name="FSC#EVDCFG@15.1400:UserInChargeUserEnvSalutationEN">
    <vt:lpwstr/>
  </property>
  <property fmtid="{D5CDD505-2E9C-101B-9397-08002B2CF9AE}" pid="90" name="FSC#EVDCFG@15.1400:UserInChargeUserEnvSalutationFR">
    <vt:lpwstr/>
  </property>
  <property fmtid="{D5CDD505-2E9C-101B-9397-08002B2CF9AE}" pid="91" name="FSC#EVDCFG@15.1400:UserInChargeUserEnvSalutationIT">
    <vt:lpwstr/>
  </property>
  <property fmtid="{D5CDD505-2E9C-101B-9397-08002B2CF9AE}" pid="92" name="FSC#EVDCFG@15.1400:FilerespUserPersonTitle">
    <vt:lpwstr/>
  </property>
  <property fmtid="{D5CDD505-2E9C-101B-9397-08002B2CF9AE}" pid="93" name="FSC#EVDCFG@15.1400:Address">
    <vt:lpwstr/>
  </property>
  <property fmtid="{D5CDD505-2E9C-101B-9397-08002B2CF9AE}" pid="94" name="FSC#COOELAK@1.1001:CurrentUserRolePos">
    <vt:lpwstr>Sachbearbeiter/in</vt:lpwstr>
  </property>
  <property fmtid="{D5CDD505-2E9C-101B-9397-08002B2CF9AE}" pid="95" name="FSC#COOELAK@1.1001:CurrentUserEmail">
    <vt:lpwstr>leonie.hodel@seco.admin.ch</vt:lpwstr>
  </property>
  <property fmtid="{D5CDD505-2E9C-101B-9397-08002B2CF9AE}" pid="96" name="FSC#EVDCFG@15.1400:DocumentID">
    <vt:lpwstr/>
  </property>
  <property fmtid="{D5CDD505-2E9C-101B-9397-08002B2CF9AE}" pid="97" name="FSC#EVDCFG@15.1400:DossierBarCode">
    <vt:lpwstr/>
  </property>
  <property fmtid="{D5CDD505-2E9C-101B-9397-08002B2CF9AE}" pid="98" name="FSC#EVDCFG@15.1400:ResponsibleEditorFirstname">
    <vt:lpwstr/>
  </property>
  <property fmtid="{D5CDD505-2E9C-101B-9397-08002B2CF9AE}" pid="99" name="FSC#EVDCFG@15.1400:ResponsibleEditorSurname">
    <vt:lpwstr/>
  </property>
  <property fmtid="{D5CDD505-2E9C-101B-9397-08002B2CF9AE}" pid="100" name="FSC#EVDCFG@15.1400:GroupTitle">
    <vt:lpwstr>Freihandelsabkommen / EFTA</vt:lpwstr>
  </property>
  <property fmtid="{D5CDD505-2E9C-101B-9397-08002B2CF9AE}" pid="101" name="FSC#ATSTATECFG@1.1001:Office">
    <vt:lpwstr/>
  </property>
  <property fmtid="{D5CDD505-2E9C-101B-9397-08002B2CF9AE}" pid="102" name="FSC#ATSTATECFG@1.1001:Agent">
    <vt:lpwstr/>
  </property>
  <property fmtid="{D5CDD505-2E9C-101B-9397-08002B2CF9AE}" pid="103" name="FSC#ATSTATECFG@1.1001:AgentPhone">
    <vt:lpwstr/>
  </property>
  <property fmtid="{D5CDD505-2E9C-101B-9397-08002B2CF9AE}" pid="104" name="FSC#ATSTATECFG@1.1001:DepartmentFax">
    <vt:lpwstr/>
  </property>
  <property fmtid="{D5CDD505-2E9C-101B-9397-08002B2CF9AE}" pid="105" name="FSC#ATSTATECFG@1.1001:DepartmentEmail">
    <vt:lpwstr/>
  </property>
  <property fmtid="{D5CDD505-2E9C-101B-9397-08002B2CF9AE}" pid="106" name="FSC#ATSTATECFG@1.1001:SubfileDate">
    <vt:lpwstr/>
  </property>
  <property fmtid="{D5CDD505-2E9C-101B-9397-08002B2CF9AE}" pid="107" name="FSC#ATSTATECFG@1.1001:SubfileSubject">
    <vt:lpwstr>Swiss Shippers Council FTA Presentation BMA Lugano incl notes</vt:lpwstr>
  </property>
  <property fmtid="{D5CDD505-2E9C-101B-9397-08002B2CF9AE}" pid="108" name="FSC#ATSTATECFG@1.1001:DepartmentZipCode">
    <vt:lpwstr/>
  </property>
  <property fmtid="{D5CDD505-2E9C-101B-9397-08002B2CF9AE}" pid="109" name="FSC#ATSTATECFG@1.1001:DepartmentCountry">
    <vt:lpwstr/>
  </property>
  <property fmtid="{D5CDD505-2E9C-101B-9397-08002B2CF9AE}" pid="110" name="FSC#ATSTATECFG@1.1001:DepartmentCity">
    <vt:lpwstr/>
  </property>
  <property fmtid="{D5CDD505-2E9C-101B-9397-08002B2CF9AE}" pid="111" name="FSC#ATSTATECFG@1.1001:DepartmentStreet">
    <vt:lpwstr/>
  </property>
  <property fmtid="{D5CDD505-2E9C-101B-9397-08002B2CF9AE}" pid="112" name="FSC#ATSTATECFG@1.1001:DepartmentDVR">
    <vt:lpwstr/>
  </property>
  <property fmtid="{D5CDD505-2E9C-101B-9397-08002B2CF9AE}" pid="113" name="FSC#ATSTATECFG@1.1001:DepartmentUID">
    <vt:lpwstr/>
  </property>
  <property fmtid="{D5CDD505-2E9C-101B-9397-08002B2CF9AE}" pid="114" name="FSC#ATSTATECFG@1.1001:SubfileReference">
    <vt:lpwstr>452.61-00007</vt:lpwstr>
  </property>
  <property fmtid="{D5CDD505-2E9C-101B-9397-08002B2CF9AE}" pid="115" name="FSC#ATSTATECFG@1.1001:Clause">
    <vt:lpwstr/>
  </property>
  <property fmtid="{D5CDD505-2E9C-101B-9397-08002B2CF9AE}" pid="116" name="FSC#ATSTATECFG@1.1001:ApprovedSignature">
    <vt:lpwstr/>
  </property>
  <property fmtid="{D5CDD505-2E9C-101B-9397-08002B2CF9AE}" pid="117" name="FSC#ATSTATECFG@1.1001:BankAccount">
    <vt:lpwstr/>
  </property>
  <property fmtid="{D5CDD505-2E9C-101B-9397-08002B2CF9AE}" pid="118" name="FSC#ATSTATECFG@1.1001:BankAccountOwner">
    <vt:lpwstr/>
  </property>
  <property fmtid="{D5CDD505-2E9C-101B-9397-08002B2CF9AE}" pid="119" name="FSC#ATSTATECFG@1.1001:BankInstitute">
    <vt:lpwstr/>
  </property>
  <property fmtid="{D5CDD505-2E9C-101B-9397-08002B2CF9AE}" pid="120" name="FSC#ATSTATECFG@1.1001:BankAccountID">
    <vt:lpwstr/>
  </property>
  <property fmtid="{D5CDD505-2E9C-101B-9397-08002B2CF9AE}" pid="121" name="FSC#ATSTATECFG@1.1001:BankAccountIBAN">
    <vt:lpwstr/>
  </property>
  <property fmtid="{D5CDD505-2E9C-101B-9397-08002B2CF9AE}" pid="122" name="FSC#ATSTATECFG@1.1001:BankAccountBIC">
    <vt:lpwstr/>
  </property>
  <property fmtid="{D5CDD505-2E9C-101B-9397-08002B2CF9AE}" pid="123" name="FSC#ATSTATECFG@1.1001:BankName">
    <vt:lpwstr/>
  </property>
  <property fmtid="{D5CDD505-2E9C-101B-9397-08002B2CF9AE}" pid="124" name="FSC#FSCFOLIO@1.1001:docpropproject">
    <vt:lpwstr/>
  </property>
</Properties>
</file>